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8"/>
  </p:notesMasterIdLst>
  <p:sldIdLst>
    <p:sldId id="380" r:id="rId2"/>
    <p:sldId id="394" r:id="rId3"/>
    <p:sldId id="395" r:id="rId4"/>
    <p:sldId id="396" r:id="rId5"/>
    <p:sldId id="397" r:id="rId6"/>
    <p:sldId id="419" r:id="rId7"/>
    <p:sldId id="398" r:id="rId8"/>
    <p:sldId id="399" r:id="rId9"/>
    <p:sldId id="400" r:id="rId10"/>
    <p:sldId id="401" r:id="rId11"/>
    <p:sldId id="402" r:id="rId12"/>
    <p:sldId id="403" r:id="rId13"/>
    <p:sldId id="404" r:id="rId14"/>
    <p:sldId id="405" r:id="rId15"/>
    <p:sldId id="406" r:id="rId16"/>
    <p:sldId id="407" r:id="rId17"/>
    <p:sldId id="300" r:id="rId18"/>
    <p:sldId id="301" r:id="rId19"/>
    <p:sldId id="302" r:id="rId20"/>
    <p:sldId id="303" r:id="rId21"/>
    <p:sldId id="304" r:id="rId22"/>
    <p:sldId id="305" r:id="rId23"/>
    <p:sldId id="333" r:id="rId24"/>
    <p:sldId id="334" r:id="rId25"/>
    <p:sldId id="335" r:id="rId26"/>
    <p:sldId id="336" r:id="rId27"/>
    <p:sldId id="337" r:id="rId28"/>
    <p:sldId id="338" r:id="rId29"/>
    <p:sldId id="339" r:id="rId30"/>
    <p:sldId id="340" r:id="rId31"/>
    <p:sldId id="341" r:id="rId32"/>
    <p:sldId id="342" r:id="rId33"/>
    <p:sldId id="343" r:id="rId34"/>
    <p:sldId id="344" r:id="rId35"/>
    <p:sldId id="410" r:id="rId36"/>
    <p:sldId id="390" r:id="rId37"/>
    <p:sldId id="391" r:id="rId38"/>
    <p:sldId id="392" r:id="rId39"/>
    <p:sldId id="411" r:id="rId40"/>
    <p:sldId id="412" r:id="rId41"/>
    <p:sldId id="418" r:id="rId42"/>
    <p:sldId id="413" r:id="rId43"/>
    <p:sldId id="414" r:id="rId44"/>
    <p:sldId id="415" r:id="rId45"/>
    <p:sldId id="416" r:id="rId46"/>
    <p:sldId id="417" r:id="rId4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000000"/>
    <a:srgbClr val="FFFF00"/>
    <a:srgbClr val="DDDDDD"/>
    <a:srgbClr val="C0C0C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47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10.wmf"/><Relationship Id="rId1" Type="http://schemas.openxmlformats.org/officeDocument/2006/relationships/image" Target="../media/image53.wmf"/><Relationship Id="rId6" Type="http://schemas.openxmlformats.org/officeDocument/2006/relationships/image" Target="../media/image56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10.wmf"/><Relationship Id="rId1" Type="http://schemas.openxmlformats.org/officeDocument/2006/relationships/image" Target="../media/image53.wmf"/><Relationship Id="rId6" Type="http://schemas.openxmlformats.org/officeDocument/2006/relationships/image" Target="../media/image56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3" Type="http://schemas.openxmlformats.org/officeDocument/2006/relationships/image" Target="../media/image69.wmf"/><Relationship Id="rId7" Type="http://schemas.openxmlformats.org/officeDocument/2006/relationships/image" Target="../media/image73.wmf"/><Relationship Id="rId2" Type="http://schemas.openxmlformats.org/officeDocument/2006/relationships/image" Target="../media/image3.wmf"/><Relationship Id="rId1" Type="http://schemas.openxmlformats.org/officeDocument/2006/relationships/image" Target="../media/image51.wmf"/><Relationship Id="rId6" Type="http://schemas.openxmlformats.org/officeDocument/2006/relationships/image" Target="../media/image72.wmf"/><Relationship Id="rId11" Type="http://schemas.openxmlformats.org/officeDocument/2006/relationships/image" Target="../media/image77.wmf"/><Relationship Id="rId5" Type="http://schemas.openxmlformats.org/officeDocument/2006/relationships/image" Target="../media/image71.wmf"/><Relationship Id="rId10" Type="http://schemas.openxmlformats.org/officeDocument/2006/relationships/image" Target="../media/image76.wmf"/><Relationship Id="rId4" Type="http://schemas.openxmlformats.org/officeDocument/2006/relationships/image" Target="../media/image70.wmf"/><Relationship Id="rId9" Type="http://schemas.openxmlformats.org/officeDocument/2006/relationships/image" Target="../media/image7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6" Type="http://schemas.openxmlformats.org/officeDocument/2006/relationships/image" Target="../media/image83.wmf"/><Relationship Id="rId5" Type="http://schemas.openxmlformats.org/officeDocument/2006/relationships/image" Target="../media/image82.wmf"/><Relationship Id="rId4" Type="http://schemas.openxmlformats.org/officeDocument/2006/relationships/image" Target="../media/image81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88.wmf"/><Relationship Id="rId13" Type="http://schemas.openxmlformats.org/officeDocument/2006/relationships/image" Target="../media/image92.wmf"/><Relationship Id="rId3" Type="http://schemas.openxmlformats.org/officeDocument/2006/relationships/image" Target="../media/image86.wmf"/><Relationship Id="rId7" Type="http://schemas.openxmlformats.org/officeDocument/2006/relationships/image" Target="../media/image37.wmf"/><Relationship Id="rId12" Type="http://schemas.openxmlformats.org/officeDocument/2006/relationships/image" Target="../media/image91.wmf"/><Relationship Id="rId2" Type="http://schemas.openxmlformats.org/officeDocument/2006/relationships/image" Target="../media/image85.wmf"/><Relationship Id="rId16" Type="http://schemas.openxmlformats.org/officeDocument/2006/relationships/image" Target="../media/image95.wmf"/><Relationship Id="rId1" Type="http://schemas.openxmlformats.org/officeDocument/2006/relationships/image" Target="../media/image84.wmf"/><Relationship Id="rId6" Type="http://schemas.openxmlformats.org/officeDocument/2006/relationships/image" Target="../media/image33.wmf"/><Relationship Id="rId11" Type="http://schemas.openxmlformats.org/officeDocument/2006/relationships/image" Target="../media/image90.wmf"/><Relationship Id="rId5" Type="http://schemas.openxmlformats.org/officeDocument/2006/relationships/image" Target="../media/image87.wmf"/><Relationship Id="rId15" Type="http://schemas.openxmlformats.org/officeDocument/2006/relationships/image" Target="../media/image94.wmf"/><Relationship Id="rId10" Type="http://schemas.openxmlformats.org/officeDocument/2006/relationships/image" Target="../media/image41.wmf"/><Relationship Id="rId4" Type="http://schemas.openxmlformats.org/officeDocument/2006/relationships/image" Target="../media/image35.wmf"/><Relationship Id="rId9" Type="http://schemas.openxmlformats.org/officeDocument/2006/relationships/image" Target="../media/image89.wmf"/><Relationship Id="rId14" Type="http://schemas.openxmlformats.org/officeDocument/2006/relationships/image" Target="../media/image93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wmf"/><Relationship Id="rId13" Type="http://schemas.openxmlformats.org/officeDocument/2006/relationships/image" Target="../media/image107.wmf"/><Relationship Id="rId3" Type="http://schemas.openxmlformats.org/officeDocument/2006/relationships/image" Target="../media/image97.wmf"/><Relationship Id="rId7" Type="http://schemas.openxmlformats.org/officeDocument/2006/relationships/image" Target="../media/image101.wmf"/><Relationship Id="rId12" Type="http://schemas.openxmlformats.org/officeDocument/2006/relationships/image" Target="../media/image106.wmf"/><Relationship Id="rId2" Type="http://schemas.openxmlformats.org/officeDocument/2006/relationships/image" Target="../media/image3.wmf"/><Relationship Id="rId1" Type="http://schemas.openxmlformats.org/officeDocument/2006/relationships/image" Target="../media/image96.wmf"/><Relationship Id="rId6" Type="http://schemas.openxmlformats.org/officeDocument/2006/relationships/image" Target="../media/image100.wmf"/><Relationship Id="rId11" Type="http://schemas.openxmlformats.org/officeDocument/2006/relationships/image" Target="../media/image105.wmf"/><Relationship Id="rId5" Type="http://schemas.openxmlformats.org/officeDocument/2006/relationships/image" Target="../media/image99.wmf"/><Relationship Id="rId10" Type="http://schemas.openxmlformats.org/officeDocument/2006/relationships/image" Target="../media/image104.wmf"/><Relationship Id="rId4" Type="http://schemas.openxmlformats.org/officeDocument/2006/relationships/image" Target="../media/image98.wmf"/><Relationship Id="rId9" Type="http://schemas.openxmlformats.org/officeDocument/2006/relationships/image" Target="../media/image10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07.wmf"/><Relationship Id="rId1" Type="http://schemas.openxmlformats.org/officeDocument/2006/relationships/image" Target="../media/image96.wmf"/><Relationship Id="rId6" Type="http://schemas.openxmlformats.org/officeDocument/2006/relationships/image" Target="../media/image110.wmf"/><Relationship Id="rId5" Type="http://schemas.openxmlformats.org/officeDocument/2006/relationships/image" Target="../media/image109.wmf"/><Relationship Id="rId4" Type="http://schemas.openxmlformats.org/officeDocument/2006/relationships/image" Target="../media/image108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07.wmf"/><Relationship Id="rId1" Type="http://schemas.openxmlformats.org/officeDocument/2006/relationships/image" Target="../media/image96.wmf"/><Relationship Id="rId5" Type="http://schemas.openxmlformats.org/officeDocument/2006/relationships/image" Target="../media/image112.wmf"/><Relationship Id="rId4" Type="http://schemas.openxmlformats.org/officeDocument/2006/relationships/image" Target="../media/image111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wmf"/><Relationship Id="rId2" Type="http://schemas.openxmlformats.org/officeDocument/2006/relationships/image" Target="../media/image107.wmf"/><Relationship Id="rId1" Type="http://schemas.openxmlformats.org/officeDocument/2006/relationships/image" Target="../media/image96.wmf"/><Relationship Id="rId6" Type="http://schemas.openxmlformats.org/officeDocument/2006/relationships/image" Target="../media/image115.wmf"/><Relationship Id="rId5" Type="http://schemas.openxmlformats.org/officeDocument/2006/relationships/image" Target="../media/image114.wmf"/><Relationship Id="rId4" Type="http://schemas.openxmlformats.org/officeDocument/2006/relationships/image" Target="../media/image11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1.wmf"/><Relationship Id="rId7" Type="http://schemas.openxmlformats.org/officeDocument/2006/relationships/image" Target="../media/image14.wmf"/><Relationship Id="rId2" Type="http://schemas.openxmlformats.org/officeDocument/2006/relationships/image" Target="../media/image10.wmf"/><Relationship Id="rId1" Type="http://schemas.openxmlformats.org/officeDocument/2006/relationships/image" Target="../media/image2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5.wmf"/><Relationship Id="rId9" Type="http://schemas.openxmlformats.org/officeDocument/2006/relationships/image" Target="../media/image9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wmf"/><Relationship Id="rId13" Type="http://schemas.openxmlformats.org/officeDocument/2006/relationships/image" Target="../media/image123.wmf"/><Relationship Id="rId3" Type="http://schemas.openxmlformats.org/officeDocument/2006/relationships/image" Target="../media/image35.wmf"/><Relationship Id="rId7" Type="http://schemas.openxmlformats.org/officeDocument/2006/relationships/image" Target="../media/image118.wmf"/><Relationship Id="rId12" Type="http://schemas.openxmlformats.org/officeDocument/2006/relationships/image" Target="../media/image122.wmf"/><Relationship Id="rId17" Type="http://schemas.openxmlformats.org/officeDocument/2006/relationships/image" Target="../media/image127.wmf"/><Relationship Id="rId2" Type="http://schemas.openxmlformats.org/officeDocument/2006/relationships/image" Target="../media/image117.wmf"/><Relationship Id="rId16" Type="http://schemas.openxmlformats.org/officeDocument/2006/relationships/image" Target="../media/image126.wmf"/><Relationship Id="rId1" Type="http://schemas.openxmlformats.org/officeDocument/2006/relationships/image" Target="../media/image116.wmf"/><Relationship Id="rId6" Type="http://schemas.openxmlformats.org/officeDocument/2006/relationships/image" Target="../media/image41.wmf"/><Relationship Id="rId11" Type="http://schemas.openxmlformats.org/officeDocument/2006/relationships/image" Target="../media/image121.wmf"/><Relationship Id="rId5" Type="http://schemas.openxmlformats.org/officeDocument/2006/relationships/image" Target="../media/image37.wmf"/><Relationship Id="rId15" Type="http://schemas.openxmlformats.org/officeDocument/2006/relationships/image" Target="../media/image125.wmf"/><Relationship Id="rId10" Type="http://schemas.openxmlformats.org/officeDocument/2006/relationships/image" Target="../media/image120.wmf"/><Relationship Id="rId4" Type="http://schemas.openxmlformats.org/officeDocument/2006/relationships/image" Target="../media/image33.wmf"/><Relationship Id="rId9" Type="http://schemas.openxmlformats.org/officeDocument/2006/relationships/image" Target="../media/image39.wmf"/><Relationship Id="rId14" Type="http://schemas.openxmlformats.org/officeDocument/2006/relationships/image" Target="../media/image124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4.wmf"/><Relationship Id="rId3" Type="http://schemas.openxmlformats.org/officeDocument/2006/relationships/image" Target="../media/image129.wmf"/><Relationship Id="rId7" Type="http://schemas.openxmlformats.org/officeDocument/2006/relationships/image" Target="../media/image133.wmf"/><Relationship Id="rId2" Type="http://schemas.openxmlformats.org/officeDocument/2006/relationships/image" Target="../media/image3.wmf"/><Relationship Id="rId1" Type="http://schemas.openxmlformats.org/officeDocument/2006/relationships/image" Target="../media/image128.wmf"/><Relationship Id="rId6" Type="http://schemas.openxmlformats.org/officeDocument/2006/relationships/image" Target="../media/image132.wmf"/><Relationship Id="rId11" Type="http://schemas.openxmlformats.org/officeDocument/2006/relationships/image" Target="../media/image137.wmf"/><Relationship Id="rId5" Type="http://schemas.openxmlformats.org/officeDocument/2006/relationships/image" Target="../media/image131.wmf"/><Relationship Id="rId10" Type="http://schemas.openxmlformats.org/officeDocument/2006/relationships/image" Target="../media/image136.wmf"/><Relationship Id="rId4" Type="http://schemas.openxmlformats.org/officeDocument/2006/relationships/image" Target="../media/image130.wmf"/><Relationship Id="rId9" Type="http://schemas.openxmlformats.org/officeDocument/2006/relationships/image" Target="../media/image135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wmf"/><Relationship Id="rId2" Type="http://schemas.openxmlformats.org/officeDocument/2006/relationships/image" Target="../media/image139.wmf"/><Relationship Id="rId1" Type="http://schemas.openxmlformats.org/officeDocument/2006/relationships/image" Target="../media/image138.wmf"/><Relationship Id="rId6" Type="http://schemas.openxmlformats.org/officeDocument/2006/relationships/image" Target="../media/image143.wmf"/><Relationship Id="rId5" Type="http://schemas.openxmlformats.org/officeDocument/2006/relationships/image" Target="../media/image142.wmf"/><Relationship Id="rId4" Type="http://schemas.openxmlformats.org/officeDocument/2006/relationships/image" Target="../media/image141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7.wmf"/><Relationship Id="rId13" Type="http://schemas.openxmlformats.org/officeDocument/2006/relationships/image" Target="../media/image45.wmf"/><Relationship Id="rId18" Type="http://schemas.openxmlformats.org/officeDocument/2006/relationships/image" Target="../media/image154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12" Type="http://schemas.openxmlformats.org/officeDocument/2006/relationships/image" Target="../media/image149.wmf"/><Relationship Id="rId17" Type="http://schemas.openxmlformats.org/officeDocument/2006/relationships/image" Target="../media/image153.wmf"/><Relationship Id="rId2" Type="http://schemas.openxmlformats.org/officeDocument/2006/relationships/image" Target="../media/image144.wmf"/><Relationship Id="rId16" Type="http://schemas.openxmlformats.org/officeDocument/2006/relationships/image" Target="../media/image152.wmf"/><Relationship Id="rId1" Type="http://schemas.openxmlformats.org/officeDocument/2006/relationships/image" Target="../media/image33.wmf"/><Relationship Id="rId6" Type="http://schemas.openxmlformats.org/officeDocument/2006/relationships/image" Target="../media/image146.wmf"/><Relationship Id="rId11" Type="http://schemas.openxmlformats.org/officeDocument/2006/relationships/image" Target="../media/image43.wmf"/><Relationship Id="rId5" Type="http://schemas.openxmlformats.org/officeDocument/2006/relationships/image" Target="../media/image37.wmf"/><Relationship Id="rId15" Type="http://schemas.openxmlformats.org/officeDocument/2006/relationships/image" Target="../media/image151.wmf"/><Relationship Id="rId10" Type="http://schemas.openxmlformats.org/officeDocument/2006/relationships/image" Target="../media/image148.wmf"/><Relationship Id="rId4" Type="http://schemas.openxmlformats.org/officeDocument/2006/relationships/image" Target="../media/image145.wmf"/><Relationship Id="rId9" Type="http://schemas.openxmlformats.org/officeDocument/2006/relationships/image" Target="../media/image41.wmf"/><Relationship Id="rId14" Type="http://schemas.openxmlformats.org/officeDocument/2006/relationships/image" Target="../media/image150.w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1.wmf"/><Relationship Id="rId3" Type="http://schemas.openxmlformats.org/officeDocument/2006/relationships/image" Target="../media/image156.wmf"/><Relationship Id="rId7" Type="http://schemas.openxmlformats.org/officeDocument/2006/relationships/image" Target="../media/image160.wmf"/><Relationship Id="rId2" Type="http://schemas.openxmlformats.org/officeDocument/2006/relationships/image" Target="../media/image3.wmf"/><Relationship Id="rId1" Type="http://schemas.openxmlformats.org/officeDocument/2006/relationships/image" Target="../media/image155.wmf"/><Relationship Id="rId6" Type="http://schemas.openxmlformats.org/officeDocument/2006/relationships/image" Target="../media/image159.wmf"/><Relationship Id="rId5" Type="http://schemas.openxmlformats.org/officeDocument/2006/relationships/image" Target="../media/image158.wmf"/><Relationship Id="rId4" Type="http://schemas.openxmlformats.org/officeDocument/2006/relationships/image" Target="../media/image157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4.wmf"/><Relationship Id="rId7" Type="http://schemas.openxmlformats.org/officeDocument/2006/relationships/image" Target="../media/image168.wmf"/><Relationship Id="rId2" Type="http://schemas.openxmlformats.org/officeDocument/2006/relationships/image" Target="../media/image163.wmf"/><Relationship Id="rId1" Type="http://schemas.openxmlformats.org/officeDocument/2006/relationships/image" Target="../media/image162.wmf"/><Relationship Id="rId6" Type="http://schemas.openxmlformats.org/officeDocument/2006/relationships/image" Target="../media/image167.wmf"/><Relationship Id="rId5" Type="http://schemas.openxmlformats.org/officeDocument/2006/relationships/image" Target="../media/image166.wmf"/><Relationship Id="rId4" Type="http://schemas.openxmlformats.org/officeDocument/2006/relationships/image" Target="../media/image165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1.wmf"/><Relationship Id="rId2" Type="http://schemas.openxmlformats.org/officeDocument/2006/relationships/image" Target="../media/image170.wmf"/><Relationship Id="rId1" Type="http://schemas.openxmlformats.org/officeDocument/2006/relationships/image" Target="../media/image169.wmf"/><Relationship Id="rId4" Type="http://schemas.openxmlformats.org/officeDocument/2006/relationships/image" Target="../media/image172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5.wmf"/><Relationship Id="rId2" Type="http://schemas.openxmlformats.org/officeDocument/2006/relationships/image" Target="../media/image174.wmf"/><Relationship Id="rId1" Type="http://schemas.openxmlformats.org/officeDocument/2006/relationships/image" Target="../media/image173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8.wmf"/><Relationship Id="rId7" Type="http://schemas.openxmlformats.org/officeDocument/2006/relationships/image" Target="../media/image182.wmf"/><Relationship Id="rId2" Type="http://schemas.openxmlformats.org/officeDocument/2006/relationships/image" Target="../media/image177.wmf"/><Relationship Id="rId1" Type="http://schemas.openxmlformats.org/officeDocument/2006/relationships/image" Target="../media/image176.wmf"/><Relationship Id="rId6" Type="http://schemas.openxmlformats.org/officeDocument/2006/relationships/image" Target="../media/image181.wmf"/><Relationship Id="rId5" Type="http://schemas.openxmlformats.org/officeDocument/2006/relationships/image" Target="../media/image180.wmf"/><Relationship Id="rId4" Type="http://schemas.openxmlformats.org/officeDocument/2006/relationships/image" Target="../media/image179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9.wmf"/><Relationship Id="rId2" Type="http://schemas.openxmlformats.org/officeDocument/2006/relationships/image" Target="../media/image188.wmf"/><Relationship Id="rId1" Type="http://schemas.openxmlformats.org/officeDocument/2006/relationships/image" Target="../media/image187.wmf"/><Relationship Id="rId5" Type="http://schemas.openxmlformats.org/officeDocument/2006/relationships/image" Target="../media/image191.wmf"/><Relationship Id="rId4" Type="http://schemas.openxmlformats.org/officeDocument/2006/relationships/image" Target="../media/image19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0.wmf"/><Relationship Id="rId1" Type="http://schemas.openxmlformats.org/officeDocument/2006/relationships/image" Target="../media/image2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4.wmf"/><Relationship Id="rId7" Type="http://schemas.openxmlformats.org/officeDocument/2006/relationships/image" Target="../media/image198.wmf"/><Relationship Id="rId2" Type="http://schemas.openxmlformats.org/officeDocument/2006/relationships/image" Target="../media/image193.wmf"/><Relationship Id="rId1" Type="http://schemas.openxmlformats.org/officeDocument/2006/relationships/image" Target="../media/image192.wmf"/><Relationship Id="rId6" Type="http://schemas.openxmlformats.org/officeDocument/2006/relationships/image" Target="../media/image197.wmf"/><Relationship Id="rId5" Type="http://schemas.openxmlformats.org/officeDocument/2006/relationships/image" Target="../media/image196.wmf"/><Relationship Id="rId4" Type="http://schemas.openxmlformats.org/officeDocument/2006/relationships/image" Target="../media/image195.wmf"/></Relationships>
</file>

<file path=ppt/drawings/_rels/vmlDrawing3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9.wmf"/><Relationship Id="rId3" Type="http://schemas.openxmlformats.org/officeDocument/2006/relationships/image" Target="../media/image200.wmf"/><Relationship Id="rId7" Type="http://schemas.openxmlformats.org/officeDocument/2006/relationships/image" Target="../media/image10.wmf"/><Relationship Id="rId2" Type="http://schemas.openxmlformats.org/officeDocument/2006/relationships/image" Target="../media/image199.wmf"/><Relationship Id="rId1" Type="http://schemas.openxmlformats.org/officeDocument/2006/relationships/image" Target="../media/image192.wmf"/><Relationship Id="rId6" Type="http://schemas.openxmlformats.org/officeDocument/2006/relationships/image" Target="../media/image203.wmf"/><Relationship Id="rId5" Type="http://schemas.openxmlformats.org/officeDocument/2006/relationships/image" Target="../media/image202.wmf"/><Relationship Id="rId4" Type="http://schemas.openxmlformats.org/officeDocument/2006/relationships/image" Target="../media/image201.wmf"/></Relationships>
</file>

<file path=ppt/drawings/_rels/vmlDrawing3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8.wmf"/><Relationship Id="rId3" Type="http://schemas.openxmlformats.org/officeDocument/2006/relationships/image" Target="../media/image203.wmf"/><Relationship Id="rId7" Type="http://schemas.openxmlformats.org/officeDocument/2006/relationships/image" Target="../media/image207.wmf"/><Relationship Id="rId2" Type="http://schemas.openxmlformats.org/officeDocument/2006/relationships/image" Target="../media/image204.wmf"/><Relationship Id="rId1" Type="http://schemas.openxmlformats.org/officeDocument/2006/relationships/image" Target="../media/image192.wmf"/><Relationship Id="rId6" Type="http://schemas.openxmlformats.org/officeDocument/2006/relationships/image" Target="../media/image206.wmf"/><Relationship Id="rId5" Type="http://schemas.openxmlformats.org/officeDocument/2006/relationships/image" Target="../media/image205.wmf"/><Relationship Id="rId10" Type="http://schemas.openxmlformats.org/officeDocument/2006/relationships/image" Target="../media/image189.wmf"/><Relationship Id="rId4" Type="http://schemas.openxmlformats.org/officeDocument/2006/relationships/image" Target="../media/image10.wmf"/><Relationship Id="rId9" Type="http://schemas.openxmlformats.org/officeDocument/2006/relationships/image" Target="../media/image209.wmf"/></Relationships>
</file>

<file path=ppt/drawings/_rels/vmlDrawing3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4.wmf"/><Relationship Id="rId3" Type="http://schemas.openxmlformats.org/officeDocument/2006/relationships/image" Target="../media/image210.wmf"/><Relationship Id="rId7" Type="http://schemas.openxmlformats.org/officeDocument/2006/relationships/image" Target="../media/image213.wmf"/><Relationship Id="rId12" Type="http://schemas.openxmlformats.org/officeDocument/2006/relationships/image" Target="../media/image217.wmf"/><Relationship Id="rId2" Type="http://schemas.openxmlformats.org/officeDocument/2006/relationships/image" Target="../media/image203.wmf"/><Relationship Id="rId1" Type="http://schemas.openxmlformats.org/officeDocument/2006/relationships/image" Target="../media/image187.wmf"/><Relationship Id="rId6" Type="http://schemas.openxmlformats.org/officeDocument/2006/relationships/image" Target="../media/image212.wmf"/><Relationship Id="rId11" Type="http://schemas.openxmlformats.org/officeDocument/2006/relationships/image" Target="../media/image216.wmf"/><Relationship Id="rId5" Type="http://schemas.openxmlformats.org/officeDocument/2006/relationships/image" Target="../media/image211.wmf"/><Relationship Id="rId10" Type="http://schemas.openxmlformats.org/officeDocument/2006/relationships/image" Target="../media/image191.wmf"/><Relationship Id="rId4" Type="http://schemas.openxmlformats.org/officeDocument/2006/relationships/image" Target="../media/image190.wmf"/><Relationship Id="rId9" Type="http://schemas.openxmlformats.org/officeDocument/2006/relationships/image" Target="../media/image215.wmf"/></Relationships>
</file>

<file path=ppt/drawings/_rels/vmlDrawing3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5.wmf"/><Relationship Id="rId3" Type="http://schemas.openxmlformats.org/officeDocument/2006/relationships/image" Target="../media/image220.wmf"/><Relationship Id="rId7" Type="http://schemas.openxmlformats.org/officeDocument/2006/relationships/image" Target="../media/image224.wmf"/><Relationship Id="rId2" Type="http://schemas.openxmlformats.org/officeDocument/2006/relationships/image" Target="../media/image219.wmf"/><Relationship Id="rId1" Type="http://schemas.openxmlformats.org/officeDocument/2006/relationships/image" Target="../media/image218.wmf"/><Relationship Id="rId6" Type="http://schemas.openxmlformats.org/officeDocument/2006/relationships/image" Target="../media/image223.wmf"/><Relationship Id="rId5" Type="http://schemas.openxmlformats.org/officeDocument/2006/relationships/image" Target="../media/image222.wmf"/><Relationship Id="rId4" Type="http://schemas.openxmlformats.org/officeDocument/2006/relationships/image" Target="../media/image221.wmf"/><Relationship Id="rId9" Type="http://schemas.openxmlformats.org/officeDocument/2006/relationships/image" Target="../media/image226.wmf"/></Relationships>
</file>

<file path=ppt/drawings/_rels/vmlDrawing3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5.wmf"/><Relationship Id="rId13" Type="http://schemas.openxmlformats.org/officeDocument/2006/relationships/image" Target="../media/image240.wmf"/><Relationship Id="rId3" Type="http://schemas.openxmlformats.org/officeDocument/2006/relationships/image" Target="../media/image230.wmf"/><Relationship Id="rId7" Type="http://schemas.openxmlformats.org/officeDocument/2006/relationships/image" Target="../media/image234.wmf"/><Relationship Id="rId12" Type="http://schemas.openxmlformats.org/officeDocument/2006/relationships/image" Target="../media/image239.wmf"/><Relationship Id="rId2" Type="http://schemas.openxmlformats.org/officeDocument/2006/relationships/image" Target="../media/image229.wmf"/><Relationship Id="rId16" Type="http://schemas.openxmlformats.org/officeDocument/2006/relationships/image" Target="../media/image243.wmf"/><Relationship Id="rId1" Type="http://schemas.openxmlformats.org/officeDocument/2006/relationships/image" Target="../media/image228.wmf"/><Relationship Id="rId6" Type="http://schemas.openxmlformats.org/officeDocument/2006/relationships/image" Target="../media/image233.wmf"/><Relationship Id="rId11" Type="http://schemas.openxmlformats.org/officeDocument/2006/relationships/image" Target="../media/image238.wmf"/><Relationship Id="rId5" Type="http://schemas.openxmlformats.org/officeDocument/2006/relationships/image" Target="../media/image232.wmf"/><Relationship Id="rId15" Type="http://schemas.openxmlformats.org/officeDocument/2006/relationships/image" Target="../media/image242.wmf"/><Relationship Id="rId10" Type="http://schemas.openxmlformats.org/officeDocument/2006/relationships/image" Target="../media/image237.wmf"/><Relationship Id="rId4" Type="http://schemas.openxmlformats.org/officeDocument/2006/relationships/image" Target="../media/image231.wmf"/><Relationship Id="rId9" Type="http://schemas.openxmlformats.org/officeDocument/2006/relationships/image" Target="../media/image236.wmf"/><Relationship Id="rId14" Type="http://schemas.openxmlformats.org/officeDocument/2006/relationships/image" Target="../media/image241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6.wmf"/><Relationship Id="rId2" Type="http://schemas.openxmlformats.org/officeDocument/2006/relationships/image" Target="../media/image245.wmf"/><Relationship Id="rId1" Type="http://schemas.openxmlformats.org/officeDocument/2006/relationships/image" Target="../media/image244.wmf"/></Relationships>
</file>

<file path=ppt/drawings/_rels/vmlDrawing3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9.wmf"/><Relationship Id="rId1" Type="http://schemas.openxmlformats.org/officeDocument/2006/relationships/image" Target="../media/image248.wmf"/></Relationships>
</file>

<file path=ppt/drawings/_rels/vmlDrawing3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1.wmf"/><Relationship Id="rId1" Type="http://schemas.openxmlformats.org/officeDocument/2006/relationships/image" Target="../media/image250.wmf"/></Relationships>
</file>

<file path=ppt/drawings/_rels/vmlDrawing3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3.wmf"/><Relationship Id="rId1" Type="http://schemas.openxmlformats.org/officeDocument/2006/relationships/image" Target="../media/image25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4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6.wmf"/><Relationship Id="rId7" Type="http://schemas.openxmlformats.org/officeDocument/2006/relationships/image" Target="../media/image260.wmf"/><Relationship Id="rId2" Type="http://schemas.openxmlformats.org/officeDocument/2006/relationships/image" Target="../media/image255.wmf"/><Relationship Id="rId1" Type="http://schemas.openxmlformats.org/officeDocument/2006/relationships/image" Target="../media/image254.wmf"/><Relationship Id="rId6" Type="http://schemas.openxmlformats.org/officeDocument/2006/relationships/image" Target="../media/image259.wmf"/><Relationship Id="rId5" Type="http://schemas.openxmlformats.org/officeDocument/2006/relationships/image" Target="../media/image258.wmf"/><Relationship Id="rId4" Type="http://schemas.openxmlformats.org/officeDocument/2006/relationships/image" Target="../media/image25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image" Target="../media/image45.wmf"/><Relationship Id="rId18" Type="http://schemas.openxmlformats.org/officeDocument/2006/relationships/image" Target="../media/image50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12" Type="http://schemas.openxmlformats.org/officeDocument/2006/relationships/image" Target="../media/image44.wmf"/><Relationship Id="rId17" Type="http://schemas.openxmlformats.org/officeDocument/2006/relationships/image" Target="../media/image49.wmf"/><Relationship Id="rId2" Type="http://schemas.openxmlformats.org/officeDocument/2006/relationships/image" Target="../media/image34.wmf"/><Relationship Id="rId16" Type="http://schemas.openxmlformats.org/officeDocument/2006/relationships/image" Target="../media/image48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11" Type="http://schemas.openxmlformats.org/officeDocument/2006/relationships/image" Target="../media/image43.wmf"/><Relationship Id="rId5" Type="http://schemas.openxmlformats.org/officeDocument/2006/relationships/image" Target="../media/image37.wmf"/><Relationship Id="rId15" Type="http://schemas.openxmlformats.org/officeDocument/2006/relationships/image" Target="../media/image47.wmf"/><Relationship Id="rId10" Type="http://schemas.openxmlformats.org/officeDocument/2006/relationships/image" Target="../media/image42.wmf"/><Relationship Id="rId4" Type="http://schemas.openxmlformats.org/officeDocument/2006/relationships/image" Target="../media/image36.wmf"/><Relationship Id="rId9" Type="http://schemas.openxmlformats.org/officeDocument/2006/relationships/image" Target="../media/image41.wmf"/><Relationship Id="rId14" Type="http://schemas.openxmlformats.org/officeDocument/2006/relationships/image" Target="../media/image4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5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4" Type="http://schemas.openxmlformats.org/officeDocument/2006/relationships/image" Target="../media/image5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891CD54-6FD1-428E-8C76-46C66BF5EA27}" type="datetimeFigureOut">
              <a:rPr lang="pt-BR"/>
              <a:pPr>
                <a:defRPr/>
              </a:pPr>
              <a:t>06/06/2023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96469A6-B6C1-49EC-8DD4-A5104F0B752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29344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3D994-E584-45AC-924B-1AC15BDC439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0028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1AE68-C23C-4FC4-8851-47A5B39B858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4362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48450" y="609600"/>
            <a:ext cx="211455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609600"/>
            <a:ext cx="619125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80F4F-D3E5-4B94-90EA-DE8F33B2F00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2259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 anchor="b"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78825A6F-001B-4467-AB54-04FB17A5D7A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043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3C06E-FE5A-456A-823D-6A0772808EB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9741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8B8E4-13FE-4E22-8FED-AB16FB115EB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170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F3295-8293-462E-A52D-362E903442D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736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82102-AC78-4E2F-BD4E-6BFCC046AC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1650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4E0BA-B7DF-4213-9E6F-65FE1AAE23B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4665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7C2EB-E38F-4AB1-BA39-C44D4385561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360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69196-0446-4DE2-BF2A-444CCB62AC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274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6096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F03E110-64F6-49A2-B347-A7BA0B0084A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62000" y="1219200"/>
            <a:ext cx="7620000" cy="76200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tint val="20392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tint val="20392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63.bin"/><Relationship Id="rId4" Type="http://schemas.openxmlformats.org/officeDocument/2006/relationships/image" Target="../media/image5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66.bin"/><Relationship Id="rId10" Type="http://schemas.openxmlformats.org/officeDocument/2006/relationships/image" Target="../media/image56.wmf"/><Relationship Id="rId4" Type="http://schemas.openxmlformats.org/officeDocument/2006/relationships/image" Target="../media/image53.wmf"/><Relationship Id="rId9" Type="http://schemas.openxmlformats.org/officeDocument/2006/relationships/oleObject" Target="../embeddings/oleObject6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oleObject" Target="../embeddings/oleObject74.bin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1.bin"/><Relationship Id="rId12" Type="http://schemas.openxmlformats.org/officeDocument/2006/relationships/image" Target="../media/image5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73.bin"/><Relationship Id="rId5" Type="http://schemas.openxmlformats.org/officeDocument/2006/relationships/oleObject" Target="../embeddings/oleObject70.bin"/><Relationship Id="rId10" Type="http://schemas.openxmlformats.org/officeDocument/2006/relationships/image" Target="../media/image58.wmf"/><Relationship Id="rId4" Type="http://schemas.openxmlformats.org/officeDocument/2006/relationships/image" Target="../media/image53.wmf"/><Relationship Id="rId9" Type="http://schemas.openxmlformats.org/officeDocument/2006/relationships/oleObject" Target="../embeddings/oleObject72.bin"/><Relationship Id="rId14" Type="http://schemas.openxmlformats.org/officeDocument/2006/relationships/image" Target="../media/image5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oleObject" Target="../embeddings/oleObject80.bin"/><Relationship Id="rId3" Type="http://schemas.openxmlformats.org/officeDocument/2006/relationships/oleObject" Target="../embeddings/oleObject75.bin"/><Relationship Id="rId7" Type="http://schemas.openxmlformats.org/officeDocument/2006/relationships/oleObject" Target="../embeddings/oleObject77.bin"/><Relationship Id="rId12" Type="http://schemas.openxmlformats.org/officeDocument/2006/relationships/image" Target="../media/image6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79.bin"/><Relationship Id="rId5" Type="http://schemas.openxmlformats.org/officeDocument/2006/relationships/oleObject" Target="../embeddings/oleObject76.bin"/><Relationship Id="rId10" Type="http://schemas.openxmlformats.org/officeDocument/2006/relationships/image" Target="../media/image61.wmf"/><Relationship Id="rId4" Type="http://schemas.openxmlformats.org/officeDocument/2006/relationships/image" Target="../media/image53.wmf"/><Relationship Id="rId9" Type="http://schemas.openxmlformats.org/officeDocument/2006/relationships/oleObject" Target="../embeddings/oleObject78.bin"/><Relationship Id="rId14" Type="http://schemas.openxmlformats.org/officeDocument/2006/relationships/image" Target="../media/image56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13" Type="http://schemas.openxmlformats.org/officeDocument/2006/relationships/oleObject" Target="../embeddings/oleObject86.bin"/><Relationship Id="rId3" Type="http://schemas.openxmlformats.org/officeDocument/2006/relationships/oleObject" Target="../embeddings/oleObject81.bin"/><Relationship Id="rId7" Type="http://schemas.openxmlformats.org/officeDocument/2006/relationships/oleObject" Target="../embeddings/oleObject83.bin"/><Relationship Id="rId12" Type="http://schemas.openxmlformats.org/officeDocument/2006/relationships/image" Target="../media/image6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4.wmf"/><Relationship Id="rId11" Type="http://schemas.openxmlformats.org/officeDocument/2006/relationships/oleObject" Target="../embeddings/oleObject85.bin"/><Relationship Id="rId5" Type="http://schemas.openxmlformats.org/officeDocument/2006/relationships/oleObject" Target="../embeddings/oleObject82.bin"/><Relationship Id="rId10" Type="http://schemas.openxmlformats.org/officeDocument/2006/relationships/image" Target="../media/image66.wmf"/><Relationship Id="rId4" Type="http://schemas.openxmlformats.org/officeDocument/2006/relationships/image" Target="../media/image63.wmf"/><Relationship Id="rId9" Type="http://schemas.openxmlformats.org/officeDocument/2006/relationships/oleObject" Target="../embeddings/oleObject84.bin"/><Relationship Id="rId14" Type="http://schemas.openxmlformats.org/officeDocument/2006/relationships/image" Target="../media/image6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13" Type="http://schemas.openxmlformats.org/officeDocument/2006/relationships/oleObject" Target="../embeddings/oleObject92.bin"/><Relationship Id="rId18" Type="http://schemas.openxmlformats.org/officeDocument/2006/relationships/image" Target="../media/image74.wmf"/><Relationship Id="rId3" Type="http://schemas.openxmlformats.org/officeDocument/2006/relationships/oleObject" Target="../embeddings/oleObject87.bin"/><Relationship Id="rId21" Type="http://schemas.openxmlformats.org/officeDocument/2006/relationships/oleObject" Target="../embeddings/oleObject96.bin"/><Relationship Id="rId7" Type="http://schemas.openxmlformats.org/officeDocument/2006/relationships/oleObject" Target="../embeddings/oleObject89.bin"/><Relationship Id="rId12" Type="http://schemas.openxmlformats.org/officeDocument/2006/relationships/image" Target="../media/image71.wmf"/><Relationship Id="rId17" Type="http://schemas.openxmlformats.org/officeDocument/2006/relationships/oleObject" Target="../embeddings/oleObject9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3.wmf"/><Relationship Id="rId20" Type="http://schemas.openxmlformats.org/officeDocument/2006/relationships/image" Target="../media/image75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91.bin"/><Relationship Id="rId24" Type="http://schemas.openxmlformats.org/officeDocument/2006/relationships/image" Target="../media/image77.wmf"/><Relationship Id="rId5" Type="http://schemas.openxmlformats.org/officeDocument/2006/relationships/oleObject" Target="../embeddings/oleObject88.bin"/><Relationship Id="rId15" Type="http://schemas.openxmlformats.org/officeDocument/2006/relationships/oleObject" Target="../embeddings/oleObject93.bin"/><Relationship Id="rId23" Type="http://schemas.openxmlformats.org/officeDocument/2006/relationships/oleObject" Target="../embeddings/oleObject97.bin"/><Relationship Id="rId10" Type="http://schemas.openxmlformats.org/officeDocument/2006/relationships/image" Target="../media/image70.wmf"/><Relationship Id="rId19" Type="http://schemas.openxmlformats.org/officeDocument/2006/relationships/oleObject" Target="../embeddings/oleObject95.bin"/><Relationship Id="rId4" Type="http://schemas.openxmlformats.org/officeDocument/2006/relationships/image" Target="../media/image51.wmf"/><Relationship Id="rId9" Type="http://schemas.openxmlformats.org/officeDocument/2006/relationships/oleObject" Target="../embeddings/oleObject90.bin"/><Relationship Id="rId14" Type="http://schemas.openxmlformats.org/officeDocument/2006/relationships/image" Target="../media/image72.wmf"/><Relationship Id="rId22" Type="http://schemas.openxmlformats.org/officeDocument/2006/relationships/image" Target="../media/image76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13" Type="http://schemas.openxmlformats.org/officeDocument/2006/relationships/oleObject" Target="../embeddings/oleObject103.bin"/><Relationship Id="rId3" Type="http://schemas.openxmlformats.org/officeDocument/2006/relationships/oleObject" Target="../embeddings/oleObject98.bin"/><Relationship Id="rId7" Type="http://schemas.openxmlformats.org/officeDocument/2006/relationships/oleObject" Target="../embeddings/oleObject100.bin"/><Relationship Id="rId12" Type="http://schemas.openxmlformats.org/officeDocument/2006/relationships/image" Target="../media/image8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79.wmf"/><Relationship Id="rId11" Type="http://schemas.openxmlformats.org/officeDocument/2006/relationships/oleObject" Target="../embeddings/oleObject102.bin"/><Relationship Id="rId5" Type="http://schemas.openxmlformats.org/officeDocument/2006/relationships/oleObject" Target="../embeddings/oleObject99.bin"/><Relationship Id="rId10" Type="http://schemas.openxmlformats.org/officeDocument/2006/relationships/image" Target="../media/image81.wmf"/><Relationship Id="rId4" Type="http://schemas.openxmlformats.org/officeDocument/2006/relationships/image" Target="../media/image78.wmf"/><Relationship Id="rId9" Type="http://schemas.openxmlformats.org/officeDocument/2006/relationships/oleObject" Target="../embeddings/oleObject101.bin"/><Relationship Id="rId14" Type="http://schemas.openxmlformats.org/officeDocument/2006/relationships/image" Target="../media/image83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13" Type="http://schemas.openxmlformats.org/officeDocument/2006/relationships/oleObject" Target="../embeddings/oleObject109.bin"/><Relationship Id="rId18" Type="http://schemas.openxmlformats.org/officeDocument/2006/relationships/image" Target="../media/image88.wmf"/><Relationship Id="rId26" Type="http://schemas.openxmlformats.org/officeDocument/2006/relationships/image" Target="../media/image91.wmf"/><Relationship Id="rId3" Type="http://schemas.openxmlformats.org/officeDocument/2006/relationships/oleObject" Target="../embeddings/oleObject104.bin"/><Relationship Id="rId21" Type="http://schemas.openxmlformats.org/officeDocument/2006/relationships/oleObject" Target="../embeddings/oleObject113.bin"/><Relationship Id="rId34" Type="http://schemas.openxmlformats.org/officeDocument/2006/relationships/image" Target="../media/image95.wmf"/><Relationship Id="rId7" Type="http://schemas.openxmlformats.org/officeDocument/2006/relationships/oleObject" Target="../embeddings/oleObject106.bin"/><Relationship Id="rId12" Type="http://schemas.openxmlformats.org/officeDocument/2006/relationships/image" Target="../media/image87.wmf"/><Relationship Id="rId17" Type="http://schemas.openxmlformats.org/officeDocument/2006/relationships/oleObject" Target="../embeddings/oleObject111.bin"/><Relationship Id="rId25" Type="http://schemas.openxmlformats.org/officeDocument/2006/relationships/oleObject" Target="../embeddings/oleObject115.bin"/><Relationship Id="rId33" Type="http://schemas.openxmlformats.org/officeDocument/2006/relationships/oleObject" Target="../embeddings/oleObject11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7.wmf"/><Relationship Id="rId20" Type="http://schemas.openxmlformats.org/officeDocument/2006/relationships/image" Target="../media/image89.wmf"/><Relationship Id="rId29" Type="http://schemas.openxmlformats.org/officeDocument/2006/relationships/oleObject" Target="../embeddings/oleObject117.bin"/><Relationship Id="rId1" Type="http://schemas.openxmlformats.org/officeDocument/2006/relationships/vmlDrawing" Target="../drawings/vmlDrawing15.vml"/><Relationship Id="rId6" Type="http://schemas.openxmlformats.org/officeDocument/2006/relationships/image" Target="../media/image85.wmf"/><Relationship Id="rId11" Type="http://schemas.openxmlformats.org/officeDocument/2006/relationships/oleObject" Target="../embeddings/oleObject108.bin"/><Relationship Id="rId24" Type="http://schemas.openxmlformats.org/officeDocument/2006/relationships/image" Target="../media/image90.wmf"/><Relationship Id="rId32" Type="http://schemas.openxmlformats.org/officeDocument/2006/relationships/image" Target="../media/image94.wmf"/><Relationship Id="rId5" Type="http://schemas.openxmlformats.org/officeDocument/2006/relationships/oleObject" Target="../embeddings/oleObject105.bin"/><Relationship Id="rId15" Type="http://schemas.openxmlformats.org/officeDocument/2006/relationships/oleObject" Target="../embeddings/oleObject110.bin"/><Relationship Id="rId23" Type="http://schemas.openxmlformats.org/officeDocument/2006/relationships/oleObject" Target="../embeddings/oleObject114.bin"/><Relationship Id="rId28" Type="http://schemas.openxmlformats.org/officeDocument/2006/relationships/image" Target="../media/image92.wmf"/><Relationship Id="rId10" Type="http://schemas.openxmlformats.org/officeDocument/2006/relationships/image" Target="../media/image35.wmf"/><Relationship Id="rId19" Type="http://schemas.openxmlformats.org/officeDocument/2006/relationships/oleObject" Target="../embeddings/oleObject112.bin"/><Relationship Id="rId31" Type="http://schemas.openxmlformats.org/officeDocument/2006/relationships/oleObject" Target="../embeddings/oleObject118.bin"/><Relationship Id="rId4" Type="http://schemas.openxmlformats.org/officeDocument/2006/relationships/image" Target="../media/image84.wmf"/><Relationship Id="rId9" Type="http://schemas.openxmlformats.org/officeDocument/2006/relationships/oleObject" Target="../embeddings/oleObject107.bin"/><Relationship Id="rId14" Type="http://schemas.openxmlformats.org/officeDocument/2006/relationships/image" Target="../media/image33.wmf"/><Relationship Id="rId22" Type="http://schemas.openxmlformats.org/officeDocument/2006/relationships/image" Target="../media/image41.wmf"/><Relationship Id="rId27" Type="http://schemas.openxmlformats.org/officeDocument/2006/relationships/oleObject" Target="../embeddings/oleObject116.bin"/><Relationship Id="rId30" Type="http://schemas.openxmlformats.org/officeDocument/2006/relationships/image" Target="../media/image93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wmf"/><Relationship Id="rId13" Type="http://schemas.openxmlformats.org/officeDocument/2006/relationships/oleObject" Target="../embeddings/oleObject125.bin"/><Relationship Id="rId18" Type="http://schemas.openxmlformats.org/officeDocument/2006/relationships/image" Target="../media/image102.wmf"/><Relationship Id="rId26" Type="http://schemas.openxmlformats.org/officeDocument/2006/relationships/image" Target="../media/image106.wmf"/><Relationship Id="rId3" Type="http://schemas.openxmlformats.org/officeDocument/2006/relationships/oleObject" Target="../embeddings/oleObject120.bin"/><Relationship Id="rId21" Type="http://schemas.openxmlformats.org/officeDocument/2006/relationships/oleObject" Target="../embeddings/oleObject129.bin"/><Relationship Id="rId7" Type="http://schemas.openxmlformats.org/officeDocument/2006/relationships/oleObject" Target="../embeddings/oleObject122.bin"/><Relationship Id="rId12" Type="http://schemas.openxmlformats.org/officeDocument/2006/relationships/image" Target="../media/image99.wmf"/><Relationship Id="rId17" Type="http://schemas.openxmlformats.org/officeDocument/2006/relationships/oleObject" Target="../embeddings/oleObject127.bin"/><Relationship Id="rId25" Type="http://schemas.openxmlformats.org/officeDocument/2006/relationships/oleObject" Target="../embeddings/oleObject13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1.wmf"/><Relationship Id="rId20" Type="http://schemas.openxmlformats.org/officeDocument/2006/relationships/image" Target="../media/image103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124.bin"/><Relationship Id="rId24" Type="http://schemas.openxmlformats.org/officeDocument/2006/relationships/image" Target="../media/image105.wmf"/><Relationship Id="rId5" Type="http://schemas.openxmlformats.org/officeDocument/2006/relationships/oleObject" Target="../embeddings/oleObject121.bin"/><Relationship Id="rId15" Type="http://schemas.openxmlformats.org/officeDocument/2006/relationships/oleObject" Target="../embeddings/oleObject126.bin"/><Relationship Id="rId23" Type="http://schemas.openxmlformats.org/officeDocument/2006/relationships/oleObject" Target="../embeddings/oleObject130.bin"/><Relationship Id="rId28" Type="http://schemas.openxmlformats.org/officeDocument/2006/relationships/image" Target="../media/image107.wmf"/><Relationship Id="rId10" Type="http://schemas.openxmlformats.org/officeDocument/2006/relationships/image" Target="../media/image98.wmf"/><Relationship Id="rId19" Type="http://schemas.openxmlformats.org/officeDocument/2006/relationships/oleObject" Target="../embeddings/oleObject128.bin"/><Relationship Id="rId4" Type="http://schemas.openxmlformats.org/officeDocument/2006/relationships/image" Target="../media/image96.wmf"/><Relationship Id="rId9" Type="http://schemas.openxmlformats.org/officeDocument/2006/relationships/oleObject" Target="../embeddings/oleObject123.bin"/><Relationship Id="rId14" Type="http://schemas.openxmlformats.org/officeDocument/2006/relationships/image" Target="../media/image100.wmf"/><Relationship Id="rId22" Type="http://schemas.openxmlformats.org/officeDocument/2006/relationships/image" Target="../media/image104.wmf"/><Relationship Id="rId27" Type="http://schemas.openxmlformats.org/officeDocument/2006/relationships/oleObject" Target="../embeddings/oleObject132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38.bin"/><Relationship Id="rId3" Type="http://schemas.openxmlformats.org/officeDocument/2006/relationships/oleObject" Target="../embeddings/oleObject133.bin"/><Relationship Id="rId7" Type="http://schemas.openxmlformats.org/officeDocument/2006/relationships/oleObject" Target="../embeddings/oleObject135.bin"/><Relationship Id="rId12" Type="http://schemas.openxmlformats.org/officeDocument/2006/relationships/image" Target="../media/image10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07.wmf"/><Relationship Id="rId11" Type="http://schemas.openxmlformats.org/officeDocument/2006/relationships/oleObject" Target="../embeddings/oleObject137.bin"/><Relationship Id="rId5" Type="http://schemas.openxmlformats.org/officeDocument/2006/relationships/oleObject" Target="../embeddings/oleObject134.bin"/><Relationship Id="rId10" Type="http://schemas.openxmlformats.org/officeDocument/2006/relationships/image" Target="../media/image108.wmf"/><Relationship Id="rId4" Type="http://schemas.openxmlformats.org/officeDocument/2006/relationships/image" Target="../media/image96.wmf"/><Relationship Id="rId9" Type="http://schemas.openxmlformats.org/officeDocument/2006/relationships/oleObject" Target="../embeddings/oleObject136.bin"/><Relationship Id="rId14" Type="http://schemas.openxmlformats.org/officeDocument/2006/relationships/image" Target="../media/image110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39.bin"/><Relationship Id="rId7" Type="http://schemas.openxmlformats.org/officeDocument/2006/relationships/oleObject" Target="../embeddings/oleObject141.bin"/><Relationship Id="rId12" Type="http://schemas.openxmlformats.org/officeDocument/2006/relationships/image" Target="../media/image1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07.wmf"/><Relationship Id="rId11" Type="http://schemas.openxmlformats.org/officeDocument/2006/relationships/oleObject" Target="../embeddings/oleObject143.bin"/><Relationship Id="rId5" Type="http://schemas.openxmlformats.org/officeDocument/2006/relationships/oleObject" Target="../embeddings/oleObject140.bin"/><Relationship Id="rId10" Type="http://schemas.openxmlformats.org/officeDocument/2006/relationships/image" Target="../media/image111.wmf"/><Relationship Id="rId4" Type="http://schemas.openxmlformats.org/officeDocument/2006/relationships/image" Target="../media/image96.wmf"/><Relationship Id="rId9" Type="http://schemas.openxmlformats.org/officeDocument/2006/relationships/oleObject" Target="../embeddings/oleObject142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2.wmf"/><Relationship Id="rId13" Type="http://schemas.openxmlformats.org/officeDocument/2006/relationships/oleObject" Target="../embeddings/oleObject149.bin"/><Relationship Id="rId3" Type="http://schemas.openxmlformats.org/officeDocument/2006/relationships/oleObject" Target="../embeddings/oleObject144.bin"/><Relationship Id="rId7" Type="http://schemas.openxmlformats.org/officeDocument/2006/relationships/oleObject" Target="../embeddings/oleObject146.bin"/><Relationship Id="rId12" Type="http://schemas.openxmlformats.org/officeDocument/2006/relationships/image" Target="../media/image1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07.wmf"/><Relationship Id="rId11" Type="http://schemas.openxmlformats.org/officeDocument/2006/relationships/oleObject" Target="../embeddings/oleObject148.bin"/><Relationship Id="rId5" Type="http://schemas.openxmlformats.org/officeDocument/2006/relationships/oleObject" Target="../embeddings/oleObject145.bin"/><Relationship Id="rId10" Type="http://schemas.openxmlformats.org/officeDocument/2006/relationships/image" Target="../media/image113.wmf"/><Relationship Id="rId4" Type="http://schemas.openxmlformats.org/officeDocument/2006/relationships/image" Target="../media/image96.wmf"/><Relationship Id="rId9" Type="http://schemas.openxmlformats.org/officeDocument/2006/relationships/oleObject" Target="../embeddings/oleObject147.bin"/><Relationship Id="rId14" Type="http://schemas.openxmlformats.org/officeDocument/2006/relationships/image" Target="../media/image115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oleObject" Target="../embeddings/oleObject155.bin"/><Relationship Id="rId18" Type="http://schemas.openxmlformats.org/officeDocument/2006/relationships/image" Target="../media/image119.wmf"/><Relationship Id="rId26" Type="http://schemas.openxmlformats.org/officeDocument/2006/relationships/image" Target="../media/image122.wmf"/><Relationship Id="rId3" Type="http://schemas.openxmlformats.org/officeDocument/2006/relationships/oleObject" Target="../embeddings/oleObject150.bin"/><Relationship Id="rId21" Type="http://schemas.openxmlformats.org/officeDocument/2006/relationships/oleObject" Target="../embeddings/oleObject159.bin"/><Relationship Id="rId34" Type="http://schemas.openxmlformats.org/officeDocument/2006/relationships/image" Target="../media/image126.wmf"/><Relationship Id="rId7" Type="http://schemas.openxmlformats.org/officeDocument/2006/relationships/oleObject" Target="../embeddings/oleObject152.bin"/><Relationship Id="rId12" Type="http://schemas.openxmlformats.org/officeDocument/2006/relationships/image" Target="../media/image37.wmf"/><Relationship Id="rId17" Type="http://schemas.openxmlformats.org/officeDocument/2006/relationships/oleObject" Target="../embeddings/oleObject157.bin"/><Relationship Id="rId25" Type="http://schemas.openxmlformats.org/officeDocument/2006/relationships/oleObject" Target="../embeddings/oleObject161.bin"/><Relationship Id="rId33" Type="http://schemas.openxmlformats.org/officeDocument/2006/relationships/oleObject" Target="../embeddings/oleObject16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8.wmf"/><Relationship Id="rId20" Type="http://schemas.openxmlformats.org/officeDocument/2006/relationships/image" Target="../media/image39.wmf"/><Relationship Id="rId29" Type="http://schemas.openxmlformats.org/officeDocument/2006/relationships/oleObject" Target="../embeddings/oleObject163.bin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17.wmf"/><Relationship Id="rId11" Type="http://schemas.openxmlformats.org/officeDocument/2006/relationships/oleObject" Target="../embeddings/oleObject154.bin"/><Relationship Id="rId24" Type="http://schemas.openxmlformats.org/officeDocument/2006/relationships/image" Target="../media/image121.wmf"/><Relationship Id="rId32" Type="http://schemas.openxmlformats.org/officeDocument/2006/relationships/image" Target="../media/image125.wmf"/><Relationship Id="rId5" Type="http://schemas.openxmlformats.org/officeDocument/2006/relationships/oleObject" Target="../embeddings/oleObject151.bin"/><Relationship Id="rId15" Type="http://schemas.openxmlformats.org/officeDocument/2006/relationships/oleObject" Target="../embeddings/oleObject156.bin"/><Relationship Id="rId23" Type="http://schemas.openxmlformats.org/officeDocument/2006/relationships/oleObject" Target="../embeddings/oleObject160.bin"/><Relationship Id="rId28" Type="http://schemas.openxmlformats.org/officeDocument/2006/relationships/image" Target="../media/image123.wmf"/><Relationship Id="rId36" Type="http://schemas.openxmlformats.org/officeDocument/2006/relationships/image" Target="../media/image127.wmf"/><Relationship Id="rId10" Type="http://schemas.openxmlformats.org/officeDocument/2006/relationships/image" Target="../media/image33.wmf"/><Relationship Id="rId19" Type="http://schemas.openxmlformats.org/officeDocument/2006/relationships/oleObject" Target="../embeddings/oleObject158.bin"/><Relationship Id="rId31" Type="http://schemas.openxmlformats.org/officeDocument/2006/relationships/oleObject" Target="../embeddings/oleObject164.bin"/><Relationship Id="rId4" Type="http://schemas.openxmlformats.org/officeDocument/2006/relationships/image" Target="../media/image116.wmf"/><Relationship Id="rId9" Type="http://schemas.openxmlformats.org/officeDocument/2006/relationships/oleObject" Target="../embeddings/oleObject153.bin"/><Relationship Id="rId14" Type="http://schemas.openxmlformats.org/officeDocument/2006/relationships/image" Target="../media/image41.wmf"/><Relationship Id="rId22" Type="http://schemas.openxmlformats.org/officeDocument/2006/relationships/image" Target="../media/image120.wmf"/><Relationship Id="rId27" Type="http://schemas.openxmlformats.org/officeDocument/2006/relationships/oleObject" Target="../embeddings/oleObject162.bin"/><Relationship Id="rId30" Type="http://schemas.openxmlformats.org/officeDocument/2006/relationships/image" Target="../media/image124.wmf"/><Relationship Id="rId35" Type="http://schemas.openxmlformats.org/officeDocument/2006/relationships/oleObject" Target="../embeddings/oleObject166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9.wmf"/><Relationship Id="rId13" Type="http://schemas.openxmlformats.org/officeDocument/2006/relationships/oleObject" Target="../embeddings/oleObject172.bin"/><Relationship Id="rId18" Type="http://schemas.openxmlformats.org/officeDocument/2006/relationships/image" Target="../media/image134.wmf"/><Relationship Id="rId3" Type="http://schemas.openxmlformats.org/officeDocument/2006/relationships/oleObject" Target="../embeddings/oleObject167.bin"/><Relationship Id="rId21" Type="http://schemas.openxmlformats.org/officeDocument/2006/relationships/oleObject" Target="../embeddings/oleObject176.bin"/><Relationship Id="rId7" Type="http://schemas.openxmlformats.org/officeDocument/2006/relationships/oleObject" Target="../embeddings/oleObject169.bin"/><Relationship Id="rId12" Type="http://schemas.openxmlformats.org/officeDocument/2006/relationships/image" Target="../media/image131.wmf"/><Relationship Id="rId17" Type="http://schemas.openxmlformats.org/officeDocument/2006/relationships/oleObject" Target="../embeddings/oleObject17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3.wmf"/><Relationship Id="rId20" Type="http://schemas.openxmlformats.org/officeDocument/2006/relationships/image" Target="../media/image135.wmf"/><Relationship Id="rId1" Type="http://schemas.openxmlformats.org/officeDocument/2006/relationships/vmlDrawing" Target="../drawings/vmlDrawing2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171.bin"/><Relationship Id="rId24" Type="http://schemas.openxmlformats.org/officeDocument/2006/relationships/image" Target="../media/image137.wmf"/><Relationship Id="rId5" Type="http://schemas.openxmlformats.org/officeDocument/2006/relationships/oleObject" Target="../embeddings/oleObject168.bin"/><Relationship Id="rId15" Type="http://schemas.openxmlformats.org/officeDocument/2006/relationships/oleObject" Target="../embeddings/oleObject173.bin"/><Relationship Id="rId23" Type="http://schemas.openxmlformats.org/officeDocument/2006/relationships/oleObject" Target="../embeddings/oleObject177.bin"/><Relationship Id="rId10" Type="http://schemas.openxmlformats.org/officeDocument/2006/relationships/image" Target="../media/image130.wmf"/><Relationship Id="rId19" Type="http://schemas.openxmlformats.org/officeDocument/2006/relationships/oleObject" Target="../embeddings/oleObject175.bin"/><Relationship Id="rId4" Type="http://schemas.openxmlformats.org/officeDocument/2006/relationships/image" Target="../media/image128.wmf"/><Relationship Id="rId9" Type="http://schemas.openxmlformats.org/officeDocument/2006/relationships/oleObject" Target="../embeddings/oleObject170.bin"/><Relationship Id="rId14" Type="http://schemas.openxmlformats.org/officeDocument/2006/relationships/image" Target="../media/image132.wmf"/><Relationship Id="rId22" Type="http://schemas.openxmlformats.org/officeDocument/2006/relationships/image" Target="../media/image136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wmf"/><Relationship Id="rId13" Type="http://schemas.openxmlformats.org/officeDocument/2006/relationships/oleObject" Target="../embeddings/oleObject183.bin"/><Relationship Id="rId3" Type="http://schemas.openxmlformats.org/officeDocument/2006/relationships/oleObject" Target="../embeddings/oleObject178.bin"/><Relationship Id="rId7" Type="http://schemas.openxmlformats.org/officeDocument/2006/relationships/oleObject" Target="../embeddings/oleObject180.bin"/><Relationship Id="rId12" Type="http://schemas.openxmlformats.org/officeDocument/2006/relationships/image" Target="../media/image14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39.wmf"/><Relationship Id="rId11" Type="http://schemas.openxmlformats.org/officeDocument/2006/relationships/oleObject" Target="../embeddings/oleObject182.bin"/><Relationship Id="rId5" Type="http://schemas.openxmlformats.org/officeDocument/2006/relationships/oleObject" Target="../embeddings/oleObject179.bin"/><Relationship Id="rId10" Type="http://schemas.openxmlformats.org/officeDocument/2006/relationships/image" Target="../media/image141.wmf"/><Relationship Id="rId4" Type="http://schemas.openxmlformats.org/officeDocument/2006/relationships/image" Target="../media/image138.wmf"/><Relationship Id="rId9" Type="http://schemas.openxmlformats.org/officeDocument/2006/relationships/oleObject" Target="../embeddings/oleObject181.bin"/><Relationship Id="rId14" Type="http://schemas.openxmlformats.org/officeDocument/2006/relationships/image" Target="../media/image143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oleObject" Target="../embeddings/oleObject189.bin"/><Relationship Id="rId18" Type="http://schemas.openxmlformats.org/officeDocument/2006/relationships/oleObject" Target="../embeddings/oleObject192.bin"/><Relationship Id="rId26" Type="http://schemas.openxmlformats.org/officeDocument/2006/relationships/image" Target="../media/image43.wmf"/><Relationship Id="rId39" Type="http://schemas.openxmlformats.org/officeDocument/2006/relationships/image" Target="../media/image153.wmf"/><Relationship Id="rId3" Type="http://schemas.openxmlformats.org/officeDocument/2006/relationships/oleObject" Target="../embeddings/oleObject184.bin"/><Relationship Id="rId21" Type="http://schemas.openxmlformats.org/officeDocument/2006/relationships/image" Target="../media/image41.wmf"/><Relationship Id="rId34" Type="http://schemas.openxmlformats.org/officeDocument/2006/relationships/oleObject" Target="../embeddings/oleObject201.bin"/><Relationship Id="rId7" Type="http://schemas.openxmlformats.org/officeDocument/2006/relationships/oleObject" Target="../embeddings/oleObject186.bin"/><Relationship Id="rId12" Type="http://schemas.openxmlformats.org/officeDocument/2006/relationships/image" Target="../media/image37.wmf"/><Relationship Id="rId17" Type="http://schemas.openxmlformats.org/officeDocument/2006/relationships/image" Target="../media/image39.wmf"/><Relationship Id="rId25" Type="http://schemas.openxmlformats.org/officeDocument/2006/relationships/oleObject" Target="../embeddings/oleObject196.bin"/><Relationship Id="rId33" Type="http://schemas.openxmlformats.org/officeDocument/2006/relationships/oleObject" Target="../embeddings/oleObject200.bin"/><Relationship Id="rId38" Type="http://schemas.openxmlformats.org/officeDocument/2006/relationships/oleObject" Target="../embeddings/oleObject20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91.bin"/><Relationship Id="rId20" Type="http://schemas.openxmlformats.org/officeDocument/2006/relationships/oleObject" Target="../embeddings/oleObject193.bin"/><Relationship Id="rId29" Type="http://schemas.openxmlformats.org/officeDocument/2006/relationships/oleObject" Target="../embeddings/oleObject198.bin"/><Relationship Id="rId41" Type="http://schemas.openxmlformats.org/officeDocument/2006/relationships/image" Target="../media/image154.wmf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44.wmf"/><Relationship Id="rId11" Type="http://schemas.openxmlformats.org/officeDocument/2006/relationships/oleObject" Target="../embeddings/oleObject188.bin"/><Relationship Id="rId24" Type="http://schemas.openxmlformats.org/officeDocument/2006/relationships/oleObject" Target="../embeddings/oleObject195.bin"/><Relationship Id="rId32" Type="http://schemas.openxmlformats.org/officeDocument/2006/relationships/image" Target="../media/image150.wmf"/><Relationship Id="rId37" Type="http://schemas.openxmlformats.org/officeDocument/2006/relationships/image" Target="../media/image152.wmf"/><Relationship Id="rId40" Type="http://schemas.openxmlformats.org/officeDocument/2006/relationships/oleObject" Target="../embeddings/oleObject204.bin"/><Relationship Id="rId5" Type="http://schemas.openxmlformats.org/officeDocument/2006/relationships/oleObject" Target="../embeddings/oleObject185.bin"/><Relationship Id="rId15" Type="http://schemas.openxmlformats.org/officeDocument/2006/relationships/oleObject" Target="../embeddings/oleObject190.bin"/><Relationship Id="rId23" Type="http://schemas.openxmlformats.org/officeDocument/2006/relationships/image" Target="../media/image148.wmf"/><Relationship Id="rId28" Type="http://schemas.openxmlformats.org/officeDocument/2006/relationships/image" Target="../media/image149.wmf"/><Relationship Id="rId36" Type="http://schemas.openxmlformats.org/officeDocument/2006/relationships/oleObject" Target="../embeddings/oleObject202.bin"/><Relationship Id="rId10" Type="http://schemas.openxmlformats.org/officeDocument/2006/relationships/image" Target="../media/image145.wmf"/><Relationship Id="rId19" Type="http://schemas.openxmlformats.org/officeDocument/2006/relationships/image" Target="../media/image147.wmf"/><Relationship Id="rId31" Type="http://schemas.openxmlformats.org/officeDocument/2006/relationships/oleObject" Target="../embeddings/oleObject199.bin"/><Relationship Id="rId4" Type="http://schemas.openxmlformats.org/officeDocument/2006/relationships/image" Target="../media/image33.wmf"/><Relationship Id="rId9" Type="http://schemas.openxmlformats.org/officeDocument/2006/relationships/oleObject" Target="../embeddings/oleObject187.bin"/><Relationship Id="rId14" Type="http://schemas.openxmlformats.org/officeDocument/2006/relationships/image" Target="../media/image146.wmf"/><Relationship Id="rId22" Type="http://schemas.openxmlformats.org/officeDocument/2006/relationships/oleObject" Target="../embeddings/oleObject194.bin"/><Relationship Id="rId27" Type="http://schemas.openxmlformats.org/officeDocument/2006/relationships/oleObject" Target="../embeddings/oleObject197.bin"/><Relationship Id="rId30" Type="http://schemas.openxmlformats.org/officeDocument/2006/relationships/image" Target="../media/image45.wmf"/><Relationship Id="rId35" Type="http://schemas.openxmlformats.org/officeDocument/2006/relationships/image" Target="../media/image151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6.wmf"/><Relationship Id="rId13" Type="http://schemas.openxmlformats.org/officeDocument/2006/relationships/oleObject" Target="../embeddings/oleObject210.bin"/><Relationship Id="rId18" Type="http://schemas.openxmlformats.org/officeDocument/2006/relationships/image" Target="../media/image161.wmf"/><Relationship Id="rId3" Type="http://schemas.openxmlformats.org/officeDocument/2006/relationships/oleObject" Target="../embeddings/oleObject205.bin"/><Relationship Id="rId7" Type="http://schemas.openxmlformats.org/officeDocument/2006/relationships/oleObject" Target="../embeddings/oleObject207.bin"/><Relationship Id="rId12" Type="http://schemas.openxmlformats.org/officeDocument/2006/relationships/image" Target="../media/image158.wmf"/><Relationship Id="rId17" Type="http://schemas.openxmlformats.org/officeDocument/2006/relationships/oleObject" Target="../embeddings/oleObject21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0.wmf"/><Relationship Id="rId1" Type="http://schemas.openxmlformats.org/officeDocument/2006/relationships/vmlDrawing" Target="../drawings/vmlDrawing24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209.bin"/><Relationship Id="rId5" Type="http://schemas.openxmlformats.org/officeDocument/2006/relationships/oleObject" Target="../embeddings/oleObject206.bin"/><Relationship Id="rId15" Type="http://schemas.openxmlformats.org/officeDocument/2006/relationships/oleObject" Target="../embeddings/oleObject211.bin"/><Relationship Id="rId10" Type="http://schemas.openxmlformats.org/officeDocument/2006/relationships/image" Target="../media/image157.wmf"/><Relationship Id="rId4" Type="http://schemas.openxmlformats.org/officeDocument/2006/relationships/image" Target="../media/image155.wmf"/><Relationship Id="rId9" Type="http://schemas.openxmlformats.org/officeDocument/2006/relationships/oleObject" Target="../embeddings/oleObject208.bin"/><Relationship Id="rId14" Type="http://schemas.openxmlformats.org/officeDocument/2006/relationships/image" Target="../media/image159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4.wmf"/><Relationship Id="rId13" Type="http://schemas.openxmlformats.org/officeDocument/2006/relationships/oleObject" Target="../embeddings/oleObject218.bin"/><Relationship Id="rId3" Type="http://schemas.openxmlformats.org/officeDocument/2006/relationships/oleObject" Target="../embeddings/oleObject213.bin"/><Relationship Id="rId7" Type="http://schemas.openxmlformats.org/officeDocument/2006/relationships/oleObject" Target="../embeddings/oleObject215.bin"/><Relationship Id="rId12" Type="http://schemas.openxmlformats.org/officeDocument/2006/relationships/image" Target="../media/image16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8.wmf"/><Relationship Id="rId1" Type="http://schemas.openxmlformats.org/officeDocument/2006/relationships/vmlDrawing" Target="../drawings/vmlDrawing25.vml"/><Relationship Id="rId6" Type="http://schemas.openxmlformats.org/officeDocument/2006/relationships/image" Target="../media/image163.wmf"/><Relationship Id="rId11" Type="http://schemas.openxmlformats.org/officeDocument/2006/relationships/oleObject" Target="../embeddings/oleObject217.bin"/><Relationship Id="rId5" Type="http://schemas.openxmlformats.org/officeDocument/2006/relationships/oleObject" Target="../embeddings/oleObject214.bin"/><Relationship Id="rId15" Type="http://schemas.openxmlformats.org/officeDocument/2006/relationships/oleObject" Target="../embeddings/oleObject219.bin"/><Relationship Id="rId10" Type="http://schemas.openxmlformats.org/officeDocument/2006/relationships/image" Target="../media/image165.wmf"/><Relationship Id="rId4" Type="http://schemas.openxmlformats.org/officeDocument/2006/relationships/image" Target="../media/image162.wmf"/><Relationship Id="rId9" Type="http://schemas.openxmlformats.org/officeDocument/2006/relationships/oleObject" Target="../embeddings/oleObject216.bin"/><Relationship Id="rId14" Type="http://schemas.openxmlformats.org/officeDocument/2006/relationships/image" Target="../media/image16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15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18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3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1.wmf"/><Relationship Id="rId3" Type="http://schemas.openxmlformats.org/officeDocument/2006/relationships/oleObject" Target="../embeddings/oleObject220.bin"/><Relationship Id="rId7" Type="http://schemas.openxmlformats.org/officeDocument/2006/relationships/oleObject" Target="../embeddings/oleObject2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170.wmf"/><Relationship Id="rId5" Type="http://schemas.openxmlformats.org/officeDocument/2006/relationships/oleObject" Target="../embeddings/oleObject221.bin"/><Relationship Id="rId10" Type="http://schemas.openxmlformats.org/officeDocument/2006/relationships/image" Target="../media/image172.wmf"/><Relationship Id="rId4" Type="http://schemas.openxmlformats.org/officeDocument/2006/relationships/image" Target="../media/image169.wmf"/><Relationship Id="rId9" Type="http://schemas.openxmlformats.org/officeDocument/2006/relationships/oleObject" Target="../embeddings/oleObject223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5.wmf"/><Relationship Id="rId3" Type="http://schemas.openxmlformats.org/officeDocument/2006/relationships/oleObject" Target="../embeddings/oleObject224.bin"/><Relationship Id="rId7" Type="http://schemas.openxmlformats.org/officeDocument/2006/relationships/oleObject" Target="../embeddings/oleObject2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174.wmf"/><Relationship Id="rId5" Type="http://schemas.openxmlformats.org/officeDocument/2006/relationships/oleObject" Target="../embeddings/oleObject225.bin"/><Relationship Id="rId4" Type="http://schemas.openxmlformats.org/officeDocument/2006/relationships/image" Target="../media/image173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8.wmf"/><Relationship Id="rId13" Type="http://schemas.openxmlformats.org/officeDocument/2006/relationships/oleObject" Target="../embeddings/oleObject232.bin"/><Relationship Id="rId3" Type="http://schemas.openxmlformats.org/officeDocument/2006/relationships/oleObject" Target="../embeddings/oleObject227.bin"/><Relationship Id="rId7" Type="http://schemas.openxmlformats.org/officeDocument/2006/relationships/oleObject" Target="../embeddings/oleObject229.bin"/><Relationship Id="rId12" Type="http://schemas.openxmlformats.org/officeDocument/2006/relationships/image" Target="../media/image18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82.wmf"/><Relationship Id="rId1" Type="http://schemas.openxmlformats.org/officeDocument/2006/relationships/vmlDrawing" Target="../drawings/vmlDrawing28.vml"/><Relationship Id="rId6" Type="http://schemas.openxmlformats.org/officeDocument/2006/relationships/image" Target="../media/image177.wmf"/><Relationship Id="rId11" Type="http://schemas.openxmlformats.org/officeDocument/2006/relationships/oleObject" Target="../embeddings/oleObject231.bin"/><Relationship Id="rId5" Type="http://schemas.openxmlformats.org/officeDocument/2006/relationships/oleObject" Target="../embeddings/oleObject228.bin"/><Relationship Id="rId15" Type="http://schemas.openxmlformats.org/officeDocument/2006/relationships/oleObject" Target="../embeddings/oleObject233.bin"/><Relationship Id="rId10" Type="http://schemas.openxmlformats.org/officeDocument/2006/relationships/image" Target="../media/image179.wmf"/><Relationship Id="rId4" Type="http://schemas.openxmlformats.org/officeDocument/2006/relationships/image" Target="../media/image176.wmf"/><Relationship Id="rId9" Type="http://schemas.openxmlformats.org/officeDocument/2006/relationships/oleObject" Target="../embeddings/oleObject230.bin"/><Relationship Id="rId14" Type="http://schemas.openxmlformats.org/officeDocument/2006/relationships/image" Target="../media/image181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4.wmf"/><Relationship Id="rId2" Type="http://schemas.openxmlformats.org/officeDocument/2006/relationships/image" Target="../media/image18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5.w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9.wmf"/><Relationship Id="rId3" Type="http://schemas.openxmlformats.org/officeDocument/2006/relationships/oleObject" Target="../embeddings/oleObject234.bin"/><Relationship Id="rId7" Type="http://schemas.openxmlformats.org/officeDocument/2006/relationships/oleObject" Target="../embeddings/oleObject236.bin"/><Relationship Id="rId12" Type="http://schemas.openxmlformats.org/officeDocument/2006/relationships/image" Target="../media/image19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188.wmf"/><Relationship Id="rId11" Type="http://schemas.openxmlformats.org/officeDocument/2006/relationships/oleObject" Target="../embeddings/oleObject238.bin"/><Relationship Id="rId5" Type="http://schemas.openxmlformats.org/officeDocument/2006/relationships/oleObject" Target="../embeddings/oleObject235.bin"/><Relationship Id="rId10" Type="http://schemas.openxmlformats.org/officeDocument/2006/relationships/image" Target="../media/image190.wmf"/><Relationship Id="rId4" Type="http://schemas.openxmlformats.org/officeDocument/2006/relationships/image" Target="../media/image187.wmf"/><Relationship Id="rId9" Type="http://schemas.openxmlformats.org/officeDocument/2006/relationships/oleObject" Target="../embeddings/oleObject237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4.wmf"/><Relationship Id="rId13" Type="http://schemas.openxmlformats.org/officeDocument/2006/relationships/oleObject" Target="../embeddings/oleObject244.bin"/><Relationship Id="rId3" Type="http://schemas.openxmlformats.org/officeDocument/2006/relationships/oleObject" Target="../embeddings/oleObject239.bin"/><Relationship Id="rId7" Type="http://schemas.openxmlformats.org/officeDocument/2006/relationships/oleObject" Target="../embeddings/oleObject241.bin"/><Relationship Id="rId12" Type="http://schemas.openxmlformats.org/officeDocument/2006/relationships/image" Target="../media/image19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98.wmf"/><Relationship Id="rId1" Type="http://schemas.openxmlformats.org/officeDocument/2006/relationships/vmlDrawing" Target="../drawings/vmlDrawing30.vml"/><Relationship Id="rId6" Type="http://schemas.openxmlformats.org/officeDocument/2006/relationships/image" Target="../media/image193.wmf"/><Relationship Id="rId11" Type="http://schemas.openxmlformats.org/officeDocument/2006/relationships/oleObject" Target="../embeddings/oleObject243.bin"/><Relationship Id="rId5" Type="http://schemas.openxmlformats.org/officeDocument/2006/relationships/oleObject" Target="../embeddings/oleObject240.bin"/><Relationship Id="rId15" Type="http://schemas.openxmlformats.org/officeDocument/2006/relationships/oleObject" Target="../embeddings/oleObject245.bin"/><Relationship Id="rId10" Type="http://schemas.openxmlformats.org/officeDocument/2006/relationships/image" Target="../media/image195.wmf"/><Relationship Id="rId4" Type="http://schemas.openxmlformats.org/officeDocument/2006/relationships/image" Target="../media/image192.wmf"/><Relationship Id="rId9" Type="http://schemas.openxmlformats.org/officeDocument/2006/relationships/oleObject" Target="../embeddings/oleObject242.bin"/><Relationship Id="rId14" Type="http://schemas.openxmlformats.org/officeDocument/2006/relationships/image" Target="../media/image197.w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0.wmf"/><Relationship Id="rId13" Type="http://schemas.openxmlformats.org/officeDocument/2006/relationships/oleObject" Target="../embeddings/oleObject251.bin"/><Relationship Id="rId18" Type="http://schemas.openxmlformats.org/officeDocument/2006/relationships/image" Target="../media/image189.wmf"/><Relationship Id="rId3" Type="http://schemas.openxmlformats.org/officeDocument/2006/relationships/oleObject" Target="../embeddings/oleObject246.bin"/><Relationship Id="rId7" Type="http://schemas.openxmlformats.org/officeDocument/2006/relationships/oleObject" Target="../embeddings/oleObject248.bin"/><Relationship Id="rId12" Type="http://schemas.openxmlformats.org/officeDocument/2006/relationships/image" Target="../media/image202.wmf"/><Relationship Id="rId17" Type="http://schemas.openxmlformats.org/officeDocument/2006/relationships/oleObject" Target="../embeddings/oleObject25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wmf"/><Relationship Id="rId1" Type="http://schemas.openxmlformats.org/officeDocument/2006/relationships/vmlDrawing" Target="../drawings/vmlDrawing31.vml"/><Relationship Id="rId6" Type="http://schemas.openxmlformats.org/officeDocument/2006/relationships/image" Target="../media/image199.wmf"/><Relationship Id="rId11" Type="http://schemas.openxmlformats.org/officeDocument/2006/relationships/oleObject" Target="../embeddings/oleObject250.bin"/><Relationship Id="rId5" Type="http://schemas.openxmlformats.org/officeDocument/2006/relationships/oleObject" Target="../embeddings/oleObject247.bin"/><Relationship Id="rId15" Type="http://schemas.openxmlformats.org/officeDocument/2006/relationships/oleObject" Target="../embeddings/oleObject252.bin"/><Relationship Id="rId10" Type="http://schemas.openxmlformats.org/officeDocument/2006/relationships/image" Target="../media/image201.wmf"/><Relationship Id="rId4" Type="http://schemas.openxmlformats.org/officeDocument/2006/relationships/image" Target="../media/image192.wmf"/><Relationship Id="rId9" Type="http://schemas.openxmlformats.org/officeDocument/2006/relationships/oleObject" Target="../embeddings/oleObject249.bin"/><Relationship Id="rId14" Type="http://schemas.openxmlformats.org/officeDocument/2006/relationships/image" Target="../media/image203.w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3.wmf"/><Relationship Id="rId13" Type="http://schemas.openxmlformats.org/officeDocument/2006/relationships/oleObject" Target="../embeddings/oleObject259.bin"/><Relationship Id="rId18" Type="http://schemas.openxmlformats.org/officeDocument/2006/relationships/image" Target="../media/image208.wmf"/><Relationship Id="rId3" Type="http://schemas.openxmlformats.org/officeDocument/2006/relationships/oleObject" Target="../embeddings/oleObject254.bin"/><Relationship Id="rId21" Type="http://schemas.openxmlformats.org/officeDocument/2006/relationships/oleObject" Target="../embeddings/oleObject263.bin"/><Relationship Id="rId7" Type="http://schemas.openxmlformats.org/officeDocument/2006/relationships/oleObject" Target="../embeddings/oleObject256.bin"/><Relationship Id="rId12" Type="http://schemas.openxmlformats.org/officeDocument/2006/relationships/image" Target="../media/image205.wmf"/><Relationship Id="rId17" Type="http://schemas.openxmlformats.org/officeDocument/2006/relationships/oleObject" Target="../embeddings/oleObject26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07.wmf"/><Relationship Id="rId20" Type="http://schemas.openxmlformats.org/officeDocument/2006/relationships/image" Target="../media/image209.wmf"/><Relationship Id="rId1" Type="http://schemas.openxmlformats.org/officeDocument/2006/relationships/vmlDrawing" Target="../drawings/vmlDrawing32.vml"/><Relationship Id="rId6" Type="http://schemas.openxmlformats.org/officeDocument/2006/relationships/image" Target="../media/image204.wmf"/><Relationship Id="rId11" Type="http://schemas.openxmlformats.org/officeDocument/2006/relationships/oleObject" Target="../embeddings/oleObject258.bin"/><Relationship Id="rId5" Type="http://schemas.openxmlformats.org/officeDocument/2006/relationships/oleObject" Target="../embeddings/oleObject255.bin"/><Relationship Id="rId15" Type="http://schemas.openxmlformats.org/officeDocument/2006/relationships/oleObject" Target="../embeddings/oleObject260.bin"/><Relationship Id="rId10" Type="http://schemas.openxmlformats.org/officeDocument/2006/relationships/image" Target="../media/image10.wmf"/><Relationship Id="rId19" Type="http://schemas.openxmlformats.org/officeDocument/2006/relationships/oleObject" Target="../embeddings/oleObject262.bin"/><Relationship Id="rId4" Type="http://schemas.openxmlformats.org/officeDocument/2006/relationships/image" Target="../media/image192.wmf"/><Relationship Id="rId9" Type="http://schemas.openxmlformats.org/officeDocument/2006/relationships/oleObject" Target="../embeddings/oleObject257.bin"/><Relationship Id="rId14" Type="http://schemas.openxmlformats.org/officeDocument/2006/relationships/image" Target="../media/image206.wmf"/><Relationship Id="rId22" Type="http://schemas.openxmlformats.org/officeDocument/2006/relationships/image" Target="../media/image189.wmf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0.wmf"/><Relationship Id="rId13" Type="http://schemas.openxmlformats.org/officeDocument/2006/relationships/oleObject" Target="../embeddings/oleObject269.bin"/><Relationship Id="rId18" Type="http://schemas.openxmlformats.org/officeDocument/2006/relationships/image" Target="../media/image214.wmf"/><Relationship Id="rId26" Type="http://schemas.openxmlformats.org/officeDocument/2006/relationships/image" Target="../media/image217.wmf"/><Relationship Id="rId3" Type="http://schemas.openxmlformats.org/officeDocument/2006/relationships/oleObject" Target="../embeddings/oleObject264.bin"/><Relationship Id="rId21" Type="http://schemas.openxmlformats.org/officeDocument/2006/relationships/oleObject" Target="../embeddings/oleObject273.bin"/><Relationship Id="rId7" Type="http://schemas.openxmlformats.org/officeDocument/2006/relationships/oleObject" Target="../embeddings/oleObject266.bin"/><Relationship Id="rId12" Type="http://schemas.openxmlformats.org/officeDocument/2006/relationships/image" Target="../media/image211.wmf"/><Relationship Id="rId17" Type="http://schemas.openxmlformats.org/officeDocument/2006/relationships/oleObject" Target="../embeddings/oleObject271.bin"/><Relationship Id="rId25" Type="http://schemas.openxmlformats.org/officeDocument/2006/relationships/oleObject" Target="../embeddings/oleObject27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13.wmf"/><Relationship Id="rId20" Type="http://schemas.openxmlformats.org/officeDocument/2006/relationships/image" Target="../media/image215.wmf"/><Relationship Id="rId1" Type="http://schemas.openxmlformats.org/officeDocument/2006/relationships/vmlDrawing" Target="../drawings/vmlDrawing33.vml"/><Relationship Id="rId6" Type="http://schemas.openxmlformats.org/officeDocument/2006/relationships/image" Target="../media/image203.wmf"/><Relationship Id="rId11" Type="http://schemas.openxmlformats.org/officeDocument/2006/relationships/oleObject" Target="../embeddings/oleObject268.bin"/><Relationship Id="rId24" Type="http://schemas.openxmlformats.org/officeDocument/2006/relationships/image" Target="../media/image216.wmf"/><Relationship Id="rId5" Type="http://schemas.openxmlformats.org/officeDocument/2006/relationships/oleObject" Target="../embeddings/oleObject265.bin"/><Relationship Id="rId15" Type="http://schemas.openxmlformats.org/officeDocument/2006/relationships/oleObject" Target="../embeddings/oleObject270.bin"/><Relationship Id="rId23" Type="http://schemas.openxmlformats.org/officeDocument/2006/relationships/oleObject" Target="../embeddings/oleObject274.bin"/><Relationship Id="rId10" Type="http://schemas.openxmlformats.org/officeDocument/2006/relationships/image" Target="../media/image190.wmf"/><Relationship Id="rId19" Type="http://schemas.openxmlformats.org/officeDocument/2006/relationships/oleObject" Target="../embeddings/oleObject272.bin"/><Relationship Id="rId4" Type="http://schemas.openxmlformats.org/officeDocument/2006/relationships/image" Target="../media/image187.wmf"/><Relationship Id="rId9" Type="http://schemas.openxmlformats.org/officeDocument/2006/relationships/oleObject" Target="../embeddings/oleObject267.bin"/><Relationship Id="rId14" Type="http://schemas.openxmlformats.org/officeDocument/2006/relationships/image" Target="../media/image212.wmf"/><Relationship Id="rId22" Type="http://schemas.openxmlformats.org/officeDocument/2006/relationships/image" Target="../media/image19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18.wmf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0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17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19.wmf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0.wmf"/><Relationship Id="rId13" Type="http://schemas.openxmlformats.org/officeDocument/2006/relationships/oleObject" Target="../embeddings/oleObject281.bin"/><Relationship Id="rId18" Type="http://schemas.openxmlformats.org/officeDocument/2006/relationships/oleObject" Target="../embeddings/oleObject283.bin"/><Relationship Id="rId3" Type="http://schemas.openxmlformats.org/officeDocument/2006/relationships/oleObject" Target="../embeddings/oleObject276.bin"/><Relationship Id="rId21" Type="http://schemas.openxmlformats.org/officeDocument/2006/relationships/image" Target="../media/image226.wmf"/><Relationship Id="rId7" Type="http://schemas.openxmlformats.org/officeDocument/2006/relationships/oleObject" Target="../embeddings/oleObject278.bin"/><Relationship Id="rId12" Type="http://schemas.openxmlformats.org/officeDocument/2006/relationships/image" Target="../media/image222.wmf"/><Relationship Id="rId17" Type="http://schemas.openxmlformats.org/officeDocument/2006/relationships/image" Target="../media/image227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4.wmf"/><Relationship Id="rId20" Type="http://schemas.openxmlformats.org/officeDocument/2006/relationships/oleObject" Target="../embeddings/oleObject284.bin"/><Relationship Id="rId1" Type="http://schemas.openxmlformats.org/officeDocument/2006/relationships/vmlDrawing" Target="../drawings/vmlDrawing34.vml"/><Relationship Id="rId6" Type="http://schemas.openxmlformats.org/officeDocument/2006/relationships/image" Target="../media/image219.wmf"/><Relationship Id="rId11" Type="http://schemas.openxmlformats.org/officeDocument/2006/relationships/oleObject" Target="../embeddings/oleObject280.bin"/><Relationship Id="rId5" Type="http://schemas.openxmlformats.org/officeDocument/2006/relationships/oleObject" Target="../embeddings/oleObject277.bin"/><Relationship Id="rId15" Type="http://schemas.openxmlformats.org/officeDocument/2006/relationships/oleObject" Target="../embeddings/oleObject282.bin"/><Relationship Id="rId10" Type="http://schemas.openxmlformats.org/officeDocument/2006/relationships/image" Target="../media/image221.wmf"/><Relationship Id="rId19" Type="http://schemas.openxmlformats.org/officeDocument/2006/relationships/image" Target="../media/image225.wmf"/><Relationship Id="rId4" Type="http://schemas.openxmlformats.org/officeDocument/2006/relationships/image" Target="../media/image218.wmf"/><Relationship Id="rId9" Type="http://schemas.openxmlformats.org/officeDocument/2006/relationships/oleObject" Target="../embeddings/oleObject279.bin"/><Relationship Id="rId14" Type="http://schemas.openxmlformats.org/officeDocument/2006/relationships/image" Target="../media/image223.wmf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0.wmf"/><Relationship Id="rId13" Type="http://schemas.openxmlformats.org/officeDocument/2006/relationships/oleObject" Target="../embeddings/oleObject290.bin"/><Relationship Id="rId18" Type="http://schemas.openxmlformats.org/officeDocument/2006/relationships/image" Target="../media/image235.wmf"/><Relationship Id="rId26" Type="http://schemas.openxmlformats.org/officeDocument/2006/relationships/image" Target="../media/image239.wmf"/><Relationship Id="rId3" Type="http://schemas.openxmlformats.org/officeDocument/2006/relationships/oleObject" Target="../embeddings/oleObject285.bin"/><Relationship Id="rId21" Type="http://schemas.openxmlformats.org/officeDocument/2006/relationships/oleObject" Target="../embeddings/oleObject294.bin"/><Relationship Id="rId34" Type="http://schemas.openxmlformats.org/officeDocument/2006/relationships/image" Target="../media/image243.wmf"/><Relationship Id="rId7" Type="http://schemas.openxmlformats.org/officeDocument/2006/relationships/oleObject" Target="../embeddings/oleObject287.bin"/><Relationship Id="rId12" Type="http://schemas.openxmlformats.org/officeDocument/2006/relationships/image" Target="../media/image232.wmf"/><Relationship Id="rId17" Type="http://schemas.openxmlformats.org/officeDocument/2006/relationships/oleObject" Target="../embeddings/oleObject292.bin"/><Relationship Id="rId25" Type="http://schemas.openxmlformats.org/officeDocument/2006/relationships/oleObject" Target="../embeddings/oleObject296.bin"/><Relationship Id="rId33" Type="http://schemas.openxmlformats.org/officeDocument/2006/relationships/oleObject" Target="../embeddings/oleObject30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4.wmf"/><Relationship Id="rId20" Type="http://schemas.openxmlformats.org/officeDocument/2006/relationships/image" Target="../media/image236.wmf"/><Relationship Id="rId29" Type="http://schemas.openxmlformats.org/officeDocument/2006/relationships/oleObject" Target="../embeddings/oleObject298.bin"/><Relationship Id="rId1" Type="http://schemas.openxmlformats.org/officeDocument/2006/relationships/vmlDrawing" Target="../drawings/vmlDrawing35.vml"/><Relationship Id="rId6" Type="http://schemas.openxmlformats.org/officeDocument/2006/relationships/image" Target="../media/image229.wmf"/><Relationship Id="rId11" Type="http://schemas.openxmlformats.org/officeDocument/2006/relationships/oleObject" Target="../embeddings/oleObject289.bin"/><Relationship Id="rId24" Type="http://schemas.openxmlformats.org/officeDocument/2006/relationships/image" Target="../media/image238.wmf"/><Relationship Id="rId32" Type="http://schemas.openxmlformats.org/officeDocument/2006/relationships/image" Target="../media/image242.wmf"/><Relationship Id="rId5" Type="http://schemas.openxmlformats.org/officeDocument/2006/relationships/oleObject" Target="../embeddings/oleObject286.bin"/><Relationship Id="rId15" Type="http://schemas.openxmlformats.org/officeDocument/2006/relationships/oleObject" Target="../embeddings/oleObject291.bin"/><Relationship Id="rId23" Type="http://schemas.openxmlformats.org/officeDocument/2006/relationships/oleObject" Target="../embeddings/oleObject295.bin"/><Relationship Id="rId28" Type="http://schemas.openxmlformats.org/officeDocument/2006/relationships/image" Target="../media/image240.wmf"/><Relationship Id="rId10" Type="http://schemas.openxmlformats.org/officeDocument/2006/relationships/image" Target="../media/image231.wmf"/><Relationship Id="rId19" Type="http://schemas.openxmlformats.org/officeDocument/2006/relationships/oleObject" Target="../embeddings/oleObject293.bin"/><Relationship Id="rId31" Type="http://schemas.openxmlformats.org/officeDocument/2006/relationships/oleObject" Target="../embeddings/oleObject299.bin"/><Relationship Id="rId4" Type="http://schemas.openxmlformats.org/officeDocument/2006/relationships/image" Target="../media/image228.wmf"/><Relationship Id="rId9" Type="http://schemas.openxmlformats.org/officeDocument/2006/relationships/oleObject" Target="../embeddings/oleObject288.bin"/><Relationship Id="rId14" Type="http://schemas.openxmlformats.org/officeDocument/2006/relationships/image" Target="../media/image233.wmf"/><Relationship Id="rId22" Type="http://schemas.openxmlformats.org/officeDocument/2006/relationships/image" Target="../media/image237.wmf"/><Relationship Id="rId27" Type="http://schemas.openxmlformats.org/officeDocument/2006/relationships/oleObject" Target="../embeddings/oleObject297.bin"/><Relationship Id="rId30" Type="http://schemas.openxmlformats.org/officeDocument/2006/relationships/image" Target="../media/image241.wmf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7.wmf"/><Relationship Id="rId3" Type="http://schemas.openxmlformats.org/officeDocument/2006/relationships/image" Target="../media/image247.emf"/><Relationship Id="rId7" Type="http://schemas.openxmlformats.org/officeDocument/2006/relationships/image" Target="../media/image24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302.bin"/><Relationship Id="rId5" Type="http://schemas.openxmlformats.org/officeDocument/2006/relationships/image" Target="../media/image244.wmf"/><Relationship Id="rId10" Type="http://schemas.openxmlformats.org/officeDocument/2006/relationships/image" Target="../media/image246.wmf"/><Relationship Id="rId4" Type="http://schemas.openxmlformats.org/officeDocument/2006/relationships/oleObject" Target="../embeddings/oleObject301.bin"/><Relationship Id="rId9" Type="http://schemas.openxmlformats.org/officeDocument/2006/relationships/oleObject" Target="../embeddings/oleObject303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7.wmf"/><Relationship Id="rId7" Type="http://schemas.openxmlformats.org/officeDocument/2006/relationships/image" Target="../media/image24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305.bin"/><Relationship Id="rId5" Type="http://schemas.openxmlformats.org/officeDocument/2006/relationships/image" Target="../media/image248.wmf"/><Relationship Id="rId4" Type="http://schemas.openxmlformats.org/officeDocument/2006/relationships/oleObject" Target="../embeddings/oleObject304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7.wmf"/><Relationship Id="rId7" Type="http://schemas.openxmlformats.org/officeDocument/2006/relationships/image" Target="../media/image25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6" Type="http://schemas.openxmlformats.org/officeDocument/2006/relationships/oleObject" Target="../embeddings/oleObject307.bin"/><Relationship Id="rId5" Type="http://schemas.openxmlformats.org/officeDocument/2006/relationships/image" Target="../media/image250.wmf"/><Relationship Id="rId4" Type="http://schemas.openxmlformats.org/officeDocument/2006/relationships/oleObject" Target="../embeddings/oleObject306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8.bin"/><Relationship Id="rId7" Type="http://schemas.openxmlformats.org/officeDocument/2006/relationships/image" Target="../media/image2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6" Type="http://schemas.openxmlformats.org/officeDocument/2006/relationships/image" Target="../media/image253.wmf"/><Relationship Id="rId5" Type="http://schemas.openxmlformats.org/officeDocument/2006/relationships/oleObject" Target="../embeddings/oleObject309.bin"/><Relationship Id="rId4" Type="http://schemas.openxmlformats.org/officeDocument/2006/relationships/image" Target="../media/image252.wmf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6.wmf"/><Relationship Id="rId13" Type="http://schemas.openxmlformats.org/officeDocument/2006/relationships/oleObject" Target="../embeddings/oleObject315.bin"/><Relationship Id="rId3" Type="http://schemas.openxmlformats.org/officeDocument/2006/relationships/oleObject" Target="../embeddings/oleObject310.bin"/><Relationship Id="rId7" Type="http://schemas.openxmlformats.org/officeDocument/2006/relationships/oleObject" Target="../embeddings/oleObject312.bin"/><Relationship Id="rId12" Type="http://schemas.openxmlformats.org/officeDocument/2006/relationships/image" Target="../media/image258.wmf"/><Relationship Id="rId17" Type="http://schemas.openxmlformats.org/officeDocument/2006/relationships/image" Target="../media/image227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60.wmf"/><Relationship Id="rId1" Type="http://schemas.openxmlformats.org/officeDocument/2006/relationships/vmlDrawing" Target="../drawings/vmlDrawing40.vml"/><Relationship Id="rId6" Type="http://schemas.openxmlformats.org/officeDocument/2006/relationships/image" Target="../media/image255.wmf"/><Relationship Id="rId11" Type="http://schemas.openxmlformats.org/officeDocument/2006/relationships/oleObject" Target="../embeddings/oleObject314.bin"/><Relationship Id="rId5" Type="http://schemas.openxmlformats.org/officeDocument/2006/relationships/oleObject" Target="../embeddings/oleObject311.bin"/><Relationship Id="rId15" Type="http://schemas.openxmlformats.org/officeDocument/2006/relationships/oleObject" Target="../embeddings/oleObject316.bin"/><Relationship Id="rId10" Type="http://schemas.openxmlformats.org/officeDocument/2006/relationships/image" Target="../media/image257.wmf"/><Relationship Id="rId4" Type="http://schemas.openxmlformats.org/officeDocument/2006/relationships/image" Target="../media/image254.wmf"/><Relationship Id="rId9" Type="http://schemas.openxmlformats.org/officeDocument/2006/relationships/oleObject" Target="../embeddings/oleObject313.bin"/><Relationship Id="rId14" Type="http://schemas.openxmlformats.org/officeDocument/2006/relationships/image" Target="../media/image25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2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38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3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oleObject" Target="../embeddings/oleObject44.bin"/><Relationship Id="rId18" Type="http://schemas.openxmlformats.org/officeDocument/2006/relationships/oleObject" Target="../embeddings/oleObject47.bin"/><Relationship Id="rId26" Type="http://schemas.openxmlformats.org/officeDocument/2006/relationships/image" Target="../media/image43.wmf"/><Relationship Id="rId39" Type="http://schemas.openxmlformats.org/officeDocument/2006/relationships/image" Target="../media/image49.wmf"/><Relationship Id="rId3" Type="http://schemas.openxmlformats.org/officeDocument/2006/relationships/oleObject" Target="../embeddings/oleObject39.bin"/><Relationship Id="rId21" Type="http://schemas.openxmlformats.org/officeDocument/2006/relationships/image" Target="../media/image41.wmf"/><Relationship Id="rId34" Type="http://schemas.openxmlformats.org/officeDocument/2006/relationships/oleObject" Target="../embeddings/oleObject56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37.wmf"/><Relationship Id="rId17" Type="http://schemas.openxmlformats.org/officeDocument/2006/relationships/image" Target="../media/image39.wmf"/><Relationship Id="rId25" Type="http://schemas.openxmlformats.org/officeDocument/2006/relationships/oleObject" Target="../embeddings/oleObject51.bin"/><Relationship Id="rId33" Type="http://schemas.openxmlformats.org/officeDocument/2006/relationships/oleObject" Target="../embeddings/oleObject55.bin"/><Relationship Id="rId38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6.bin"/><Relationship Id="rId20" Type="http://schemas.openxmlformats.org/officeDocument/2006/relationships/oleObject" Target="../embeddings/oleObject48.bin"/><Relationship Id="rId29" Type="http://schemas.openxmlformats.org/officeDocument/2006/relationships/oleObject" Target="../embeddings/oleObject53.bin"/><Relationship Id="rId41" Type="http://schemas.openxmlformats.org/officeDocument/2006/relationships/image" Target="../media/image50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43.bin"/><Relationship Id="rId24" Type="http://schemas.openxmlformats.org/officeDocument/2006/relationships/oleObject" Target="../embeddings/oleObject50.bin"/><Relationship Id="rId32" Type="http://schemas.openxmlformats.org/officeDocument/2006/relationships/image" Target="../media/image46.wmf"/><Relationship Id="rId37" Type="http://schemas.openxmlformats.org/officeDocument/2006/relationships/image" Target="../media/image48.wmf"/><Relationship Id="rId40" Type="http://schemas.openxmlformats.org/officeDocument/2006/relationships/oleObject" Target="../embeddings/oleObject59.bin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45.bin"/><Relationship Id="rId23" Type="http://schemas.openxmlformats.org/officeDocument/2006/relationships/image" Target="../media/image42.wmf"/><Relationship Id="rId28" Type="http://schemas.openxmlformats.org/officeDocument/2006/relationships/image" Target="../media/image44.wmf"/><Relationship Id="rId36" Type="http://schemas.openxmlformats.org/officeDocument/2006/relationships/oleObject" Target="../embeddings/oleObject57.bin"/><Relationship Id="rId10" Type="http://schemas.openxmlformats.org/officeDocument/2006/relationships/image" Target="../media/image36.wmf"/><Relationship Id="rId19" Type="http://schemas.openxmlformats.org/officeDocument/2006/relationships/image" Target="../media/image40.wmf"/><Relationship Id="rId31" Type="http://schemas.openxmlformats.org/officeDocument/2006/relationships/oleObject" Target="../embeddings/oleObject54.bin"/><Relationship Id="rId4" Type="http://schemas.openxmlformats.org/officeDocument/2006/relationships/image" Target="../media/image33.wmf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38.wmf"/><Relationship Id="rId22" Type="http://schemas.openxmlformats.org/officeDocument/2006/relationships/oleObject" Target="../embeddings/oleObject49.bin"/><Relationship Id="rId27" Type="http://schemas.openxmlformats.org/officeDocument/2006/relationships/oleObject" Target="../embeddings/oleObject52.bin"/><Relationship Id="rId30" Type="http://schemas.openxmlformats.org/officeDocument/2006/relationships/image" Target="../media/image45.wmf"/><Relationship Id="rId35" Type="http://schemas.openxmlformats.org/officeDocument/2006/relationships/image" Target="../media/image4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61.bin"/><Relationship Id="rId4" Type="http://schemas.openxmlformats.org/officeDocument/2006/relationships/image" Target="../media/image5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895600"/>
            <a:ext cx="8458200" cy="685800"/>
          </a:xfrm>
        </p:spPr>
        <p:txBody>
          <a:bodyPr/>
          <a:lstStyle/>
          <a:p>
            <a:pPr eaLnBrk="1" hangingPunct="1">
              <a:defRPr/>
            </a:pPr>
            <a:r>
              <a:rPr lang="pt-BR" sz="2400" dirty="0" smtClean="0"/>
              <a:t>Estatística: Aplicação ao Sensoriamento Remoto</a:t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SER 204 </a:t>
            </a:r>
            <a:r>
              <a:rPr lang="pt-BR" sz="2400" dirty="0"/>
              <a:t>- </a:t>
            </a:r>
            <a:r>
              <a:rPr lang="pt-BR" sz="2400"/>
              <a:t>ANO  </a:t>
            </a:r>
            <a:r>
              <a:rPr lang="pt-BR" sz="2400" smtClean="0"/>
              <a:t>2023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/>
              <a:t>Distribuições de </a:t>
            </a:r>
            <a:r>
              <a:rPr lang="pt-BR" sz="2400" dirty="0" smtClean="0"/>
              <a:t>Probabilidade</a:t>
            </a:r>
            <a:br>
              <a:rPr lang="pt-BR" sz="2400" dirty="0" smtClean="0"/>
            </a:br>
            <a:r>
              <a:rPr lang="pt-BR" sz="2400" dirty="0" smtClean="0"/>
              <a:t>(Extra)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5500688" y="5903913"/>
            <a:ext cx="3414712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pt-BR" sz="1800" kern="0" dirty="0">
                <a:latin typeface="+mn-lt"/>
                <a:cs typeface="+mn-cs"/>
              </a:rPr>
              <a:t>Camilo </a:t>
            </a:r>
            <a:r>
              <a:rPr lang="pt-BR" sz="1800" kern="0" dirty="0" err="1">
                <a:latin typeface="+mn-lt"/>
                <a:cs typeface="+mn-cs"/>
              </a:rPr>
              <a:t>Daleles</a:t>
            </a:r>
            <a:r>
              <a:rPr lang="pt-BR" sz="1800" kern="0" dirty="0">
                <a:latin typeface="+mn-lt"/>
                <a:cs typeface="+mn-cs"/>
              </a:rPr>
              <a:t> </a:t>
            </a:r>
            <a:r>
              <a:rPr lang="pt-BR" sz="1800" kern="0" dirty="0" err="1">
                <a:latin typeface="+mn-lt"/>
                <a:cs typeface="+mn-cs"/>
              </a:rPr>
              <a:t>Rennó</a:t>
            </a:r>
            <a:endParaRPr lang="pt-BR" sz="1800" kern="0" dirty="0">
              <a:latin typeface="+mn-lt"/>
              <a:cs typeface="+mn-c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pt-BR" sz="1200" kern="0">
                <a:latin typeface="Arial Unicode MS" pitchFamily="34" charset="-128"/>
              </a:rPr>
              <a:t>camilo.renno@inpe.br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pt-BR" sz="1200" kern="0" smtClean="0">
                <a:latin typeface="Arial Unicode MS" pitchFamily="34" charset="-128"/>
                <a:cs typeface="+mn-cs"/>
              </a:rPr>
              <a:t>http</a:t>
            </a:r>
            <a:r>
              <a:rPr lang="pt-BR" sz="1200" kern="0" dirty="0">
                <a:latin typeface="Arial Unicode MS" pitchFamily="34" charset="-128"/>
                <a:cs typeface="+mn-cs"/>
              </a:rPr>
              <a:t>://www.dpi.inpe.br/~camilo/estatistica/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87" name="Text Box 35"/>
          <p:cNvSpPr txBox="1">
            <a:spLocks noChangeArrowheads="1"/>
          </p:cNvSpPr>
          <p:nvPr/>
        </p:nvSpPr>
        <p:spPr bwMode="auto">
          <a:xfrm>
            <a:off x="839788" y="3457575"/>
            <a:ext cx="1371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solidFill>
                  <a:schemeClr val="bg1"/>
                </a:solidFill>
                <a:latin typeface="Times New Roman" pitchFamily="18" charset="0"/>
              </a:rPr>
              <a:t>P</a:t>
            </a:r>
            <a:r>
              <a:rPr lang="pt-BR" altLang="pt-BR" sz="1600">
                <a:solidFill>
                  <a:schemeClr val="bg1"/>
                </a:solidFill>
                <a:latin typeface="Times New Roman" pitchFamily="18" charset="0"/>
              </a:rPr>
              <a:t>(</a:t>
            </a:r>
            <a:r>
              <a:rPr lang="pt-BR" altLang="pt-BR" sz="1600" i="1">
                <a:solidFill>
                  <a:schemeClr val="bg1"/>
                </a:solidFill>
                <a:latin typeface="Times New Roman" pitchFamily="18" charset="0"/>
              </a:rPr>
              <a:t>X</a:t>
            </a:r>
            <a:r>
              <a:rPr lang="pt-BR" altLang="pt-BR" sz="1600">
                <a:solidFill>
                  <a:schemeClr val="bg1"/>
                </a:solidFill>
                <a:latin typeface="Times New Roman" pitchFamily="18" charset="0"/>
              </a:rPr>
              <a:t> = 0) =</a:t>
            </a:r>
            <a:r>
              <a:rPr lang="pt-BR" altLang="pt-BR" sz="1600">
                <a:latin typeface="Times New Roman" pitchFamily="18" charset="0"/>
              </a:rPr>
              <a:t> 2/7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P</a:t>
            </a:r>
            <a:r>
              <a:rPr lang="pt-BR" altLang="pt-BR" sz="1600">
                <a:latin typeface="Times New Roman" pitchFamily="18" charset="0"/>
              </a:rPr>
              <a:t>(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 = 1) = 5/7</a:t>
            </a:r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Distribuição Bernoulli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1981200" y="1600200"/>
            <a:ext cx="67056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Considere o experimento: retira-se uma bola da urna. Define-se uma v.a. 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/>
              <a:t> cujos valores são 1 se a bola escolhida for vermelha (sucesso) e 0 caso contrário (fracasso).</a:t>
            </a:r>
          </a:p>
        </p:txBody>
      </p:sp>
      <p:grpSp>
        <p:nvGrpSpPr>
          <p:cNvPr id="12293" name="Group 22"/>
          <p:cNvGrpSpPr>
            <a:grpSpLocks/>
          </p:cNvGrpSpPr>
          <p:nvPr/>
        </p:nvGrpSpPr>
        <p:grpSpPr bwMode="auto">
          <a:xfrm>
            <a:off x="838200" y="1447800"/>
            <a:ext cx="914400" cy="1295400"/>
            <a:chOff x="2688" y="3264"/>
            <a:chExt cx="576" cy="816"/>
          </a:xfrm>
        </p:grpSpPr>
        <p:sp>
          <p:nvSpPr>
            <p:cNvPr id="12304" name="Freeform 13"/>
            <p:cNvSpPr>
              <a:spLocks/>
            </p:cNvSpPr>
            <p:nvPr/>
          </p:nvSpPr>
          <p:spPr bwMode="auto">
            <a:xfrm>
              <a:off x="2688" y="3264"/>
              <a:ext cx="576" cy="816"/>
            </a:xfrm>
            <a:custGeom>
              <a:avLst/>
              <a:gdLst>
                <a:gd name="T0" fmla="*/ 0 w 576"/>
                <a:gd name="T1" fmla="*/ 0 h 816"/>
                <a:gd name="T2" fmla="*/ 0 w 576"/>
                <a:gd name="T3" fmla="*/ 816 h 816"/>
                <a:gd name="T4" fmla="*/ 576 w 576"/>
                <a:gd name="T5" fmla="*/ 816 h 816"/>
                <a:gd name="T6" fmla="*/ 576 w 576"/>
                <a:gd name="T7" fmla="*/ 0 h 8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816"/>
                <a:gd name="T14" fmla="*/ 576 w 576"/>
                <a:gd name="T15" fmla="*/ 816 h 8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816">
                  <a:moveTo>
                    <a:pt x="0" y="0"/>
                  </a:moveTo>
                  <a:lnTo>
                    <a:pt x="0" y="816"/>
                  </a:lnTo>
                  <a:lnTo>
                    <a:pt x="576" y="816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305" name="Oval 14"/>
            <p:cNvSpPr>
              <a:spLocks noChangeArrowheads="1"/>
            </p:cNvSpPr>
            <p:nvPr/>
          </p:nvSpPr>
          <p:spPr bwMode="auto">
            <a:xfrm>
              <a:off x="2784" y="336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2306" name="Oval 15"/>
            <p:cNvSpPr>
              <a:spLocks noChangeArrowheads="1"/>
            </p:cNvSpPr>
            <p:nvPr/>
          </p:nvSpPr>
          <p:spPr bwMode="auto">
            <a:xfrm>
              <a:off x="3024" y="348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2307" name="Oval 16"/>
            <p:cNvSpPr>
              <a:spLocks noChangeArrowheads="1"/>
            </p:cNvSpPr>
            <p:nvPr/>
          </p:nvSpPr>
          <p:spPr bwMode="auto">
            <a:xfrm>
              <a:off x="2784" y="384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2308" name="Oval 17"/>
            <p:cNvSpPr>
              <a:spLocks noChangeArrowheads="1"/>
            </p:cNvSpPr>
            <p:nvPr/>
          </p:nvSpPr>
          <p:spPr bwMode="auto">
            <a:xfrm>
              <a:off x="2784" y="3600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2309" name="Oval 18"/>
            <p:cNvSpPr>
              <a:spLocks noChangeArrowheads="1"/>
            </p:cNvSpPr>
            <p:nvPr/>
          </p:nvSpPr>
          <p:spPr bwMode="auto">
            <a:xfrm>
              <a:off x="3024" y="3696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2310" name="Oval 20"/>
            <p:cNvSpPr>
              <a:spLocks noChangeArrowheads="1"/>
            </p:cNvSpPr>
            <p:nvPr/>
          </p:nvSpPr>
          <p:spPr bwMode="auto">
            <a:xfrm>
              <a:off x="3024" y="326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2311" name="Oval 21"/>
            <p:cNvSpPr>
              <a:spLocks noChangeArrowheads="1"/>
            </p:cNvSpPr>
            <p:nvPr/>
          </p:nvSpPr>
          <p:spPr bwMode="auto">
            <a:xfrm>
              <a:off x="3024" y="3912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sp>
        <p:nvSpPr>
          <p:cNvPr id="100378" name="Text Box 26"/>
          <p:cNvSpPr txBox="1">
            <a:spLocks noChangeArrowheads="1"/>
          </p:cNvSpPr>
          <p:nvPr/>
        </p:nvSpPr>
        <p:spPr bwMode="auto">
          <a:xfrm>
            <a:off x="838200" y="2971800"/>
            <a:ext cx="13716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: {0, 1}</a:t>
            </a:r>
            <a:endParaRPr lang="pt-BR" altLang="pt-BR" sz="1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P</a:t>
            </a:r>
            <a:r>
              <a:rPr lang="pt-BR" altLang="pt-BR" sz="1600">
                <a:latin typeface="Times New Roman" pitchFamily="18" charset="0"/>
              </a:rPr>
              <a:t>(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 = 0) =</a:t>
            </a:r>
          </a:p>
        </p:txBody>
      </p:sp>
      <p:sp>
        <p:nvSpPr>
          <p:cNvPr id="100379" name="Text Box 27"/>
          <p:cNvSpPr txBox="1">
            <a:spLocks noChangeArrowheads="1"/>
          </p:cNvSpPr>
          <p:nvPr/>
        </p:nvSpPr>
        <p:spPr bwMode="auto">
          <a:xfrm>
            <a:off x="847725" y="4364038"/>
            <a:ext cx="838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f</a:t>
            </a:r>
            <a:r>
              <a:rPr lang="pt-BR" altLang="pt-BR" sz="1600">
                <a:latin typeface="Times New Roman" pitchFamily="18" charset="0"/>
              </a:rPr>
              <a:t>(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) = ?</a:t>
            </a:r>
          </a:p>
        </p:txBody>
      </p:sp>
      <p:graphicFrame>
        <p:nvGraphicFramePr>
          <p:cNvPr id="100380" name="Object 28"/>
          <p:cNvGraphicFramePr>
            <a:graphicFrameLocks noChangeAspect="1"/>
          </p:cNvGraphicFramePr>
          <p:nvPr/>
        </p:nvGraphicFramePr>
        <p:xfrm>
          <a:off x="1400175" y="4202113"/>
          <a:ext cx="1106488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3" name="Equation" r:id="rId3" imgW="774364" imgH="469696" progId="Equation.DSMT4">
                  <p:embed/>
                </p:oleObj>
              </mc:Choice>
              <mc:Fallback>
                <p:oleObj name="Equation" r:id="rId3" imgW="774364" imgH="469696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0175" y="4202113"/>
                        <a:ext cx="1106488" cy="6746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381" name="Text Box 29"/>
          <p:cNvSpPr txBox="1">
            <a:spLocks noChangeArrowheads="1"/>
          </p:cNvSpPr>
          <p:nvPr/>
        </p:nvSpPr>
        <p:spPr bwMode="auto">
          <a:xfrm>
            <a:off x="2057400" y="3711575"/>
            <a:ext cx="312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imes New Roman" pitchFamily="18" charset="0"/>
              </a:rPr>
              <a:t>= </a:t>
            </a:r>
            <a:r>
              <a:rPr lang="pt-BR" altLang="pt-BR" sz="1600" i="1">
                <a:latin typeface="Times New Roman" pitchFamily="18" charset="0"/>
              </a:rPr>
              <a:t>p</a:t>
            </a:r>
            <a:r>
              <a:rPr lang="pt-BR" altLang="pt-BR" sz="1600"/>
              <a:t> (probabilidade de sucesso)</a:t>
            </a:r>
          </a:p>
        </p:txBody>
      </p:sp>
      <p:sp>
        <p:nvSpPr>
          <p:cNvPr id="100382" name="Text Box 30"/>
          <p:cNvSpPr txBox="1">
            <a:spLocks noChangeArrowheads="1"/>
          </p:cNvSpPr>
          <p:nvPr/>
        </p:nvSpPr>
        <p:spPr bwMode="auto">
          <a:xfrm>
            <a:off x="2057400" y="3473450"/>
            <a:ext cx="3962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imes New Roman" pitchFamily="18" charset="0"/>
              </a:rPr>
              <a:t>= </a:t>
            </a:r>
            <a:r>
              <a:rPr lang="pt-BR" altLang="pt-BR" sz="1600" i="1">
                <a:latin typeface="Times New Roman" pitchFamily="18" charset="0"/>
              </a:rPr>
              <a:t>q</a:t>
            </a:r>
            <a:r>
              <a:rPr lang="pt-BR" altLang="pt-BR" sz="1600">
                <a:latin typeface="Times New Roman" pitchFamily="18" charset="0"/>
              </a:rPr>
              <a:t> </a:t>
            </a:r>
            <a:r>
              <a:rPr lang="pt-BR" altLang="pt-BR" sz="1600"/>
              <a:t>(probabilidade de fracasso, </a:t>
            </a:r>
            <a:r>
              <a:rPr lang="pt-BR" altLang="pt-BR" sz="1600" i="1">
                <a:latin typeface="Times New Roman" pitchFamily="18" charset="0"/>
              </a:rPr>
              <a:t>q</a:t>
            </a:r>
            <a:r>
              <a:rPr lang="pt-BR" altLang="pt-BR" sz="1600">
                <a:latin typeface="Times New Roman" pitchFamily="18" charset="0"/>
              </a:rPr>
              <a:t> = 1 - </a:t>
            </a:r>
            <a:r>
              <a:rPr lang="pt-BR" altLang="pt-BR" sz="1600" i="1">
                <a:latin typeface="Times New Roman" pitchFamily="18" charset="0"/>
              </a:rPr>
              <a:t>p</a:t>
            </a:r>
            <a:r>
              <a:rPr lang="pt-BR" altLang="pt-BR" sz="1600"/>
              <a:t>)</a:t>
            </a:r>
          </a:p>
        </p:txBody>
      </p: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1419225" y="4191000"/>
            <a:ext cx="1143000" cy="685800"/>
            <a:chOff x="894" y="2640"/>
            <a:chExt cx="720" cy="432"/>
          </a:xfrm>
        </p:grpSpPr>
        <p:sp>
          <p:nvSpPr>
            <p:cNvPr id="12302" name="Rectangle 32"/>
            <p:cNvSpPr>
              <a:spLocks noChangeArrowheads="1"/>
            </p:cNvSpPr>
            <p:nvPr/>
          </p:nvSpPr>
          <p:spPr bwMode="auto">
            <a:xfrm>
              <a:off x="894" y="2640"/>
              <a:ext cx="720" cy="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graphicFrame>
          <p:nvGraphicFramePr>
            <p:cNvPr id="12303" name="Object 31"/>
            <p:cNvGraphicFramePr>
              <a:graphicFrameLocks noChangeAspect="1"/>
            </p:cNvGraphicFramePr>
            <p:nvPr/>
          </p:nvGraphicFramePr>
          <p:xfrm>
            <a:off x="894" y="2748"/>
            <a:ext cx="377" cy="2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34" name="Equation" r:id="rId5" imgW="419100" imgH="228600" progId="Equation.DSMT4">
                    <p:embed/>
                  </p:oleObj>
                </mc:Choice>
                <mc:Fallback>
                  <p:oleObj name="Equation" r:id="rId5" imgW="419100" imgH="228600" progId="Equation.DSMT4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4" y="2748"/>
                          <a:ext cx="377" cy="206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0386" name="Object 34"/>
          <p:cNvGraphicFramePr>
            <a:graphicFrameLocks noChangeAspect="1"/>
          </p:cNvGraphicFramePr>
          <p:nvPr/>
        </p:nvGraphicFramePr>
        <p:xfrm>
          <a:off x="914400" y="5029200"/>
          <a:ext cx="1052513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5" name="Equation" r:id="rId7" imgW="736600" imgH="431800" progId="Equation.DSMT4">
                  <p:embed/>
                </p:oleObj>
              </mc:Choice>
              <mc:Fallback>
                <p:oleObj name="Equation" r:id="rId7" imgW="736600" imgH="43180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029200"/>
                        <a:ext cx="1052513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47F467-37C6-454D-A318-98A72D752FA1}" type="slidenum">
              <a:rPr lang="pt-BR"/>
              <a:pPr>
                <a:defRPr/>
              </a:pPr>
              <a:t>10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87" grpId="0" build="p" autoUpdateAnimBg="0"/>
      <p:bldP spid="100378" grpId="0" build="p" autoUpdateAnimBg="0"/>
      <p:bldP spid="100379" grpId="0" autoUpdateAnimBg="0"/>
      <p:bldP spid="100381" grpId="0" autoUpdateAnimBg="0"/>
      <p:bldP spid="10038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Distribuição Bernoulli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981200" y="1600200"/>
            <a:ext cx="67056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Considere o experimento: retira-se uma bola da urna. Define-se uma v.a. 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/>
              <a:t> cujos valores são 1 se a bola escolhida for vermelha (sucesso) e 0 caso contrário (fracasso).</a:t>
            </a:r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838200" y="1447800"/>
            <a:ext cx="914400" cy="1295400"/>
            <a:chOff x="2688" y="3264"/>
            <a:chExt cx="576" cy="816"/>
          </a:xfrm>
        </p:grpSpPr>
        <p:sp>
          <p:nvSpPr>
            <p:cNvPr id="13325" name="Freeform 5"/>
            <p:cNvSpPr>
              <a:spLocks/>
            </p:cNvSpPr>
            <p:nvPr/>
          </p:nvSpPr>
          <p:spPr bwMode="auto">
            <a:xfrm>
              <a:off x="2688" y="3264"/>
              <a:ext cx="576" cy="816"/>
            </a:xfrm>
            <a:custGeom>
              <a:avLst/>
              <a:gdLst>
                <a:gd name="T0" fmla="*/ 0 w 576"/>
                <a:gd name="T1" fmla="*/ 0 h 816"/>
                <a:gd name="T2" fmla="*/ 0 w 576"/>
                <a:gd name="T3" fmla="*/ 816 h 816"/>
                <a:gd name="T4" fmla="*/ 576 w 576"/>
                <a:gd name="T5" fmla="*/ 816 h 816"/>
                <a:gd name="T6" fmla="*/ 576 w 576"/>
                <a:gd name="T7" fmla="*/ 0 h 8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816"/>
                <a:gd name="T14" fmla="*/ 576 w 576"/>
                <a:gd name="T15" fmla="*/ 816 h 8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816">
                  <a:moveTo>
                    <a:pt x="0" y="0"/>
                  </a:moveTo>
                  <a:lnTo>
                    <a:pt x="0" y="816"/>
                  </a:lnTo>
                  <a:lnTo>
                    <a:pt x="576" y="816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326" name="Oval 6"/>
            <p:cNvSpPr>
              <a:spLocks noChangeArrowheads="1"/>
            </p:cNvSpPr>
            <p:nvPr/>
          </p:nvSpPr>
          <p:spPr bwMode="auto">
            <a:xfrm>
              <a:off x="2784" y="336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3327" name="Oval 7"/>
            <p:cNvSpPr>
              <a:spLocks noChangeArrowheads="1"/>
            </p:cNvSpPr>
            <p:nvPr/>
          </p:nvSpPr>
          <p:spPr bwMode="auto">
            <a:xfrm>
              <a:off x="3024" y="348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3328" name="Oval 8"/>
            <p:cNvSpPr>
              <a:spLocks noChangeArrowheads="1"/>
            </p:cNvSpPr>
            <p:nvPr/>
          </p:nvSpPr>
          <p:spPr bwMode="auto">
            <a:xfrm>
              <a:off x="2784" y="384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3329" name="Oval 9"/>
            <p:cNvSpPr>
              <a:spLocks noChangeArrowheads="1"/>
            </p:cNvSpPr>
            <p:nvPr/>
          </p:nvSpPr>
          <p:spPr bwMode="auto">
            <a:xfrm>
              <a:off x="2784" y="3600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3330" name="Oval 10"/>
            <p:cNvSpPr>
              <a:spLocks noChangeArrowheads="1"/>
            </p:cNvSpPr>
            <p:nvPr/>
          </p:nvSpPr>
          <p:spPr bwMode="auto">
            <a:xfrm>
              <a:off x="3024" y="3696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3331" name="Oval 11"/>
            <p:cNvSpPr>
              <a:spLocks noChangeArrowheads="1"/>
            </p:cNvSpPr>
            <p:nvPr/>
          </p:nvSpPr>
          <p:spPr bwMode="auto">
            <a:xfrm>
              <a:off x="3024" y="326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3332" name="Oval 12"/>
            <p:cNvSpPr>
              <a:spLocks noChangeArrowheads="1"/>
            </p:cNvSpPr>
            <p:nvPr/>
          </p:nvSpPr>
          <p:spPr bwMode="auto">
            <a:xfrm>
              <a:off x="3024" y="3912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sp>
        <p:nvSpPr>
          <p:cNvPr id="13317" name="Text Box 13"/>
          <p:cNvSpPr txBox="1">
            <a:spLocks noChangeArrowheads="1"/>
          </p:cNvSpPr>
          <p:nvPr/>
        </p:nvSpPr>
        <p:spPr bwMode="auto">
          <a:xfrm>
            <a:off x="838200" y="2971800"/>
            <a:ext cx="13716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: {0, 1}</a:t>
            </a:r>
            <a:endParaRPr lang="pt-BR" altLang="pt-BR" sz="1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P</a:t>
            </a:r>
            <a:r>
              <a:rPr lang="pt-BR" altLang="pt-BR" sz="1600">
                <a:latin typeface="Times New Roman" pitchFamily="18" charset="0"/>
              </a:rPr>
              <a:t>(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 = 0) = 2/7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P</a:t>
            </a:r>
            <a:r>
              <a:rPr lang="pt-BR" altLang="pt-BR" sz="1600">
                <a:latin typeface="Times New Roman" pitchFamily="18" charset="0"/>
              </a:rPr>
              <a:t>(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 = 1) = 5/7</a:t>
            </a:r>
          </a:p>
        </p:txBody>
      </p:sp>
      <p:sp>
        <p:nvSpPr>
          <p:cNvPr id="13318" name="Text Box 14"/>
          <p:cNvSpPr txBox="1">
            <a:spLocks noChangeArrowheads="1"/>
          </p:cNvSpPr>
          <p:nvPr/>
        </p:nvSpPr>
        <p:spPr bwMode="auto">
          <a:xfrm>
            <a:off x="847725" y="4364038"/>
            <a:ext cx="838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f</a:t>
            </a:r>
            <a:r>
              <a:rPr lang="pt-BR" altLang="pt-BR" sz="1600">
                <a:latin typeface="Times New Roman" pitchFamily="18" charset="0"/>
              </a:rPr>
              <a:t>(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) =</a:t>
            </a:r>
          </a:p>
        </p:txBody>
      </p:sp>
      <p:graphicFrame>
        <p:nvGraphicFramePr>
          <p:cNvPr id="13319" name="Object 20"/>
          <p:cNvGraphicFramePr>
            <a:graphicFrameLocks noChangeAspect="1"/>
          </p:cNvGraphicFramePr>
          <p:nvPr/>
        </p:nvGraphicFramePr>
        <p:xfrm>
          <a:off x="1419225" y="4362450"/>
          <a:ext cx="598488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1" name="Equation" r:id="rId3" imgW="419100" imgH="228600" progId="Equation.DSMT4">
                  <p:embed/>
                </p:oleObj>
              </mc:Choice>
              <mc:Fallback>
                <p:oleObj name="Equation" r:id="rId3" imgW="419100" imgH="2286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9225" y="4362450"/>
                        <a:ext cx="598488" cy="3270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0" name="Object 22"/>
          <p:cNvGraphicFramePr>
            <a:graphicFrameLocks noChangeAspect="1"/>
          </p:cNvGraphicFramePr>
          <p:nvPr/>
        </p:nvGraphicFramePr>
        <p:xfrm>
          <a:off x="3116263" y="2727325"/>
          <a:ext cx="197802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2" name="Equation" r:id="rId5" imgW="1384300" imgH="431800" progId="Equation.DSMT4">
                  <p:embed/>
                </p:oleObj>
              </mc:Choice>
              <mc:Fallback>
                <p:oleObj name="Equation" r:id="rId5" imgW="1384300" imgH="4318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6263" y="2727325"/>
                        <a:ext cx="197802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99" name="Object 23"/>
          <p:cNvGraphicFramePr>
            <a:graphicFrameLocks noChangeAspect="1"/>
          </p:cNvGraphicFramePr>
          <p:nvPr/>
        </p:nvGraphicFramePr>
        <p:xfrm>
          <a:off x="3116263" y="3592513"/>
          <a:ext cx="14351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3" name="Equation" r:id="rId7" imgW="1002865" imgH="203112" progId="Equation.DSMT4">
                  <p:embed/>
                </p:oleObj>
              </mc:Choice>
              <mc:Fallback>
                <p:oleObj name="Equation" r:id="rId7" imgW="1002865" imgH="203112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6263" y="3592513"/>
                        <a:ext cx="14351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400" name="Object 24"/>
          <p:cNvGraphicFramePr>
            <a:graphicFrameLocks noChangeAspect="1"/>
          </p:cNvGraphicFramePr>
          <p:nvPr/>
        </p:nvGraphicFramePr>
        <p:xfrm>
          <a:off x="3116263" y="4267200"/>
          <a:ext cx="925512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4" name="Equation" r:id="rId9" imgW="647419" imgH="203112" progId="Equation.DSMT4">
                  <p:embed/>
                </p:oleObj>
              </mc:Choice>
              <mc:Fallback>
                <p:oleObj name="Equation" r:id="rId9" imgW="647419" imgH="203112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6263" y="4267200"/>
                        <a:ext cx="925512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401" name="Rectangle 25"/>
          <p:cNvSpPr>
            <a:spLocks noChangeArrowheads="1"/>
          </p:cNvSpPr>
          <p:nvPr/>
        </p:nvSpPr>
        <p:spPr bwMode="auto">
          <a:xfrm>
            <a:off x="3048000" y="4114800"/>
            <a:ext cx="1066800" cy="5334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90F838-F04F-4B62-B6EA-701E9362E44A}" type="slidenum">
              <a:rPr lang="pt-BR"/>
              <a:pPr>
                <a:defRPr/>
              </a:pPr>
              <a:t>11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40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Distribuição Bernoulli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981200" y="1600200"/>
            <a:ext cx="67056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Considere o experimento: retira-se uma bola da urna. Define-se uma v.a. 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/>
              <a:t> cujos valores são 1 se a bola escolhida for vermelha (sucesso) e 0 caso contrário (fracasso).</a:t>
            </a:r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838200" y="1447800"/>
            <a:ext cx="914400" cy="1295400"/>
            <a:chOff x="2688" y="3264"/>
            <a:chExt cx="576" cy="816"/>
          </a:xfrm>
        </p:grpSpPr>
        <p:sp>
          <p:nvSpPr>
            <p:cNvPr id="14350" name="Freeform 5"/>
            <p:cNvSpPr>
              <a:spLocks/>
            </p:cNvSpPr>
            <p:nvPr/>
          </p:nvSpPr>
          <p:spPr bwMode="auto">
            <a:xfrm>
              <a:off x="2688" y="3264"/>
              <a:ext cx="576" cy="816"/>
            </a:xfrm>
            <a:custGeom>
              <a:avLst/>
              <a:gdLst>
                <a:gd name="T0" fmla="*/ 0 w 576"/>
                <a:gd name="T1" fmla="*/ 0 h 816"/>
                <a:gd name="T2" fmla="*/ 0 w 576"/>
                <a:gd name="T3" fmla="*/ 816 h 816"/>
                <a:gd name="T4" fmla="*/ 576 w 576"/>
                <a:gd name="T5" fmla="*/ 816 h 816"/>
                <a:gd name="T6" fmla="*/ 576 w 576"/>
                <a:gd name="T7" fmla="*/ 0 h 8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816"/>
                <a:gd name="T14" fmla="*/ 576 w 576"/>
                <a:gd name="T15" fmla="*/ 816 h 8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816">
                  <a:moveTo>
                    <a:pt x="0" y="0"/>
                  </a:moveTo>
                  <a:lnTo>
                    <a:pt x="0" y="816"/>
                  </a:lnTo>
                  <a:lnTo>
                    <a:pt x="576" y="816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351" name="Oval 6"/>
            <p:cNvSpPr>
              <a:spLocks noChangeArrowheads="1"/>
            </p:cNvSpPr>
            <p:nvPr/>
          </p:nvSpPr>
          <p:spPr bwMode="auto">
            <a:xfrm>
              <a:off x="2784" y="336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4352" name="Oval 7"/>
            <p:cNvSpPr>
              <a:spLocks noChangeArrowheads="1"/>
            </p:cNvSpPr>
            <p:nvPr/>
          </p:nvSpPr>
          <p:spPr bwMode="auto">
            <a:xfrm>
              <a:off x="3024" y="348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4353" name="Oval 8"/>
            <p:cNvSpPr>
              <a:spLocks noChangeArrowheads="1"/>
            </p:cNvSpPr>
            <p:nvPr/>
          </p:nvSpPr>
          <p:spPr bwMode="auto">
            <a:xfrm>
              <a:off x="2784" y="384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4354" name="Oval 9"/>
            <p:cNvSpPr>
              <a:spLocks noChangeArrowheads="1"/>
            </p:cNvSpPr>
            <p:nvPr/>
          </p:nvSpPr>
          <p:spPr bwMode="auto">
            <a:xfrm>
              <a:off x="2784" y="3600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4355" name="Oval 10"/>
            <p:cNvSpPr>
              <a:spLocks noChangeArrowheads="1"/>
            </p:cNvSpPr>
            <p:nvPr/>
          </p:nvSpPr>
          <p:spPr bwMode="auto">
            <a:xfrm>
              <a:off x="3024" y="3696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4356" name="Oval 11"/>
            <p:cNvSpPr>
              <a:spLocks noChangeArrowheads="1"/>
            </p:cNvSpPr>
            <p:nvPr/>
          </p:nvSpPr>
          <p:spPr bwMode="auto">
            <a:xfrm>
              <a:off x="3024" y="326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4357" name="Oval 12"/>
            <p:cNvSpPr>
              <a:spLocks noChangeArrowheads="1"/>
            </p:cNvSpPr>
            <p:nvPr/>
          </p:nvSpPr>
          <p:spPr bwMode="auto">
            <a:xfrm>
              <a:off x="3024" y="3912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sp>
        <p:nvSpPr>
          <p:cNvPr id="14341" name="Text Box 13"/>
          <p:cNvSpPr txBox="1">
            <a:spLocks noChangeArrowheads="1"/>
          </p:cNvSpPr>
          <p:nvPr/>
        </p:nvSpPr>
        <p:spPr bwMode="auto">
          <a:xfrm>
            <a:off x="838200" y="2971800"/>
            <a:ext cx="13716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: {0, 1}</a:t>
            </a:r>
            <a:endParaRPr lang="pt-BR" altLang="pt-BR" sz="1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P</a:t>
            </a:r>
            <a:r>
              <a:rPr lang="pt-BR" altLang="pt-BR" sz="1600">
                <a:latin typeface="Times New Roman" pitchFamily="18" charset="0"/>
              </a:rPr>
              <a:t>(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 = 0) = 2/7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P</a:t>
            </a:r>
            <a:r>
              <a:rPr lang="pt-BR" altLang="pt-BR" sz="1600">
                <a:latin typeface="Times New Roman" pitchFamily="18" charset="0"/>
              </a:rPr>
              <a:t>(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 = 1) = 5/7</a:t>
            </a:r>
          </a:p>
        </p:txBody>
      </p:sp>
      <p:sp>
        <p:nvSpPr>
          <p:cNvPr id="14342" name="Text Box 14"/>
          <p:cNvSpPr txBox="1">
            <a:spLocks noChangeArrowheads="1"/>
          </p:cNvSpPr>
          <p:nvPr/>
        </p:nvSpPr>
        <p:spPr bwMode="auto">
          <a:xfrm>
            <a:off x="847725" y="4364038"/>
            <a:ext cx="838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f</a:t>
            </a:r>
            <a:r>
              <a:rPr lang="pt-BR" altLang="pt-BR" sz="1600">
                <a:latin typeface="Times New Roman" pitchFamily="18" charset="0"/>
              </a:rPr>
              <a:t>(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) =</a:t>
            </a:r>
          </a:p>
        </p:txBody>
      </p:sp>
      <p:graphicFrame>
        <p:nvGraphicFramePr>
          <p:cNvPr id="14343" name="Object 15"/>
          <p:cNvGraphicFramePr>
            <a:graphicFrameLocks noChangeAspect="1"/>
          </p:cNvGraphicFramePr>
          <p:nvPr/>
        </p:nvGraphicFramePr>
        <p:xfrm>
          <a:off x="1419225" y="4362450"/>
          <a:ext cx="598488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0" name="Equation" r:id="rId3" imgW="419100" imgH="228600" progId="Equation.DSMT4">
                  <p:embed/>
                </p:oleObj>
              </mc:Choice>
              <mc:Fallback>
                <p:oleObj name="Equation" r:id="rId3" imgW="419100" imgH="2286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9225" y="4362450"/>
                        <a:ext cx="598488" cy="3270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4" name="Object 20"/>
          <p:cNvGraphicFramePr>
            <a:graphicFrameLocks noChangeAspect="1"/>
          </p:cNvGraphicFramePr>
          <p:nvPr/>
        </p:nvGraphicFramePr>
        <p:xfrm>
          <a:off x="3124200" y="2873375"/>
          <a:ext cx="2433638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1" name="Equation" r:id="rId5" imgW="1701800" imgH="228600" progId="Equation.DSMT4">
                  <p:embed/>
                </p:oleObj>
              </mc:Choice>
              <mc:Fallback>
                <p:oleObj name="Equation" r:id="rId5" imgW="1701800" imgH="2286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73375"/>
                        <a:ext cx="2433638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21" name="Object 21"/>
          <p:cNvGraphicFramePr>
            <a:graphicFrameLocks noChangeAspect="1"/>
          </p:cNvGraphicFramePr>
          <p:nvPr/>
        </p:nvGraphicFramePr>
        <p:xfrm>
          <a:off x="3124200" y="3327400"/>
          <a:ext cx="2160588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2" name="Equation" r:id="rId7" imgW="1511300" imgH="431800" progId="Equation.DSMT4">
                  <p:embed/>
                </p:oleObj>
              </mc:Choice>
              <mc:Fallback>
                <p:oleObj name="Equation" r:id="rId7" imgW="1511300" imgH="4318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327400"/>
                        <a:ext cx="2160588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22" name="Object 22"/>
          <p:cNvGraphicFramePr>
            <a:graphicFrameLocks noChangeAspect="1"/>
          </p:cNvGraphicFramePr>
          <p:nvPr/>
        </p:nvGraphicFramePr>
        <p:xfrm>
          <a:off x="3124200" y="4097338"/>
          <a:ext cx="1704975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3" name="Equation" r:id="rId9" imgW="1193800" imgH="228600" progId="Equation.DSMT4">
                  <p:embed/>
                </p:oleObj>
              </mc:Choice>
              <mc:Fallback>
                <p:oleObj name="Equation" r:id="rId9" imgW="1193800" imgH="2286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097338"/>
                        <a:ext cx="1704975" cy="32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23" name="Object 23"/>
          <p:cNvGraphicFramePr>
            <a:graphicFrameLocks noChangeAspect="1"/>
          </p:cNvGraphicFramePr>
          <p:nvPr/>
        </p:nvGraphicFramePr>
        <p:xfrm>
          <a:off x="3124200" y="4724400"/>
          <a:ext cx="1016000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4" name="Equation" r:id="rId11" imgW="711200" imgH="228600" progId="Equation.DSMT4">
                  <p:embed/>
                </p:oleObj>
              </mc:Choice>
              <mc:Fallback>
                <p:oleObj name="Equation" r:id="rId11" imgW="711200" imgH="2286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724400"/>
                        <a:ext cx="1016000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8" name="Object 24"/>
          <p:cNvGraphicFramePr>
            <a:graphicFrameLocks noChangeAspect="1"/>
          </p:cNvGraphicFramePr>
          <p:nvPr/>
        </p:nvGraphicFramePr>
        <p:xfrm>
          <a:off x="838200" y="5029200"/>
          <a:ext cx="925513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5" name="Equation" r:id="rId13" imgW="647419" imgH="203112" progId="Equation.DSMT4">
                  <p:embed/>
                </p:oleObj>
              </mc:Choice>
              <mc:Fallback>
                <p:oleObj name="Equation" r:id="rId13" imgW="647419" imgH="203112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029200"/>
                        <a:ext cx="925513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9C8C-5C37-4D2B-945C-09827FF74882}" type="slidenum">
              <a:rPr lang="pt-BR"/>
              <a:pPr>
                <a:defRPr/>
              </a:pPr>
              <a:t>12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Distribuição Bernoulli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981200" y="1600200"/>
            <a:ext cx="67056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Considere o experimento: retira-se uma bola da urna. Define-se uma v.a. 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/>
              <a:t> cujos valores são 1 se a bola escolhida for vermelha (sucesso) e 0 caso contrário (fracasso).</a:t>
            </a:r>
          </a:p>
        </p:txBody>
      </p:sp>
      <p:grpSp>
        <p:nvGrpSpPr>
          <p:cNvPr id="15364" name="Group 4"/>
          <p:cNvGrpSpPr>
            <a:grpSpLocks/>
          </p:cNvGrpSpPr>
          <p:nvPr/>
        </p:nvGrpSpPr>
        <p:grpSpPr bwMode="auto">
          <a:xfrm>
            <a:off x="838200" y="1447800"/>
            <a:ext cx="914400" cy="1295400"/>
            <a:chOff x="2688" y="3264"/>
            <a:chExt cx="576" cy="816"/>
          </a:xfrm>
        </p:grpSpPr>
        <p:sp>
          <p:nvSpPr>
            <p:cNvPr id="15375" name="Freeform 5"/>
            <p:cNvSpPr>
              <a:spLocks/>
            </p:cNvSpPr>
            <p:nvPr/>
          </p:nvSpPr>
          <p:spPr bwMode="auto">
            <a:xfrm>
              <a:off x="2688" y="3264"/>
              <a:ext cx="576" cy="816"/>
            </a:xfrm>
            <a:custGeom>
              <a:avLst/>
              <a:gdLst>
                <a:gd name="T0" fmla="*/ 0 w 576"/>
                <a:gd name="T1" fmla="*/ 0 h 816"/>
                <a:gd name="T2" fmla="*/ 0 w 576"/>
                <a:gd name="T3" fmla="*/ 816 h 816"/>
                <a:gd name="T4" fmla="*/ 576 w 576"/>
                <a:gd name="T5" fmla="*/ 816 h 816"/>
                <a:gd name="T6" fmla="*/ 576 w 576"/>
                <a:gd name="T7" fmla="*/ 0 h 8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816"/>
                <a:gd name="T14" fmla="*/ 576 w 576"/>
                <a:gd name="T15" fmla="*/ 816 h 8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816">
                  <a:moveTo>
                    <a:pt x="0" y="0"/>
                  </a:moveTo>
                  <a:lnTo>
                    <a:pt x="0" y="816"/>
                  </a:lnTo>
                  <a:lnTo>
                    <a:pt x="576" y="816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76" name="Oval 6"/>
            <p:cNvSpPr>
              <a:spLocks noChangeArrowheads="1"/>
            </p:cNvSpPr>
            <p:nvPr/>
          </p:nvSpPr>
          <p:spPr bwMode="auto">
            <a:xfrm>
              <a:off x="2784" y="336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5377" name="Oval 7"/>
            <p:cNvSpPr>
              <a:spLocks noChangeArrowheads="1"/>
            </p:cNvSpPr>
            <p:nvPr/>
          </p:nvSpPr>
          <p:spPr bwMode="auto">
            <a:xfrm>
              <a:off x="3024" y="348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5378" name="Oval 8"/>
            <p:cNvSpPr>
              <a:spLocks noChangeArrowheads="1"/>
            </p:cNvSpPr>
            <p:nvPr/>
          </p:nvSpPr>
          <p:spPr bwMode="auto">
            <a:xfrm>
              <a:off x="2784" y="384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5379" name="Oval 9"/>
            <p:cNvSpPr>
              <a:spLocks noChangeArrowheads="1"/>
            </p:cNvSpPr>
            <p:nvPr/>
          </p:nvSpPr>
          <p:spPr bwMode="auto">
            <a:xfrm>
              <a:off x="2784" y="3600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5380" name="Oval 10"/>
            <p:cNvSpPr>
              <a:spLocks noChangeArrowheads="1"/>
            </p:cNvSpPr>
            <p:nvPr/>
          </p:nvSpPr>
          <p:spPr bwMode="auto">
            <a:xfrm>
              <a:off x="3024" y="3696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5381" name="Oval 11"/>
            <p:cNvSpPr>
              <a:spLocks noChangeArrowheads="1"/>
            </p:cNvSpPr>
            <p:nvPr/>
          </p:nvSpPr>
          <p:spPr bwMode="auto">
            <a:xfrm>
              <a:off x="3024" y="326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5382" name="Oval 12"/>
            <p:cNvSpPr>
              <a:spLocks noChangeArrowheads="1"/>
            </p:cNvSpPr>
            <p:nvPr/>
          </p:nvSpPr>
          <p:spPr bwMode="auto">
            <a:xfrm>
              <a:off x="3024" y="3912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sp>
        <p:nvSpPr>
          <p:cNvPr id="15365" name="Text Box 13"/>
          <p:cNvSpPr txBox="1">
            <a:spLocks noChangeArrowheads="1"/>
          </p:cNvSpPr>
          <p:nvPr/>
        </p:nvSpPr>
        <p:spPr bwMode="auto">
          <a:xfrm>
            <a:off x="838200" y="2971800"/>
            <a:ext cx="13716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: {0, 1}</a:t>
            </a:r>
            <a:endParaRPr lang="pt-BR" altLang="pt-BR" sz="1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P</a:t>
            </a:r>
            <a:r>
              <a:rPr lang="pt-BR" altLang="pt-BR" sz="1600">
                <a:latin typeface="Times New Roman" pitchFamily="18" charset="0"/>
              </a:rPr>
              <a:t>(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 = 0) = 2/7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P</a:t>
            </a:r>
            <a:r>
              <a:rPr lang="pt-BR" altLang="pt-BR" sz="1600">
                <a:latin typeface="Times New Roman" pitchFamily="18" charset="0"/>
              </a:rPr>
              <a:t>(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 = 1) = 5/7</a:t>
            </a:r>
          </a:p>
        </p:txBody>
      </p:sp>
      <p:sp>
        <p:nvSpPr>
          <p:cNvPr id="15366" name="Text Box 14"/>
          <p:cNvSpPr txBox="1">
            <a:spLocks noChangeArrowheads="1"/>
          </p:cNvSpPr>
          <p:nvPr/>
        </p:nvSpPr>
        <p:spPr bwMode="auto">
          <a:xfrm>
            <a:off x="847725" y="4364038"/>
            <a:ext cx="838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f</a:t>
            </a:r>
            <a:r>
              <a:rPr lang="pt-BR" altLang="pt-BR" sz="1600">
                <a:latin typeface="Times New Roman" pitchFamily="18" charset="0"/>
              </a:rPr>
              <a:t>(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) =</a:t>
            </a:r>
          </a:p>
        </p:txBody>
      </p:sp>
      <p:graphicFrame>
        <p:nvGraphicFramePr>
          <p:cNvPr id="15367" name="Object 15"/>
          <p:cNvGraphicFramePr>
            <a:graphicFrameLocks noChangeAspect="1"/>
          </p:cNvGraphicFramePr>
          <p:nvPr/>
        </p:nvGraphicFramePr>
        <p:xfrm>
          <a:off x="1419225" y="4362450"/>
          <a:ext cx="598488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5" name="Equation" r:id="rId3" imgW="419100" imgH="228600" progId="Equation.DSMT4">
                  <p:embed/>
                </p:oleObj>
              </mc:Choice>
              <mc:Fallback>
                <p:oleObj name="Equation" r:id="rId3" imgW="419100" imgH="2286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9225" y="4362450"/>
                        <a:ext cx="598488" cy="3270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16"/>
          <p:cNvGraphicFramePr>
            <a:graphicFrameLocks noChangeAspect="1"/>
          </p:cNvGraphicFramePr>
          <p:nvPr/>
        </p:nvGraphicFramePr>
        <p:xfrm>
          <a:off x="3124200" y="2873375"/>
          <a:ext cx="2433638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6" name="Equation" r:id="rId5" imgW="1701800" imgH="228600" progId="Equation.DSMT4">
                  <p:embed/>
                </p:oleObj>
              </mc:Choice>
              <mc:Fallback>
                <p:oleObj name="Equation" r:id="rId5" imgW="1701800" imgH="2286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73375"/>
                        <a:ext cx="2433638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Object 17"/>
          <p:cNvGraphicFramePr>
            <a:graphicFrameLocks noChangeAspect="1"/>
          </p:cNvGraphicFramePr>
          <p:nvPr/>
        </p:nvGraphicFramePr>
        <p:xfrm>
          <a:off x="3124200" y="3473450"/>
          <a:ext cx="150812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7" name="Equation" r:id="rId7" imgW="1054100" imgH="228600" progId="Equation.DSMT4">
                  <p:embed/>
                </p:oleObj>
              </mc:Choice>
              <mc:Fallback>
                <p:oleObj name="Equation" r:id="rId7" imgW="1054100" imgH="2286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473450"/>
                        <a:ext cx="1508125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44" name="Object 20"/>
          <p:cNvGraphicFramePr>
            <a:graphicFrameLocks noChangeAspect="1"/>
          </p:cNvGraphicFramePr>
          <p:nvPr/>
        </p:nvGraphicFramePr>
        <p:xfrm>
          <a:off x="3124200" y="4056063"/>
          <a:ext cx="1671638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8" name="Equation" r:id="rId9" imgW="1167893" imgH="203112" progId="Equation.DSMT4">
                  <p:embed/>
                </p:oleObj>
              </mc:Choice>
              <mc:Fallback>
                <p:oleObj name="Equation" r:id="rId9" imgW="1167893" imgH="203112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056063"/>
                        <a:ext cx="1671638" cy="290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45" name="Object 21"/>
          <p:cNvGraphicFramePr>
            <a:graphicFrameLocks noChangeAspect="1"/>
          </p:cNvGraphicFramePr>
          <p:nvPr/>
        </p:nvGraphicFramePr>
        <p:xfrm>
          <a:off x="3124200" y="4648200"/>
          <a:ext cx="1198563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9" name="Equation" r:id="rId11" imgW="837836" imgH="203112" progId="Equation.DSMT4">
                  <p:embed/>
                </p:oleObj>
              </mc:Choice>
              <mc:Fallback>
                <p:oleObj name="Equation" r:id="rId11" imgW="837836" imgH="203112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648200"/>
                        <a:ext cx="1198563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46" name="Rectangle 22"/>
          <p:cNvSpPr>
            <a:spLocks noChangeArrowheads="1"/>
          </p:cNvSpPr>
          <p:nvPr/>
        </p:nvSpPr>
        <p:spPr bwMode="auto">
          <a:xfrm>
            <a:off x="3048000" y="4495800"/>
            <a:ext cx="1322388" cy="57785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</p:txBody>
      </p:sp>
      <p:graphicFrame>
        <p:nvGraphicFramePr>
          <p:cNvPr id="15373" name="Object 23"/>
          <p:cNvGraphicFramePr>
            <a:graphicFrameLocks noChangeAspect="1"/>
          </p:cNvGraphicFramePr>
          <p:nvPr/>
        </p:nvGraphicFramePr>
        <p:xfrm>
          <a:off x="838200" y="5029200"/>
          <a:ext cx="925513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0" name="Equation" r:id="rId13" imgW="647419" imgH="203112" progId="Equation.DSMT4">
                  <p:embed/>
                </p:oleObj>
              </mc:Choice>
              <mc:Fallback>
                <p:oleObj name="Equation" r:id="rId13" imgW="647419" imgH="203112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029200"/>
                        <a:ext cx="925513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DA38EE-BAE9-49AF-A1E3-B6D4789500F9}" type="slidenum">
              <a:rPr lang="pt-BR"/>
              <a:pPr>
                <a:defRPr/>
              </a:pPr>
              <a:t>13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4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Distribuição Bernoulli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981200" y="1600200"/>
            <a:ext cx="67056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Considere o experimento: retira-se uma bola da urna. Define-se uma v.a. 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/>
              <a:t> cujos valores são 1 se a bola escolhida for vermelha (sucesso) e 0 caso contrário (fracasso).</a:t>
            </a:r>
          </a:p>
        </p:txBody>
      </p:sp>
      <p:grpSp>
        <p:nvGrpSpPr>
          <p:cNvPr id="16388" name="Group 4"/>
          <p:cNvGrpSpPr>
            <a:grpSpLocks/>
          </p:cNvGrpSpPr>
          <p:nvPr/>
        </p:nvGrpSpPr>
        <p:grpSpPr bwMode="auto">
          <a:xfrm>
            <a:off x="838200" y="1447800"/>
            <a:ext cx="914400" cy="1295400"/>
            <a:chOff x="2688" y="3264"/>
            <a:chExt cx="576" cy="816"/>
          </a:xfrm>
        </p:grpSpPr>
        <p:sp>
          <p:nvSpPr>
            <p:cNvPr id="16397" name="Freeform 5"/>
            <p:cNvSpPr>
              <a:spLocks/>
            </p:cNvSpPr>
            <p:nvPr/>
          </p:nvSpPr>
          <p:spPr bwMode="auto">
            <a:xfrm>
              <a:off x="2688" y="3264"/>
              <a:ext cx="576" cy="816"/>
            </a:xfrm>
            <a:custGeom>
              <a:avLst/>
              <a:gdLst>
                <a:gd name="T0" fmla="*/ 0 w 576"/>
                <a:gd name="T1" fmla="*/ 0 h 816"/>
                <a:gd name="T2" fmla="*/ 0 w 576"/>
                <a:gd name="T3" fmla="*/ 816 h 816"/>
                <a:gd name="T4" fmla="*/ 576 w 576"/>
                <a:gd name="T5" fmla="*/ 816 h 816"/>
                <a:gd name="T6" fmla="*/ 576 w 576"/>
                <a:gd name="T7" fmla="*/ 0 h 8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816"/>
                <a:gd name="T14" fmla="*/ 576 w 576"/>
                <a:gd name="T15" fmla="*/ 816 h 8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816">
                  <a:moveTo>
                    <a:pt x="0" y="0"/>
                  </a:moveTo>
                  <a:lnTo>
                    <a:pt x="0" y="816"/>
                  </a:lnTo>
                  <a:lnTo>
                    <a:pt x="576" y="816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398" name="Oval 6"/>
            <p:cNvSpPr>
              <a:spLocks noChangeArrowheads="1"/>
            </p:cNvSpPr>
            <p:nvPr/>
          </p:nvSpPr>
          <p:spPr bwMode="auto">
            <a:xfrm>
              <a:off x="2784" y="336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6399" name="Oval 7"/>
            <p:cNvSpPr>
              <a:spLocks noChangeArrowheads="1"/>
            </p:cNvSpPr>
            <p:nvPr/>
          </p:nvSpPr>
          <p:spPr bwMode="auto">
            <a:xfrm>
              <a:off x="3024" y="348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6400" name="Oval 8"/>
            <p:cNvSpPr>
              <a:spLocks noChangeArrowheads="1"/>
            </p:cNvSpPr>
            <p:nvPr/>
          </p:nvSpPr>
          <p:spPr bwMode="auto">
            <a:xfrm>
              <a:off x="2784" y="384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6401" name="Oval 9"/>
            <p:cNvSpPr>
              <a:spLocks noChangeArrowheads="1"/>
            </p:cNvSpPr>
            <p:nvPr/>
          </p:nvSpPr>
          <p:spPr bwMode="auto">
            <a:xfrm>
              <a:off x="2784" y="3600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6402" name="Oval 10"/>
            <p:cNvSpPr>
              <a:spLocks noChangeArrowheads="1"/>
            </p:cNvSpPr>
            <p:nvPr/>
          </p:nvSpPr>
          <p:spPr bwMode="auto">
            <a:xfrm>
              <a:off x="3024" y="3696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6403" name="Oval 11"/>
            <p:cNvSpPr>
              <a:spLocks noChangeArrowheads="1"/>
            </p:cNvSpPr>
            <p:nvPr/>
          </p:nvSpPr>
          <p:spPr bwMode="auto">
            <a:xfrm>
              <a:off x="3024" y="326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6404" name="Oval 12"/>
            <p:cNvSpPr>
              <a:spLocks noChangeArrowheads="1"/>
            </p:cNvSpPr>
            <p:nvPr/>
          </p:nvSpPr>
          <p:spPr bwMode="auto">
            <a:xfrm>
              <a:off x="3024" y="3912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graphicFrame>
        <p:nvGraphicFramePr>
          <p:cNvPr id="104469" name="Object 21"/>
          <p:cNvGraphicFramePr>
            <a:graphicFrameLocks noChangeAspect="1"/>
          </p:cNvGraphicFramePr>
          <p:nvPr/>
        </p:nvGraphicFramePr>
        <p:xfrm>
          <a:off x="3192463" y="3959225"/>
          <a:ext cx="923925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7" name="Equation" r:id="rId3" imgW="647419" imgH="203112" progId="Equation.DSMT4">
                  <p:embed/>
                </p:oleObj>
              </mc:Choice>
              <mc:Fallback>
                <p:oleObj name="Equation" r:id="rId3" imgW="647419" imgH="203112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2463" y="3959225"/>
                        <a:ext cx="923925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70" name="Object 22"/>
          <p:cNvGraphicFramePr>
            <a:graphicFrameLocks noChangeAspect="1"/>
          </p:cNvGraphicFramePr>
          <p:nvPr/>
        </p:nvGraphicFramePr>
        <p:xfrm>
          <a:off x="3192463" y="4662488"/>
          <a:ext cx="1196975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8" name="Equation" r:id="rId5" imgW="837836" imgH="203112" progId="Equation.DSMT4">
                  <p:embed/>
                </p:oleObj>
              </mc:Choice>
              <mc:Fallback>
                <p:oleObj name="Equation" r:id="rId5" imgW="837836" imgH="203112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2463" y="4662488"/>
                        <a:ext cx="1196975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71" name="Object 23"/>
          <p:cNvGraphicFramePr>
            <a:graphicFrameLocks noChangeAspect="1"/>
          </p:cNvGraphicFramePr>
          <p:nvPr/>
        </p:nvGraphicFramePr>
        <p:xfrm>
          <a:off x="4122738" y="3811588"/>
          <a:ext cx="1106487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9" name="Equation" r:id="rId7" imgW="774364" imgH="393529" progId="Equation.DSMT4">
                  <p:embed/>
                </p:oleObj>
              </mc:Choice>
              <mc:Fallback>
                <p:oleObj name="Equation" r:id="rId7" imgW="774364" imgH="393529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2738" y="3811588"/>
                        <a:ext cx="1106487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72" name="Object 24"/>
          <p:cNvGraphicFramePr>
            <a:graphicFrameLocks noChangeAspect="1"/>
          </p:cNvGraphicFramePr>
          <p:nvPr/>
        </p:nvGraphicFramePr>
        <p:xfrm>
          <a:off x="4391025" y="4518025"/>
          <a:ext cx="176212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0" name="Equation" r:id="rId9" imgW="1231366" imgH="393529" progId="Equation.DSMT4">
                  <p:embed/>
                </p:oleObj>
              </mc:Choice>
              <mc:Fallback>
                <p:oleObj name="Equation" r:id="rId9" imgW="1231366" imgH="393529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1025" y="4518025"/>
                        <a:ext cx="1762125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3" name="Object 25"/>
          <p:cNvGraphicFramePr>
            <a:graphicFrameLocks noChangeAspect="1"/>
          </p:cNvGraphicFramePr>
          <p:nvPr/>
        </p:nvGraphicFramePr>
        <p:xfrm>
          <a:off x="3192463" y="3165475"/>
          <a:ext cx="1255712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1" name="Equation" r:id="rId11" imgW="876300" imgH="228600" progId="Equation.DSMT4">
                  <p:embed/>
                </p:oleObj>
              </mc:Choice>
              <mc:Fallback>
                <p:oleObj name="Equation" r:id="rId11" imgW="876300" imgH="2286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2463" y="3165475"/>
                        <a:ext cx="1255712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74" name="Object 26"/>
          <p:cNvGraphicFramePr>
            <a:graphicFrameLocks noChangeAspect="1"/>
          </p:cNvGraphicFramePr>
          <p:nvPr/>
        </p:nvGraphicFramePr>
        <p:xfrm>
          <a:off x="4419600" y="2984500"/>
          <a:ext cx="1270000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2" name="Equation" r:id="rId13" imgW="889000" imgH="469900" progId="Equation.DSMT4">
                  <p:embed/>
                </p:oleObj>
              </mc:Choice>
              <mc:Fallback>
                <p:oleObj name="Equation" r:id="rId13" imgW="889000" imgH="46990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984500"/>
                        <a:ext cx="1270000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5" name="Rectangle 27"/>
          <p:cNvSpPr>
            <a:spLocks noChangeArrowheads="1"/>
          </p:cNvSpPr>
          <p:nvPr/>
        </p:nvSpPr>
        <p:spPr bwMode="auto">
          <a:xfrm>
            <a:off x="6096000" y="3168650"/>
            <a:ext cx="914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: {0, 1}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D17DF3-BEB2-494E-BA37-DE7B57996802}" type="slidenum">
              <a:rPr lang="pt-BR"/>
              <a:pPr>
                <a:defRPr/>
              </a:pPr>
              <a:t>14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Distribuição Binomial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981200" y="1600200"/>
            <a:ext cx="68580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Considere o experimento: retiram-se 3 bolas da urna (com reposição). Define-se uma v.a. 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/>
              <a:t> cujos valores representam o número total de bolas vermelhas dentre as 3 escolhidas.</a:t>
            </a:r>
          </a:p>
        </p:txBody>
      </p:sp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838200" y="1447800"/>
            <a:ext cx="914400" cy="1295400"/>
            <a:chOff x="2688" y="3264"/>
            <a:chExt cx="576" cy="816"/>
          </a:xfrm>
        </p:grpSpPr>
        <p:sp>
          <p:nvSpPr>
            <p:cNvPr id="17436" name="Freeform 5"/>
            <p:cNvSpPr>
              <a:spLocks/>
            </p:cNvSpPr>
            <p:nvPr/>
          </p:nvSpPr>
          <p:spPr bwMode="auto">
            <a:xfrm>
              <a:off x="2688" y="3264"/>
              <a:ext cx="576" cy="816"/>
            </a:xfrm>
            <a:custGeom>
              <a:avLst/>
              <a:gdLst>
                <a:gd name="T0" fmla="*/ 0 w 576"/>
                <a:gd name="T1" fmla="*/ 0 h 816"/>
                <a:gd name="T2" fmla="*/ 0 w 576"/>
                <a:gd name="T3" fmla="*/ 816 h 816"/>
                <a:gd name="T4" fmla="*/ 576 w 576"/>
                <a:gd name="T5" fmla="*/ 816 h 816"/>
                <a:gd name="T6" fmla="*/ 576 w 576"/>
                <a:gd name="T7" fmla="*/ 0 h 8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816"/>
                <a:gd name="T14" fmla="*/ 576 w 576"/>
                <a:gd name="T15" fmla="*/ 816 h 8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816">
                  <a:moveTo>
                    <a:pt x="0" y="0"/>
                  </a:moveTo>
                  <a:lnTo>
                    <a:pt x="0" y="816"/>
                  </a:lnTo>
                  <a:lnTo>
                    <a:pt x="576" y="816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37" name="Oval 6"/>
            <p:cNvSpPr>
              <a:spLocks noChangeArrowheads="1"/>
            </p:cNvSpPr>
            <p:nvPr/>
          </p:nvSpPr>
          <p:spPr bwMode="auto">
            <a:xfrm>
              <a:off x="2784" y="336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7438" name="Oval 7"/>
            <p:cNvSpPr>
              <a:spLocks noChangeArrowheads="1"/>
            </p:cNvSpPr>
            <p:nvPr/>
          </p:nvSpPr>
          <p:spPr bwMode="auto">
            <a:xfrm>
              <a:off x="3024" y="348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7439" name="Oval 8"/>
            <p:cNvSpPr>
              <a:spLocks noChangeArrowheads="1"/>
            </p:cNvSpPr>
            <p:nvPr/>
          </p:nvSpPr>
          <p:spPr bwMode="auto">
            <a:xfrm>
              <a:off x="2784" y="384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7440" name="Oval 9"/>
            <p:cNvSpPr>
              <a:spLocks noChangeArrowheads="1"/>
            </p:cNvSpPr>
            <p:nvPr/>
          </p:nvSpPr>
          <p:spPr bwMode="auto">
            <a:xfrm>
              <a:off x="2784" y="3600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7441" name="Oval 10"/>
            <p:cNvSpPr>
              <a:spLocks noChangeArrowheads="1"/>
            </p:cNvSpPr>
            <p:nvPr/>
          </p:nvSpPr>
          <p:spPr bwMode="auto">
            <a:xfrm>
              <a:off x="3024" y="3696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7442" name="Oval 11"/>
            <p:cNvSpPr>
              <a:spLocks noChangeArrowheads="1"/>
            </p:cNvSpPr>
            <p:nvPr/>
          </p:nvSpPr>
          <p:spPr bwMode="auto">
            <a:xfrm>
              <a:off x="3024" y="326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7443" name="Oval 12"/>
            <p:cNvSpPr>
              <a:spLocks noChangeArrowheads="1"/>
            </p:cNvSpPr>
            <p:nvPr/>
          </p:nvSpPr>
          <p:spPr bwMode="auto">
            <a:xfrm>
              <a:off x="3024" y="3912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sp>
        <p:nvSpPr>
          <p:cNvPr id="17413" name="Text Box 13"/>
          <p:cNvSpPr txBox="1">
            <a:spLocks noChangeArrowheads="1"/>
          </p:cNvSpPr>
          <p:nvPr/>
        </p:nvSpPr>
        <p:spPr bwMode="auto">
          <a:xfrm>
            <a:off x="838200" y="2971800"/>
            <a:ext cx="1371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: {0, 1, 2, 3}</a:t>
            </a:r>
            <a:endParaRPr lang="pt-BR" altLang="pt-BR" sz="1600"/>
          </a:p>
        </p:txBody>
      </p:sp>
      <p:graphicFrame>
        <p:nvGraphicFramePr>
          <p:cNvPr id="17414" name="Object 20"/>
          <p:cNvGraphicFramePr>
            <a:graphicFrameLocks noChangeAspect="1"/>
          </p:cNvGraphicFramePr>
          <p:nvPr/>
        </p:nvGraphicFramePr>
        <p:xfrm>
          <a:off x="914400" y="3765550"/>
          <a:ext cx="1639888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1" name="Equation" r:id="rId3" imgW="1143000" imgH="457200" progId="Equation.DSMT4">
                  <p:embed/>
                </p:oleObj>
              </mc:Choice>
              <mc:Fallback>
                <p:oleObj name="Equation" r:id="rId3" imgW="1143000" imgH="4572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765550"/>
                        <a:ext cx="1639888" cy="6540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17" name="Object 21"/>
          <p:cNvGraphicFramePr>
            <a:graphicFrameLocks noChangeAspect="1"/>
          </p:cNvGraphicFramePr>
          <p:nvPr/>
        </p:nvGraphicFramePr>
        <p:xfrm>
          <a:off x="914400" y="5029200"/>
          <a:ext cx="1052513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2" name="Equation" r:id="rId5" imgW="736600" imgH="431800" progId="Equation.DSMT4">
                  <p:embed/>
                </p:oleObj>
              </mc:Choice>
              <mc:Fallback>
                <p:oleObj name="Equation" r:id="rId5" imgW="736600" imgH="4318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029200"/>
                        <a:ext cx="1052513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518" name="Text Box 22"/>
          <p:cNvSpPr txBox="1">
            <a:spLocks noChangeArrowheads="1"/>
          </p:cNvSpPr>
          <p:nvPr/>
        </p:nvSpPr>
        <p:spPr bwMode="auto">
          <a:xfrm>
            <a:off x="3352800" y="2819400"/>
            <a:ext cx="53340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A v.a. Binomial pode ser entendida como uma somatória de </a:t>
            </a:r>
            <a:r>
              <a:rPr lang="pt-BR" altLang="pt-BR" sz="1600" i="1">
                <a:latin typeface="Times New Roman" pitchFamily="18" charset="0"/>
              </a:rPr>
              <a:t>n</a:t>
            </a:r>
            <a:r>
              <a:rPr lang="pt-BR" altLang="pt-BR" sz="1600"/>
              <a:t> v.a. Bernoulli, já que, para cada evento (tirar uma bola), há uma probabilidade </a:t>
            </a:r>
            <a:r>
              <a:rPr lang="pt-BR" altLang="pt-BR" sz="1600" i="1">
                <a:latin typeface="Times New Roman" pitchFamily="18" charset="0"/>
              </a:rPr>
              <a:t>p</a:t>
            </a:r>
            <a:r>
              <a:rPr lang="pt-BR" altLang="pt-BR" sz="1600"/>
              <a:t> de sucesso (tirar bola vermelha) e </a:t>
            </a:r>
            <a:r>
              <a:rPr lang="pt-BR" altLang="pt-BR" sz="1600" i="1">
                <a:latin typeface="Times New Roman" pitchFamily="18" charset="0"/>
              </a:rPr>
              <a:t>q</a:t>
            </a:r>
            <a:r>
              <a:rPr lang="pt-BR" altLang="pt-BR" sz="1600"/>
              <a:t> de fracasso (tirar bola azul).</a:t>
            </a:r>
          </a:p>
        </p:txBody>
      </p:sp>
      <p:graphicFrame>
        <p:nvGraphicFramePr>
          <p:cNvPr id="106519" name="Object 23"/>
          <p:cNvGraphicFramePr>
            <a:graphicFrameLocks noChangeAspect="1"/>
          </p:cNvGraphicFramePr>
          <p:nvPr/>
        </p:nvGraphicFramePr>
        <p:xfrm>
          <a:off x="3451225" y="3979863"/>
          <a:ext cx="892175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3" name="Equation" r:id="rId7" imgW="622030" imgH="431613" progId="Equation.DSMT4">
                  <p:embed/>
                </p:oleObj>
              </mc:Choice>
              <mc:Fallback>
                <p:oleObj name="Equation" r:id="rId7" imgW="622030" imgH="431613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1225" y="3979863"/>
                        <a:ext cx="892175" cy="6175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520" name="Text Box 24"/>
          <p:cNvSpPr txBox="1">
            <a:spLocks noChangeArrowheads="1"/>
          </p:cNvSpPr>
          <p:nvPr/>
        </p:nvSpPr>
        <p:spPr bwMode="auto">
          <a:xfrm>
            <a:off x="4343400" y="4114800"/>
            <a:ext cx="4648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onde cada </a:t>
            </a:r>
            <a:r>
              <a:rPr lang="pt-BR" altLang="pt-BR" sz="1600" i="1">
                <a:latin typeface="Times New Roman" pitchFamily="18" charset="0"/>
              </a:rPr>
              <a:t>Y</a:t>
            </a:r>
            <a:r>
              <a:rPr lang="pt-BR" altLang="pt-BR" sz="1600" i="1" baseline="-25000">
                <a:latin typeface="Times New Roman" pitchFamily="18" charset="0"/>
              </a:rPr>
              <a:t>i</a:t>
            </a:r>
            <a:r>
              <a:rPr lang="pt-BR" altLang="pt-BR" sz="1600"/>
              <a:t> tem distribuição Bernoulli (</a:t>
            </a:r>
            <a:r>
              <a:rPr lang="pt-BR" altLang="pt-BR" sz="1600">
                <a:latin typeface="Times New Roman" pitchFamily="18" charset="0"/>
              </a:rPr>
              <a:t>0</a:t>
            </a:r>
            <a:r>
              <a:rPr lang="pt-BR" altLang="pt-BR" sz="1600"/>
              <a:t> ou </a:t>
            </a:r>
            <a:r>
              <a:rPr lang="pt-BR" altLang="pt-BR" sz="1600">
                <a:latin typeface="Times New Roman" pitchFamily="18" charset="0"/>
              </a:rPr>
              <a:t>1</a:t>
            </a:r>
            <a:r>
              <a:rPr lang="pt-BR" altLang="pt-BR" sz="1600"/>
              <a:t>)</a:t>
            </a:r>
          </a:p>
        </p:txBody>
      </p:sp>
      <p:graphicFrame>
        <p:nvGraphicFramePr>
          <p:cNvPr id="106521" name="Object 25"/>
          <p:cNvGraphicFramePr>
            <a:graphicFrameLocks noChangeAspect="1"/>
          </p:cNvGraphicFramePr>
          <p:nvPr/>
        </p:nvGraphicFramePr>
        <p:xfrm>
          <a:off x="3429000" y="5414963"/>
          <a:ext cx="1601788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4" name="Equation" r:id="rId9" imgW="1117600" imgH="457200" progId="Equation.DSMT4">
                  <p:embed/>
                </p:oleObj>
              </mc:Choice>
              <mc:Fallback>
                <p:oleObj name="Equation" r:id="rId9" imgW="1117600" imgH="4572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414963"/>
                        <a:ext cx="1601788" cy="6540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22" name="Object 26"/>
          <p:cNvGraphicFramePr>
            <a:graphicFrameLocks noChangeAspect="1"/>
          </p:cNvGraphicFramePr>
          <p:nvPr/>
        </p:nvGraphicFramePr>
        <p:xfrm>
          <a:off x="5029200" y="5434013"/>
          <a:ext cx="965200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5" name="Equation" r:id="rId11" imgW="672808" imgH="431613" progId="Equation.DSMT4">
                  <p:embed/>
                </p:oleObj>
              </mc:Choice>
              <mc:Fallback>
                <p:oleObj name="Equation" r:id="rId11" imgW="672808" imgH="431613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5434013"/>
                        <a:ext cx="965200" cy="6175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23" name="Object 27"/>
          <p:cNvGraphicFramePr>
            <a:graphicFrameLocks noChangeAspect="1"/>
          </p:cNvGraphicFramePr>
          <p:nvPr/>
        </p:nvGraphicFramePr>
        <p:xfrm>
          <a:off x="5992813" y="5434013"/>
          <a:ext cx="636587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6" name="Equation" r:id="rId13" imgW="444307" imgH="431613" progId="Equation.DSMT4">
                  <p:embed/>
                </p:oleObj>
              </mc:Choice>
              <mc:Fallback>
                <p:oleObj name="Equation" r:id="rId13" imgW="444307" imgH="431613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2813" y="5434013"/>
                        <a:ext cx="636587" cy="6175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26" name="Object 30"/>
          <p:cNvGraphicFramePr>
            <a:graphicFrameLocks noChangeAspect="1"/>
          </p:cNvGraphicFramePr>
          <p:nvPr/>
        </p:nvGraphicFramePr>
        <p:xfrm>
          <a:off x="3429000" y="6132513"/>
          <a:ext cx="1928813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7" name="Equation" r:id="rId15" imgW="1346200" imgH="457200" progId="Equation.DSMT4">
                  <p:embed/>
                </p:oleObj>
              </mc:Choice>
              <mc:Fallback>
                <p:oleObj name="Equation" r:id="rId15" imgW="1346200" imgH="45720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6132513"/>
                        <a:ext cx="1928813" cy="6540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27" name="Object 31"/>
          <p:cNvGraphicFramePr>
            <a:graphicFrameLocks noChangeAspect="1"/>
          </p:cNvGraphicFramePr>
          <p:nvPr/>
        </p:nvGraphicFramePr>
        <p:xfrm>
          <a:off x="5334000" y="6151563"/>
          <a:ext cx="1128713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8" name="Equation" r:id="rId17" imgW="787400" imgH="431800" progId="Equation.DSMT4">
                  <p:embed/>
                </p:oleObj>
              </mc:Choice>
              <mc:Fallback>
                <p:oleObj name="Equation" r:id="rId17" imgW="787400" imgH="43180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6151563"/>
                        <a:ext cx="1128713" cy="6175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28" name="Object 32"/>
          <p:cNvGraphicFramePr>
            <a:graphicFrameLocks noChangeAspect="1"/>
          </p:cNvGraphicFramePr>
          <p:nvPr/>
        </p:nvGraphicFramePr>
        <p:xfrm>
          <a:off x="6448425" y="6151563"/>
          <a:ext cx="746125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9" name="Equation" r:id="rId19" imgW="520474" imgH="431613" progId="Equation.DSMT4">
                  <p:embed/>
                </p:oleObj>
              </mc:Choice>
              <mc:Fallback>
                <p:oleObj name="Equation" r:id="rId19" imgW="520474" imgH="431613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8425" y="6151563"/>
                        <a:ext cx="746125" cy="6175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29" name="Object 33"/>
          <p:cNvGraphicFramePr>
            <a:graphicFrameLocks noChangeAspect="1"/>
          </p:cNvGraphicFramePr>
          <p:nvPr/>
        </p:nvGraphicFramePr>
        <p:xfrm>
          <a:off x="7208838" y="6361113"/>
          <a:ext cx="563562" cy="23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0" name="Equation" r:id="rId21" imgW="393359" imgH="164957" progId="Equation.DSMT4">
                  <p:embed/>
                </p:oleObj>
              </mc:Choice>
              <mc:Fallback>
                <p:oleObj name="Equation" r:id="rId21" imgW="393359" imgH="164957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8838" y="6361113"/>
                        <a:ext cx="563562" cy="2365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24" name="Object 28"/>
          <p:cNvGraphicFramePr>
            <a:graphicFrameLocks noChangeAspect="1"/>
          </p:cNvGraphicFramePr>
          <p:nvPr/>
        </p:nvGraphicFramePr>
        <p:xfrm>
          <a:off x="6642100" y="5643563"/>
          <a:ext cx="473075" cy="23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1" name="Equation" r:id="rId23" imgW="330057" imgH="165028" progId="Equation.DSMT4">
                  <p:embed/>
                </p:oleObj>
              </mc:Choice>
              <mc:Fallback>
                <p:oleObj name="Equation" r:id="rId23" imgW="330057" imgH="165028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2100" y="5643563"/>
                        <a:ext cx="473075" cy="2365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 Box 48"/>
          <p:cNvSpPr txBox="1">
            <a:spLocks noChangeArrowheads="1"/>
          </p:cNvSpPr>
          <p:nvPr/>
        </p:nvSpPr>
        <p:spPr bwMode="auto">
          <a:xfrm>
            <a:off x="3381375" y="4933950"/>
            <a:ext cx="3324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Por exemplo: </a:t>
            </a:r>
            <a:r>
              <a:rPr lang="pt-BR" altLang="pt-BR" sz="1600" i="1">
                <a:latin typeface="Times New Roman" pitchFamily="18" charset="0"/>
              </a:rPr>
              <a:t>q         p          p</a:t>
            </a:r>
          </a:p>
        </p:txBody>
      </p:sp>
      <p:sp>
        <p:nvSpPr>
          <p:cNvPr id="28" name="Oval 49"/>
          <p:cNvSpPr>
            <a:spLocks noChangeArrowheads="1"/>
          </p:cNvSpPr>
          <p:nvPr/>
        </p:nvSpPr>
        <p:spPr bwMode="auto">
          <a:xfrm>
            <a:off x="4705350" y="4981575"/>
            <a:ext cx="144463" cy="3048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</p:txBody>
      </p:sp>
      <p:sp>
        <p:nvSpPr>
          <p:cNvPr id="29" name="Oval 50"/>
          <p:cNvSpPr>
            <a:spLocks noChangeArrowheads="1"/>
          </p:cNvSpPr>
          <p:nvPr/>
        </p:nvSpPr>
        <p:spPr bwMode="auto">
          <a:xfrm>
            <a:off x="5260975" y="4981575"/>
            <a:ext cx="144463" cy="3048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</p:txBody>
      </p:sp>
      <p:sp>
        <p:nvSpPr>
          <p:cNvPr id="30" name="Oval 51"/>
          <p:cNvSpPr>
            <a:spLocks noChangeArrowheads="1"/>
          </p:cNvSpPr>
          <p:nvPr/>
        </p:nvSpPr>
        <p:spPr bwMode="auto">
          <a:xfrm>
            <a:off x="5857875" y="4981575"/>
            <a:ext cx="144463" cy="3048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</p:txBody>
      </p:sp>
      <p:sp>
        <p:nvSpPr>
          <p:cNvPr id="31" name="Rectangle 52"/>
          <p:cNvSpPr>
            <a:spLocks noChangeArrowheads="1"/>
          </p:cNvSpPr>
          <p:nvPr/>
        </p:nvSpPr>
        <p:spPr bwMode="auto">
          <a:xfrm>
            <a:off x="4583113" y="4651375"/>
            <a:ext cx="684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Y</a:t>
            </a:r>
            <a:r>
              <a:rPr lang="pt-BR" altLang="pt-BR" sz="1600" baseline="-25000">
                <a:latin typeface="Times New Roman" pitchFamily="18" charset="0"/>
              </a:rPr>
              <a:t>1</a:t>
            </a:r>
            <a:r>
              <a:rPr lang="pt-BR" altLang="pt-BR" sz="1600">
                <a:latin typeface="Times New Roman" pitchFamily="18" charset="0"/>
              </a:rPr>
              <a:t> = 0</a:t>
            </a:r>
          </a:p>
        </p:txBody>
      </p:sp>
      <p:sp>
        <p:nvSpPr>
          <p:cNvPr id="32" name="Rectangle 53"/>
          <p:cNvSpPr>
            <a:spLocks noChangeArrowheads="1"/>
          </p:cNvSpPr>
          <p:nvPr/>
        </p:nvSpPr>
        <p:spPr bwMode="auto">
          <a:xfrm>
            <a:off x="5183188" y="4651375"/>
            <a:ext cx="684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Y</a:t>
            </a:r>
            <a:r>
              <a:rPr lang="pt-BR" altLang="pt-BR" sz="1600" baseline="-25000">
                <a:latin typeface="Times New Roman" pitchFamily="18" charset="0"/>
              </a:rPr>
              <a:t>2</a:t>
            </a:r>
            <a:r>
              <a:rPr lang="pt-BR" altLang="pt-BR" sz="1600">
                <a:latin typeface="Times New Roman" pitchFamily="18" charset="0"/>
              </a:rPr>
              <a:t> = 1</a:t>
            </a:r>
          </a:p>
        </p:txBody>
      </p:sp>
      <p:sp>
        <p:nvSpPr>
          <p:cNvPr id="33" name="Rectangle 54"/>
          <p:cNvSpPr>
            <a:spLocks noChangeArrowheads="1"/>
          </p:cNvSpPr>
          <p:nvPr/>
        </p:nvSpPr>
        <p:spPr bwMode="auto">
          <a:xfrm>
            <a:off x="5765800" y="4651375"/>
            <a:ext cx="684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Y</a:t>
            </a:r>
            <a:r>
              <a:rPr lang="pt-BR" altLang="pt-BR" sz="1600" baseline="-25000">
                <a:latin typeface="Times New Roman" pitchFamily="18" charset="0"/>
              </a:rPr>
              <a:t>3</a:t>
            </a:r>
            <a:r>
              <a:rPr lang="pt-BR" altLang="pt-BR" sz="1600">
                <a:latin typeface="Times New Roman" pitchFamily="18" charset="0"/>
              </a:rPr>
              <a:t> = 1</a:t>
            </a:r>
          </a:p>
        </p:txBody>
      </p:sp>
      <p:sp>
        <p:nvSpPr>
          <p:cNvPr id="34" name="Rectangle 55"/>
          <p:cNvSpPr>
            <a:spLocks noChangeArrowheads="1"/>
          </p:cNvSpPr>
          <p:nvPr/>
        </p:nvSpPr>
        <p:spPr bwMode="auto">
          <a:xfrm>
            <a:off x="6286500" y="4929188"/>
            <a:ext cx="19161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imes New Roman" pitchFamily="18" charset="0"/>
                <a:sym typeface="Symbol" pitchFamily="18" charset="2"/>
              </a:rPr>
              <a:t> 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 = 2 </a:t>
            </a:r>
            <a:r>
              <a:rPr lang="pt-BR" altLang="pt-BR" sz="1600"/>
              <a:t>(sucessos)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A02ADF-CE8B-4F56-A672-900744F5535F}" type="slidenum">
              <a:rPr lang="pt-BR"/>
              <a:pPr>
                <a:defRPr/>
              </a:pPr>
              <a:t>15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18" grpId="0" autoUpdateAnimBg="0"/>
      <p:bldP spid="106520" grpId="0" autoUpdateAnimBg="0"/>
      <p:bldP spid="27" grpId="0" autoUpdateAnimBg="0"/>
      <p:bldP spid="28" grpId="0" animBg="1"/>
      <p:bldP spid="29" grpId="0" animBg="1"/>
      <p:bldP spid="30" grpId="0" animBg="1"/>
      <p:bldP spid="31" grpId="0" autoUpdateAnimBg="0"/>
      <p:bldP spid="32" grpId="0" autoUpdateAnimBg="0"/>
      <p:bldP spid="33" grpId="0" autoUpdateAnimBg="0"/>
      <p:bldP spid="3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Distribuição Binomial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981200" y="1600200"/>
            <a:ext cx="68580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Considere o experimento: retiram-se 3 bolas da urna (com reposição). Define-se uma v.a. 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/>
              <a:t> cujos valores representam o número total de bolas vermelhas dentre as 3 escolhidas.</a:t>
            </a:r>
          </a:p>
        </p:txBody>
      </p:sp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838200" y="1447800"/>
            <a:ext cx="914400" cy="1295400"/>
            <a:chOff x="2688" y="3264"/>
            <a:chExt cx="576" cy="816"/>
          </a:xfrm>
        </p:grpSpPr>
        <p:sp>
          <p:nvSpPr>
            <p:cNvPr id="18447" name="Freeform 5"/>
            <p:cNvSpPr>
              <a:spLocks/>
            </p:cNvSpPr>
            <p:nvPr/>
          </p:nvSpPr>
          <p:spPr bwMode="auto">
            <a:xfrm>
              <a:off x="2688" y="3264"/>
              <a:ext cx="576" cy="816"/>
            </a:xfrm>
            <a:custGeom>
              <a:avLst/>
              <a:gdLst>
                <a:gd name="T0" fmla="*/ 0 w 576"/>
                <a:gd name="T1" fmla="*/ 0 h 816"/>
                <a:gd name="T2" fmla="*/ 0 w 576"/>
                <a:gd name="T3" fmla="*/ 816 h 816"/>
                <a:gd name="T4" fmla="*/ 576 w 576"/>
                <a:gd name="T5" fmla="*/ 816 h 816"/>
                <a:gd name="T6" fmla="*/ 576 w 576"/>
                <a:gd name="T7" fmla="*/ 0 h 8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816"/>
                <a:gd name="T14" fmla="*/ 576 w 576"/>
                <a:gd name="T15" fmla="*/ 816 h 8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816">
                  <a:moveTo>
                    <a:pt x="0" y="0"/>
                  </a:moveTo>
                  <a:lnTo>
                    <a:pt x="0" y="816"/>
                  </a:lnTo>
                  <a:lnTo>
                    <a:pt x="576" y="816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448" name="Oval 6"/>
            <p:cNvSpPr>
              <a:spLocks noChangeArrowheads="1"/>
            </p:cNvSpPr>
            <p:nvPr/>
          </p:nvSpPr>
          <p:spPr bwMode="auto">
            <a:xfrm>
              <a:off x="2784" y="336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8449" name="Oval 7"/>
            <p:cNvSpPr>
              <a:spLocks noChangeArrowheads="1"/>
            </p:cNvSpPr>
            <p:nvPr/>
          </p:nvSpPr>
          <p:spPr bwMode="auto">
            <a:xfrm>
              <a:off x="3024" y="348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8450" name="Oval 8"/>
            <p:cNvSpPr>
              <a:spLocks noChangeArrowheads="1"/>
            </p:cNvSpPr>
            <p:nvPr/>
          </p:nvSpPr>
          <p:spPr bwMode="auto">
            <a:xfrm>
              <a:off x="2784" y="384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8451" name="Oval 9"/>
            <p:cNvSpPr>
              <a:spLocks noChangeArrowheads="1"/>
            </p:cNvSpPr>
            <p:nvPr/>
          </p:nvSpPr>
          <p:spPr bwMode="auto">
            <a:xfrm>
              <a:off x="2784" y="3600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8452" name="Oval 10"/>
            <p:cNvSpPr>
              <a:spLocks noChangeArrowheads="1"/>
            </p:cNvSpPr>
            <p:nvPr/>
          </p:nvSpPr>
          <p:spPr bwMode="auto">
            <a:xfrm>
              <a:off x="3024" y="3696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8453" name="Oval 11"/>
            <p:cNvSpPr>
              <a:spLocks noChangeArrowheads="1"/>
            </p:cNvSpPr>
            <p:nvPr/>
          </p:nvSpPr>
          <p:spPr bwMode="auto">
            <a:xfrm>
              <a:off x="3024" y="326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8454" name="Oval 12"/>
            <p:cNvSpPr>
              <a:spLocks noChangeArrowheads="1"/>
            </p:cNvSpPr>
            <p:nvPr/>
          </p:nvSpPr>
          <p:spPr bwMode="auto">
            <a:xfrm>
              <a:off x="3024" y="3912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graphicFrame>
        <p:nvGraphicFramePr>
          <p:cNvPr id="111632" name="Object 16"/>
          <p:cNvGraphicFramePr>
            <a:graphicFrameLocks noChangeAspect="1"/>
          </p:cNvGraphicFramePr>
          <p:nvPr/>
        </p:nvGraphicFramePr>
        <p:xfrm>
          <a:off x="3192463" y="3959225"/>
          <a:ext cx="1014412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7" name="Equation" r:id="rId3" imgW="710891" imgH="203112" progId="Equation.DSMT4">
                  <p:embed/>
                </p:oleObj>
              </mc:Choice>
              <mc:Fallback>
                <p:oleObj name="Equation" r:id="rId3" imgW="710891" imgH="203112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2463" y="3959225"/>
                        <a:ext cx="1014412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33" name="Object 17"/>
          <p:cNvGraphicFramePr>
            <a:graphicFrameLocks noChangeAspect="1"/>
          </p:cNvGraphicFramePr>
          <p:nvPr/>
        </p:nvGraphicFramePr>
        <p:xfrm>
          <a:off x="3192463" y="4662488"/>
          <a:ext cx="127000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8" name="Equation" r:id="rId5" imgW="888614" imgH="203112" progId="Equation.DSMT4">
                  <p:embed/>
                </p:oleObj>
              </mc:Choice>
              <mc:Fallback>
                <p:oleObj name="Equation" r:id="rId5" imgW="888614" imgH="203112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2463" y="4662488"/>
                        <a:ext cx="1270000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34" name="Object 18"/>
          <p:cNvGraphicFramePr>
            <a:graphicFrameLocks noChangeAspect="1"/>
          </p:cNvGraphicFramePr>
          <p:nvPr/>
        </p:nvGraphicFramePr>
        <p:xfrm>
          <a:off x="4216400" y="3811588"/>
          <a:ext cx="1651000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9" name="Equation" r:id="rId7" imgW="1155700" imgH="393700" progId="Equation.DSMT4">
                  <p:embed/>
                </p:oleObj>
              </mc:Choice>
              <mc:Fallback>
                <p:oleObj name="Equation" r:id="rId7" imgW="1155700" imgH="3937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6400" y="3811588"/>
                        <a:ext cx="1651000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35" name="Object 19"/>
          <p:cNvGraphicFramePr>
            <a:graphicFrameLocks noChangeAspect="1"/>
          </p:cNvGraphicFramePr>
          <p:nvPr/>
        </p:nvGraphicFramePr>
        <p:xfrm>
          <a:off x="4483100" y="4518025"/>
          <a:ext cx="188912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0" name="Equation" r:id="rId9" imgW="1320227" imgH="393529" progId="Equation.DSMT4">
                  <p:embed/>
                </p:oleObj>
              </mc:Choice>
              <mc:Fallback>
                <p:oleObj name="Equation" r:id="rId9" imgW="1320227" imgH="393529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3100" y="4518025"/>
                        <a:ext cx="1889125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1" name="Object 20"/>
          <p:cNvGraphicFramePr>
            <a:graphicFrameLocks noChangeAspect="1"/>
          </p:cNvGraphicFramePr>
          <p:nvPr/>
        </p:nvGraphicFramePr>
        <p:xfrm>
          <a:off x="3192463" y="3001963"/>
          <a:ext cx="163830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1" name="Equation" r:id="rId11" imgW="1143000" imgH="457200" progId="Equation.DSMT4">
                  <p:embed/>
                </p:oleObj>
              </mc:Choice>
              <mc:Fallback>
                <p:oleObj name="Equation" r:id="rId11" imgW="1143000" imgH="4572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2463" y="3001963"/>
                        <a:ext cx="1638300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37" name="Object 21"/>
          <p:cNvGraphicFramePr>
            <a:graphicFrameLocks noChangeAspect="1"/>
          </p:cNvGraphicFramePr>
          <p:nvPr/>
        </p:nvGraphicFramePr>
        <p:xfrm>
          <a:off x="4800600" y="2976563"/>
          <a:ext cx="165100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2" name="Equation" r:id="rId13" imgW="1155700" imgH="482600" progId="Equation.DSMT4">
                  <p:embed/>
                </p:oleObj>
              </mc:Choice>
              <mc:Fallback>
                <p:oleObj name="Equation" r:id="rId13" imgW="1155700" imgH="4826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976563"/>
                        <a:ext cx="1651000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3" name="Rectangle 22"/>
          <p:cNvSpPr>
            <a:spLocks noChangeArrowheads="1"/>
          </p:cNvSpPr>
          <p:nvPr/>
        </p:nvSpPr>
        <p:spPr bwMode="auto">
          <a:xfrm>
            <a:off x="6629400" y="3168650"/>
            <a:ext cx="1371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: {0, 1, ..., </a:t>
            </a:r>
            <a:r>
              <a:rPr lang="pt-BR" altLang="pt-BR" sz="1600" i="1">
                <a:latin typeface="Times New Roman" pitchFamily="18" charset="0"/>
              </a:rPr>
              <a:t>n</a:t>
            </a:r>
            <a:r>
              <a:rPr lang="pt-BR" altLang="pt-BR" sz="1600">
                <a:latin typeface="Times New Roman" pitchFamily="18" charset="0"/>
              </a:rPr>
              <a:t>}</a:t>
            </a:r>
          </a:p>
        </p:txBody>
      </p:sp>
      <p:sp>
        <p:nvSpPr>
          <p:cNvPr id="18444" name="Text Box 23"/>
          <p:cNvSpPr txBox="1">
            <a:spLocks noChangeArrowheads="1"/>
          </p:cNvSpPr>
          <p:nvPr/>
        </p:nvSpPr>
        <p:spPr bwMode="auto">
          <a:xfrm>
            <a:off x="838200" y="2971800"/>
            <a:ext cx="914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p</a:t>
            </a:r>
            <a:r>
              <a:rPr lang="pt-BR" altLang="pt-BR" sz="1600">
                <a:latin typeface="Times New Roman" pitchFamily="18" charset="0"/>
              </a:rPr>
              <a:t> = 5/7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q</a:t>
            </a:r>
            <a:r>
              <a:rPr lang="pt-BR" altLang="pt-BR" sz="1600">
                <a:latin typeface="Times New Roman" pitchFamily="18" charset="0"/>
              </a:rPr>
              <a:t> = 2/7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n</a:t>
            </a:r>
            <a:r>
              <a:rPr lang="pt-BR" altLang="pt-BR" sz="1600">
                <a:latin typeface="Times New Roman" pitchFamily="18" charset="0"/>
              </a:rPr>
              <a:t> = 3</a:t>
            </a:r>
            <a:endParaRPr lang="pt-BR" altLang="pt-BR" sz="1600"/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6632575" y="3175000"/>
            <a:ext cx="1333500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: {0, 1, 2, 3}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44E7C8-B193-4FAC-BF0F-4A70AB63AB34}" type="slidenum">
              <a:rPr lang="pt-BR"/>
              <a:pPr>
                <a:defRPr/>
              </a:pPr>
              <a:t>16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Distribuição Geométrica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981200" y="1600200"/>
            <a:ext cx="67056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Considere o experimento: retiram-se bolas da urna (com reposição), até que se consiga uma bola vermelha. Define-se uma v.a. 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/>
              <a:t> cujos valores representam o número total de bolas azuis (fracassos) retiradas da urna até obter uma bola vermelha (sucesso).</a:t>
            </a:r>
          </a:p>
        </p:txBody>
      </p:sp>
      <p:grpSp>
        <p:nvGrpSpPr>
          <p:cNvPr id="19460" name="Group 4"/>
          <p:cNvGrpSpPr>
            <a:grpSpLocks/>
          </p:cNvGrpSpPr>
          <p:nvPr/>
        </p:nvGrpSpPr>
        <p:grpSpPr bwMode="auto">
          <a:xfrm>
            <a:off x="838200" y="1447800"/>
            <a:ext cx="914400" cy="1295400"/>
            <a:chOff x="2688" y="3264"/>
            <a:chExt cx="576" cy="816"/>
          </a:xfrm>
        </p:grpSpPr>
        <p:sp>
          <p:nvSpPr>
            <p:cNvPr id="19464" name="Freeform 5"/>
            <p:cNvSpPr>
              <a:spLocks/>
            </p:cNvSpPr>
            <p:nvPr/>
          </p:nvSpPr>
          <p:spPr bwMode="auto">
            <a:xfrm>
              <a:off x="2688" y="3264"/>
              <a:ext cx="576" cy="816"/>
            </a:xfrm>
            <a:custGeom>
              <a:avLst/>
              <a:gdLst>
                <a:gd name="T0" fmla="*/ 0 w 576"/>
                <a:gd name="T1" fmla="*/ 0 h 816"/>
                <a:gd name="T2" fmla="*/ 0 w 576"/>
                <a:gd name="T3" fmla="*/ 816 h 816"/>
                <a:gd name="T4" fmla="*/ 576 w 576"/>
                <a:gd name="T5" fmla="*/ 816 h 816"/>
                <a:gd name="T6" fmla="*/ 576 w 576"/>
                <a:gd name="T7" fmla="*/ 0 h 8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816"/>
                <a:gd name="T14" fmla="*/ 576 w 576"/>
                <a:gd name="T15" fmla="*/ 816 h 8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816">
                  <a:moveTo>
                    <a:pt x="0" y="0"/>
                  </a:moveTo>
                  <a:lnTo>
                    <a:pt x="0" y="816"/>
                  </a:lnTo>
                  <a:lnTo>
                    <a:pt x="576" y="816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465" name="Oval 6"/>
            <p:cNvSpPr>
              <a:spLocks noChangeArrowheads="1"/>
            </p:cNvSpPr>
            <p:nvPr/>
          </p:nvSpPr>
          <p:spPr bwMode="auto">
            <a:xfrm>
              <a:off x="2784" y="336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9466" name="Oval 7"/>
            <p:cNvSpPr>
              <a:spLocks noChangeArrowheads="1"/>
            </p:cNvSpPr>
            <p:nvPr/>
          </p:nvSpPr>
          <p:spPr bwMode="auto">
            <a:xfrm>
              <a:off x="3024" y="348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9467" name="Oval 8"/>
            <p:cNvSpPr>
              <a:spLocks noChangeArrowheads="1"/>
            </p:cNvSpPr>
            <p:nvPr/>
          </p:nvSpPr>
          <p:spPr bwMode="auto">
            <a:xfrm>
              <a:off x="2784" y="384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9468" name="Oval 9"/>
            <p:cNvSpPr>
              <a:spLocks noChangeArrowheads="1"/>
            </p:cNvSpPr>
            <p:nvPr/>
          </p:nvSpPr>
          <p:spPr bwMode="auto">
            <a:xfrm>
              <a:off x="2784" y="3600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9469" name="Oval 10"/>
            <p:cNvSpPr>
              <a:spLocks noChangeArrowheads="1"/>
            </p:cNvSpPr>
            <p:nvPr/>
          </p:nvSpPr>
          <p:spPr bwMode="auto">
            <a:xfrm>
              <a:off x="3024" y="3696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9470" name="Oval 11"/>
            <p:cNvSpPr>
              <a:spLocks noChangeArrowheads="1"/>
            </p:cNvSpPr>
            <p:nvPr/>
          </p:nvSpPr>
          <p:spPr bwMode="auto">
            <a:xfrm>
              <a:off x="3024" y="326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9471" name="Oval 12"/>
            <p:cNvSpPr>
              <a:spLocks noChangeArrowheads="1"/>
            </p:cNvSpPr>
            <p:nvPr/>
          </p:nvSpPr>
          <p:spPr bwMode="auto">
            <a:xfrm>
              <a:off x="3024" y="3912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sp>
        <p:nvSpPr>
          <p:cNvPr id="112653" name="Text Box 13"/>
          <p:cNvSpPr txBox="1">
            <a:spLocks noChangeArrowheads="1"/>
          </p:cNvSpPr>
          <p:nvPr/>
        </p:nvSpPr>
        <p:spPr bwMode="auto">
          <a:xfrm>
            <a:off x="838200" y="2971800"/>
            <a:ext cx="6858000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: {0, 1, 2, ..., </a:t>
            </a:r>
            <a:r>
              <a:rPr lang="pt-BR" altLang="pt-BR" sz="1600">
                <a:latin typeface="Times New Roman" pitchFamily="18" charset="0"/>
                <a:sym typeface="Symbol" pitchFamily="18" charset="2"/>
              </a:rPr>
              <a:t></a:t>
            </a:r>
            <a:r>
              <a:rPr lang="pt-BR" altLang="pt-BR" sz="1600">
                <a:latin typeface="Times New Roman" pitchFamily="18" charset="0"/>
              </a:rPr>
              <a:t>}</a:t>
            </a:r>
            <a:endParaRPr lang="pt-BR" altLang="pt-BR" sz="1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O experimento envolve de 1 a infinitos eventos independentes.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Para cada evento: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   P</a:t>
            </a:r>
            <a:r>
              <a:rPr lang="pt-BR" altLang="pt-BR" sz="1600">
                <a:latin typeface="Times New Roman" pitchFamily="18" charset="0"/>
              </a:rPr>
              <a:t>(</a:t>
            </a:r>
            <a:r>
              <a:rPr lang="pt-BR" altLang="pt-BR" sz="1600" i="1">
                <a:latin typeface="Times New Roman" pitchFamily="18" charset="0"/>
              </a:rPr>
              <a:t>vermelha</a:t>
            </a:r>
            <a:r>
              <a:rPr lang="pt-BR" altLang="pt-BR" sz="1600">
                <a:latin typeface="Times New Roman" pitchFamily="18" charset="0"/>
              </a:rPr>
              <a:t>) = 5/7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   P</a:t>
            </a:r>
            <a:r>
              <a:rPr lang="pt-BR" altLang="pt-BR" sz="1600">
                <a:latin typeface="Times New Roman" pitchFamily="18" charset="0"/>
              </a:rPr>
              <a:t>(</a:t>
            </a:r>
            <a:r>
              <a:rPr lang="pt-BR" altLang="pt-BR" sz="1600" i="1">
                <a:latin typeface="Times New Roman" pitchFamily="18" charset="0"/>
              </a:rPr>
              <a:t>azul</a:t>
            </a:r>
            <a:r>
              <a:rPr lang="pt-BR" altLang="pt-BR" sz="1600">
                <a:latin typeface="Times New Roman" pitchFamily="18" charset="0"/>
              </a:rPr>
              <a:t>) = 2/7</a:t>
            </a:r>
          </a:p>
        </p:txBody>
      </p:sp>
      <p:sp>
        <p:nvSpPr>
          <p:cNvPr id="112654" name="Text Box 14"/>
          <p:cNvSpPr txBox="1">
            <a:spLocks noChangeArrowheads="1"/>
          </p:cNvSpPr>
          <p:nvPr/>
        </p:nvSpPr>
        <p:spPr bwMode="auto">
          <a:xfrm>
            <a:off x="2590800" y="3962400"/>
            <a:ext cx="39624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imes New Roman" pitchFamily="18" charset="0"/>
              </a:rPr>
              <a:t>= </a:t>
            </a:r>
            <a:r>
              <a:rPr lang="pt-BR" altLang="pt-BR" sz="1600" i="1">
                <a:latin typeface="Times New Roman" pitchFamily="18" charset="0"/>
              </a:rPr>
              <a:t>p</a:t>
            </a:r>
            <a:r>
              <a:rPr lang="pt-BR" altLang="pt-BR" sz="1600">
                <a:latin typeface="Times New Roman" pitchFamily="18" charset="0"/>
              </a:rPr>
              <a:t> </a:t>
            </a:r>
            <a:r>
              <a:rPr lang="pt-BR" altLang="pt-BR" sz="1600"/>
              <a:t>(probabilidade de sucesso)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imes New Roman" pitchFamily="18" charset="0"/>
              </a:rPr>
              <a:t>= </a:t>
            </a:r>
            <a:r>
              <a:rPr lang="pt-BR" altLang="pt-BR" sz="1600" i="1">
                <a:latin typeface="Times New Roman" pitchFamily="18" charset="0"/>
              </a:rPr>
              <a:t>q</a:t>
            </a:r>
            <a:r>
              <a:rPr lang="pt-BR" altLang="pt-BR" sz="1600"/>
              <a:t> (probabilidade de fracasso, </a:t>
            </a:r>
            <a:r>
              <a:rPr lang="pt-BR" altLang="pt-BR" sz="1600" i="1">
                <a:latin typeface="Times New Roman" pitchFamily="18" charset="0"/>
              </a:rPr>
              <a:t>q</a:t>
            </a:r>
            <a:r>
              <a:rPr lang="pt-BR" altLang="pt-BR" sz="1600">
                <a:latin typeface="Times New Roman" pitchFamily="18" charset="0"/>
              </a:rPr>
              <a:t> = 1 - </a:t>
            </a:r>
            <a:r>
              <a:rPr lang="pt-BR" altLang="pt-BR" sz="1600" i="1">
                <a:latin typeface="Times New Roman" pitchFamily="18" charset="0"/>
              </a:rPr>
              <a:t>p</a:t>
            </a:r>
            <a:r>
              <a:rPr lang="pt-BR" altLang="pt-BR" sz="1600"/>
              <a:t>)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CDB177-206B-4CC2-B7BF-2D9561DAE5E3}" type="slidenum">
              <a:rPr lang="pt-BR"/>
              <a:pPr>
                <a:defRPr/>
              </a:pPr>
              <a:t>17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3" grpId="0" build="p" autoUpdateAnimBg="0"/>
      <p:bldP spid="112654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710" name="Object 46"/>
          <p:cNvGraphicFramePr>
            <a:graphicFrameLocks noChangeAspect="1"/>
          </p:cNvGraphicFramePr>
          <p:nvPr/>
        </p:nvGraphicFramePr>
        <p:xfrm>
          <a:off x="5795963" y="3308350"/>
          <a:ext cx="671512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8" name="Equation" r:id="rId3" imgW="469696" imgH="393529" progId="Equation.DSMT4">
                  <p:embed/>
                </p:oleObj>
              </mc:Choice>
              <mc:Fallback>
                <p:oleObj name="Equation" r:id="rId3" imgW="469696" imgH="393529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3308350"/>
                        <a:ext cx="671512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681" name="Object 17"/>
          <p:cNvGraphicFramePr>
            <a:graphicFrameLocks noChangeAspect="1"/>
          </p:cNvGraphicFramePr>
          <p:nvPr/>
        </p:nvGraphicFramePr>
        <p:xfrm>
          <a:off x="1981200" y="3475038"/>
          <a:ext cx="200025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9" name="Equation" r:id="rId5" imgW="139639" imgH="393529" progId="Equation.DSMT4">
                  <p:embed/>
                </p:oleObj>
              </mc:Choice>
              <mc:Fallback>
                <p:oleObj name="Equation" r:id="rId5" imgW="139639" imgH="393529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475038"/>
                        <a:ext cx="200025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686" name="Object 22"/>
          <p:cNvGraphicFramePr>
            <a:graphicFrameLocks noChangeAspect="1"/>
          </p:cNvGraphicFramePr>
          <p:nvPr/>
        </p:nvGraphicFramePr>
        <p:xfrm>
          <a:off x="1987550" y="4495800"/>
          <a:ext cx="363538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0" name="Equation" r:id="rId7" imgW="253890" imgH="393529" progId="Equation.DSMT4">
                  <p:embed/>
                </p:oleObj>
              </mc:Choice>
              <mc:Fallback>
                <p:oleObj name="Equation" r:id="rId7" imgW="253890" imgH="393529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7550" y="4495800"/>
                        <a:ext cx="363538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692" name="Object 28"/>
          <p:cNvGraphicFramePr>
            <a:graphicFrameLocks noChangeAspect="1"/>
          </p:cNvGraphicFramePr>
          <p:nvPr/>
        </p:nvGraphicFramePr>
        <p:xfrm>
          <a:off x="2005013" y="5410200"/>
          <a:ext cx="52705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1" name="Equation" r:id="rId9" imgW="368140" imgH="393529" progId="Equation.DSMT4">
                  <p:embed/>
                </p:oleObj>
              </mc:Choice>
              <mc:Fallback>
                <p:oleObj name="Equation" r:id="rId9" imgW="368140" imgH="393529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5013" y="5410200"/>
                        <a:ext cx="52705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680" name="Object 16"/>
          <p:cNvGraphicFramePr>
            <a:graphicFrameLocks noChangeAspect="1"/>
          </p:cNvGraphicFramePr>
          <p:nvPr/>
        </p:nvGraphicFramePr>
        <p:xfrm>
          <a:off x="1966913" y="3481388"/>
          <a:ext cx="949325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2" name="Equation" r:id="rId11" imgW="660113" imgH="393529" progId="Equation.DSMT4">
                  <p:embed/>
                </p:oleObj>
              </mc:Choice>
              <mc:Fallback>
                <p:oleObj name="Equation" r:id="rId11" imgW="660113" imgH="393529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6913" y="3481388"/>
                        <a:ext cx="949325" cy="5635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6069013" y="48006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i="1">
                <a:latin typeface="Times New Roman" pitchFamily="18" charset="0"/>
              </a:rPr>
              <a:t>f</a:t>
            </a:r>
            <a:r>
              <a:rPr lang="pt-BR" altLang="pt-BR" sz="1600" i="1">
                <a:latin typeface="Times New Roman" pitchFamily="18" charset="0"/>
              </a:rPr>
              <a:t> </a:t>
            </a:r>
            <a:r>
              <a:rPr lang="pt-BR" altLang="pt-BR" sz="1600">
                <a:latin typeface="Times New Roman" pitchFamily="18" charset="0"/>
              </a:rPr>
              <a:t>(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) = ?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Distribuição Geométrica</a:t>
            </a:r>
          </a:p>
        </p:txBody>
      </p:sp>
      <p:sp>
        <p:nvSpPr>
          <p:cNvPr id="20489" name="Text Box 4"/>
          <p:cNvSpPr txBox="1">
            <a:spLocks noChangeArrowheads="1"/>
          </p:cNvSpPr>
          <p:nvPr/>
        </p:nvSpPr>
        <p:spPr bwMode="auto">
          <a:xfrm>
            <a:off x="1981200" y="1600200"/>
            <a:ext cx="66294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Considere o experimento: retiram-se bolas da urna (com reposição), até que se consiga uma bola vermelha. Define-se uma v.a. 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/>
              <a:t> cujos valores representam o número total de bolas azuis (fracassos) retiradas da urna até obter uma bola vermelha (sucesso).</a:t>
            </a:r>
          </a:p>
        </p:txBody>
      </p:sp>
      <p:grpSp>
        <p:nvGrpSpPr>
          <p:cNvPr id="20490" name="Group 5"/>
          <p:cNvGrpSpPr>
            <a:grpSpLocks/>
          </p:cNvGrpSpPr>
          <p:nvPr/>
        </p:nvGrpSpPr>
        <p:grpSpPr bwMode="auto">
          <a:xfrm>
            <a:off x="838200" y="1447800"/>
            <a:ext cx="914400" cy="1295400"/>
            <a:chOff x="2688" y="3264"/>
            <a:chExt cx="576" cy="816"/>
          </a:xfrm>
        </p:grpSpPr>
        <p:sp>
          <p:nvSpPr>
            <p:cNvPr id="20508" name="Freeform 6"/>
            <p:cNvSpPr>
              <a:spLocks/>
            </p:cNvSpPr>
            <p:nvPr/>
          </p:nvSpPr>
          <p:spPr bwMode="auto">
            <a:xfrm>
              <a:off x="2688" y="3264"/>
              <a:ext cx="576" cy="816"/>
            </a:xfrm>
            <a:custGeom>
              <a:avLst/>
              <a:gdLst>
                <a:gd name="T0" fmla="*/ 0 w 576"/>
                <a:gd name="T1" fmla="*/ 0 h 816"/>
                <a:gd name="T2" fmla="*/ 0 w 576"/>
                <a:gd name="T3" fmla="*/ 816 h 816"/>
                <a:gd name="T4" fmla="*/ 576 w 576"/>
                <a:gd name="T5" fmla="*/ 816 h 816"/>
                <a:gd name="T6" fmla="*/ 576 w 576"/>
                <a:gd name="T7" fmla="*/ 0 h 8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816"/>
                <a:gd name="T14" fmla="*/ 576 w 576"/>
                <a:gd name="T15" fmla="*/ 816 h 8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816">
                  <a:moveTo>
                    <a:pt x="0" y="0"/>
                  </a:moveTo>
                  <a:lnTo>
                    <a:pt x="0" y="816"/>
                  </a:lnTo>
                  <a:lnTo>
                    <a:pt x="576" y="816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509" name="Oval 7"/>
            <p:cNvSpPr>
              <a:spLocks noChangeArrowheads="1"/>
            </p:cNvSpPr>
            <p:nvPr/>
          </p:nvSpPr>
          <p:spPr bwMode="auto">
            <a:xfrm>
              <a:off x="2784" y="336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0510" name="Oval 8"/>
            <p:cNvSpPr>
              <a:spLocks noChangeArrowheads="1"/>
            </p:cNvSpPr>
            <p:nvPr/>
          </p:nvSpPr>
          <p:spPr bwMode="auto">
            <a:xfrm>
              <a:off x="3024" y="348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0511" name="Oval 9"/>
            <p:cNvSpPr>
              <a:spLocks noChangeArrowheads="1"/>
            </p:cNvSpPr>
            <p:nvPr/>
          </p:nvSpPr>
          <p:spPr bwMode="auto">
            <a:xfrm>
              <a:off x="2784" y="384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0512" name="Oval 10"/>
            <p:cNvSpPr>
              <a:spLocks noChangeArrowheads="1"/>
            </p:cNvSpPr>
            <p:nvPr/>
          </p:nvSpPr>
          <p:spPr bwMode="auto">
            <a:xfrm>
              <a:off x="2784" y="3600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0513" name="Oval 11"/>
            <p:cNvSpPr>
              <a:spLocks noChangeArrowheads="1"/>
            </p:cNvSpPr>
            <p:nvPr/>
          </p:nvSpPr>
          <p:spPr bwMode="auto">
            <a:xfrm>
              <a:off x="3024" y="3696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0514" name="Oval 12"/>
            <p:cNvSpPr>
              <a:spLocks noChangeArrowheads="1"/>
            </p:cNvSpPr>
            <p:nvPr/>
          </p:nvSpPr>
          <p:spPr bwMode="auto">
            <a:xfrm>
              <a:off x="3024" y="326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0515" name="Oval 13"/>
            <p:cNvSpPr>
              <a:spLocks noChangeArrowheads="1"/>
            </p:cNvSpPr>
            <p:nvPr/>
          </p:nvSpPr>
          <p:spPr bwMode="auto">
            <a:xfrm>
              <a:off x="3024" y="3912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sp>
        <p:nvSpPr>
          <p:cNvPr id="20491" name="Text Box 14"/>
          <p:cNvSpPr txBox="1">
            <a:spLocks noChangeArrowheads="1"/>
          </p:cNvSpPr>
          <p:nvPr/>
        </p:nvSpPr>
        <p:spPr bwMode="auto">
          <a:xfrm>
            <a:off x="838200" y="2971800"/>
            <a:ext cx="3962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: {0, 1, 2, ..., </a:t>
            </a:r>
            <a:r>
              <a:rPr lang="pt-BR" altLang="pt-BR" sz="1600">
                <a:latin typeface="Times New Roman" pitchFamily="18" charset="0"/>
                <a:sym typeface="Symbol" pitchFamily="18" charset="2"/>
              </a:rPr>
              <a:t></a:t>
            </a:r>
            <a:r>
              <a:rPr lang="pt-BR" altLang="pt-BR" sz="1600">
                <a:latin typeface="Times New Roman" pitchFamily="18" charset="0"/>
              </a:rPr>
              <a:t>}       </a:t>
            </a:r>
            <a:r>
              <a:rPr lang="pt-BR" altLang="pt-BR" sz="1600" i="1">
                <a:latin typeface="Times New Roman" pitchFamily="18" charset="0"/>
              </a:rPr>
              <a:t>p</a:t>
            </a:r>
            <a:r>
              <a:rPr lang="pt-BR" altLang="pt-BR" sz="1600">
                <a:latin typeface="Times New Roman" pitchFamily="18" charset="0"/>
              </a:rPr>
              <a:t> = 5/7       </a:t>
            </a:r>
            <a:r>
              <a:rPr lang="pt-BR" altLang="pt-BR" sz="1600" i="1">
                <a:latin typeface="Times New Roman" pitchFamily="18" charset="0"/>
              </a:rPr>
              <a:t>q</a:t>
            </a:r>
            <a:r>
              <a:rPr lang="pt-BR" altLang="pt-BR" sz="1600">
                <a:latin typeface="Times New Roman" pitchFamily="18" charset="0"/>
              </a:rPr>
              <a:t> = 2/7</a:t>
            </a:r>
          </a:p>
        </p:txBody>
      </p:sp>
      <p:graphicFrame>
        <p:nvGraphicFramePr>
          <p:cNvPr id="113679" name="Object 15"/>
          <p:cNvGraphicFramePr>
            <a:graphicFrameLocks noChangeAspect="1"/>
          </p:cNvGraphicFramePr>
          <p:nvPr/>
        </p:nvGraphicFramePr>
        <p:xfrm>
          <a:off x="914400" y="3625850"/>
          <a:ext cx="1054100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3" name="Equation" r:id="rId13" imgW="736600" imgH="203200" progId="Equation.DSMT4">
                  <p:embed/>
                </p:oleObj>
              </mc:Choice>
              <mc:Fallback>
                <p:oleObj name="Equation" r:id="rId13" imgW="736600" imgH="2032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625850"/>
                        <a:ext cx="1054100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683" name="Text Box 19"/>
          <p:cNvSpPr txBox="1">
            <a:spLocks noChangeArrowheads="1"/>
          </p:cNvSpPr>
          <p:nvPr/>
        </p:nvSpPr>
        <p:spPr bwMode="auto">
          <a:xfrm>
            <a:off x="1936750" y="3975100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p</a:t>
            </a:r>
          </a:p>
        </p:txBody>
      </p:sp>
      <p:graphicFrame>
        <p:nvGraphicFramePr>
          <p:cNvPr id="113684" name="Object 20"/>
          <p:cNvGraphicFramePr>
            <a:graphicFrameLocks noChangeAspect="1"/>
          </p:cNvGraphicFramePr>
          <p:nvPr/>
        </p:nvGraphicFramePr>
        <p:xfrm>
          <a:off x="947738" y="4648200"/>
          <a:ext cx="1035050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4" name="Equation" r:id="rId15" imgW="723586" imgH="203112" progId="Equation.DSMT4">
                  <p:embed/>
                </p:oleObj>
              </mc:Choice>
              <mc:Fallback>
                <p:oleObj name="Equation" r:id="rId15" imgW="723586" imgH="203112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738" y="4648200"/>
                        <a:ext cx="1035050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685" name="Object 21"/>
          <p:cNvGraphicFramePr>
            <a:graphicFrameLocks noChangeAspect="1"/>
          </p:cNvGraphicFramePr>
          <p:nvPr/>
        </p:nvGraphicFramePr>
        <p:xfrm>
          <a:off x="1968500" y="4495800"/>
          <a:ext cx="563563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5" name="Equation" r:id="rId17" imgW="393529" imgH="393529" progId="Equation.DSMT4">
                  <p:embed/>
                </p:oleObj>
              </mc:Choice>
              <mc:Fallback>
                <p:oleObj name="Equation" r:id="rId17" imgW="393529" imgH="393529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0" y="4495800"/>
                        <a:ext cx="563563" cy="5635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687" name="Text Box 23"/>
          <p:cNvSpPr txBox="1">
            <a:spLocks noChangeArrowheads="1"/>
          </p:cNvSpPr>
          <p:nvPr/>
        </p:nvSpPr>
        <p:spPr bwMode="auto">
          <a:xfrm>
            <a:off x="1933575" y="4997450"/>
            <a:ext cx="438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q p</a:t>
            </a:r>
          </a:p>
        </p:txBody>
      </p:sp>
      <p:graphicFrame>
        <p:nvGraphicFramePr>
          <p:cNvPr id="113689" name="Object 25"/>
          <p:cNvGraphicFramePr>
            <a:graphicFrameLocks noChangeAspect="1"/>
          </p:cNvGraphicFramePr>
          <p:nvPr/>
        </p:nvGraphicFramePr>
        <p:xfrm>
          <a:off x="2514600" y="4492625"/>
          <a:ext cx="1058863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6" name="Equation" r:id="rId19" imgW="736280" imgH="393529" progId="Equation.DSMT4">
                  <p:embed/>
                </p:oleObj>
              </mc:Choice>
              <mc:Fallback>
                <p:oleObj name="Equation" r:id="rId19" imgW="736280" imgH="393529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492625"/>
                        <a:ext cx="1058863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690" name="Object 26"/>
          <p:cNvGraphicFramePr>
            <a:graphicFrameLocks noChangeAspect="1"/>
          </p:cNvGraphicFramePr>
          <p:nvPr/>
        </p:nvGraphicFramePr>
        <p:xfrm>
          <a:off x="930275" y="5562600"/>
          <a:ext cx="1071563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7" name="Equation" r:id="rId21" imgW="748975" imgH="203112" progId="Equation.DSMT4">
                  <p:embed/>
                </p:oleObj>
              </mc:Choice>
              <mc:Fallback>
                <p:oleObj name="Equation" r:id="rId21" imgW="748975" imgH="203112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5562600"/>
                        <a:ext cx="1071563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691" name="Object 27"/>
          <p:cNvGraphicFramePr>
            <a:graphicFrameLocks noChangeAspect="1"/>
          </p:cNvGraphicFramePr>
          <p:nvPr/>
        </p:nvGraphicFramePr>
        <p:xfrm>
          <a:off x="1985963" y="5410200"/>
          <a:ext cx="72707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8" name="Equation" r:id="rId23" imgW="507780" imgH="393529" progId="Equation.DSMT4">
                  <p:embed/>
                </p:oleObj>
              </mc:Choice>
              <mc:Fallback>
                <p:oleObj name="Equation" r:id="rId23" imgW="507780" imgH="393529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5963" y="5410200"/>
                        <a:ext cx="727075" cy="5635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693" name="Text Box 29"/>
          <p:cNvSpPr txBox="1">
            <a:spLocks noChangeArrowheads="1"/>
          </p:cNvSpPr>
          <p:nvPr/>
        </p:nvSpPr>
        <p:spPr bwMode="auto">
          <a:xfrm>
            <a:off x="1944688" y="5911850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q q p</a:t>
            </a:r>
          </a:p>
        </p:txBody>
      </p:sp>
      <p:graphicFrame>
        <p:nvGraphicFramePr>
          <p:cNvPr id="113695" name="Object 31"/>
          <p:cNvGraphicFramePr>
            <a:graphicFrameLocks noChangeAspect="1"/>
          </p:cNvGraphicFramePr>
          <p:nvPr/>
        </p:nvGraphicFramePr>
        <p:xfrm>
          <a:off x="2682875" y="5353050"/>
          <a:ext cx="2201863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9" name="Equation" r:id="rId25" imgW="1536700" imgH="469900" progId="Equation.DSMT4">
                  <p:embed/>
                </p:oleObj>
              </mc:Choice>
              <mc:Fallback>
                <p:oleObj name="Equation" r:id="rId25" imgW="1536700" imgH="46990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875" y="5353050"/>
                        <a:ext cx="2201863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703" name="Object 39"/>
          <p:cNvGraphicFramePr>
            <a:graphicFrameLocks noChangeAspect="1"/>
          </p:cNvGraphicFramePr>
          <p:nvPr/>
        </p:nvGraphicFramePr>
        <p:xfrm>
          <a:off x="6683375" y="4824413"/>
          <a:ext cx="40322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0" name="Equation" r:id="rId27" imgW="279400" imgH="228600" progId="Equation.DSMT4">
                  <p:embed/>
                </p:oleObj>
              </mc:Choice>
              <mc:Fallback>
                <p:oleObj name="Equation" r:id="rId27" imgW="279400" imgH="228600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3375" y="4824413"/>
                        <a:ext cx="403225" cy="3270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708" name="Object 44"/>
          <p:cNvGraphicFramePr>
            <a:graphicFrameLocks noChangeAspect="1"/>
          </p:cNvGraphicFramePr>
          <p:nvPr/>
        </p:nvGraphicFramePr>
        <p:xfrm>
          <a:off x="4784725" y="3460750"/>
          <a:ext cx="1054100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1" name="Equation" r:id="rId29" imgW="736600" imgH="203200" progId="Equation.DSMT4">
                  <p:embed/>
                </p:oleObj>
              </mc:Choice>
              <mc:Fallback>
                <p:oleObj name="Equation" r:id="rId29" imgW="736600" imgH="203200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4725" y="3460750"/>
                        <a:ext cx="1054100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709" name="Object 45"/>
          <p:cNvGraphicFramePr>
            <a:graphicFrameLocks noChangeAspect="1"/>
          </p:cNvGraphicFramePr>
          <p:nvPr/>
        </p:nvGraphicFramePr>
        <p:xfrm>
          <a:off x="5765800" y="3308350"/>
          <a:ext cx="90805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2" name="Equation" r:id="rId31" imgW="634725" imgH="393529" progId="Equation.DSMT4">
                  <p:embed/>
                </p:oleObj>
              </mc:Choice>
              <mc:Fallback>
                <p:oleObj name="Equation" r:id="rId31" imgW="634725" imgH="393529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5800" y="3308350"/>
                        <a:ext cx="908050" cy="5635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711" name="Text Box 47"/>
          <p:cNvSpPr txBox="1">
            <a:spLocks noChangeArrowheads="1"/>
          </p:cNvSpPr>
          <p:nvPr/>
        </p:nvSpPr>
        <p:spPr bwMode="auto">
          <a:xfrm>
            <a:off x="5735638" y="3810000"/>
            <a:ext cx="742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q q q p</a:t>
            </a:r>
          </a:p>
        </p:txBody>
      </p:sp>
      <p:graphicFrame>
        <p:nvGraphicFramePr>
          <p:cNvPr id="113712" name="Object 48"/>
          <p:cNvGraphicFramePr>
            <a:graphicFrameLocks noChangeAspect="1"/>
          </p:cNvGraphicFramePr>
          <p:nvPr/>
        </p:nvGraphicFramePr>
        <p:xfrm>
          <a:off x="6629400" y="3251200"/>
          <a:ext cx="2309813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3" name="Equation" r:id="rId33" imgW="1612900" imgH="469900" progId="Equation.DSMT4">
                  <p:embed/>
                </p:oleObj>
              </mc:Choice>
              <mc:Fallback>
                <p:oleObj name="Equation" r:id="rId33" imgW="1612900" imgH="469900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251200"/>
                        <a:ext cx="2309813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648720-98F0-4BBA-B09A-A627FD6D1B1B}" type="slidenum">
              <a:rPr lang="pt-BR"/>
              <a:pPr>
                <a:defRPr/>
              </a:pPr>
              <a:t>18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 autoUpdateAnimBg="0"/>
      <p:bldP spid="113683" grpId="0" autoUpdateAnimBg="0"/>
      <p:bldP spid="113687" grpId="0" autoUpdateAnimBg="0"/>
      <p:bldP spid="113693" grpId="0" autoUpdateAnimBg="0"/>
      <p:bldP spid="113711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Distribuição Geométrica</a:t>
            </a:r>
          </a:p>
        </p:txBody>
      </p:sp>
      <p:grpSp>
        <p:nvGrpSpPr>
          <p:cNvPr id="21507" name="Group 4"/>
          <p:cNvGrpSpPr>
            <a:grpSpLocks/>
          </p:cNvGrpSpPr>
          <p:nvPr/>
        </p:nvGrpSpPr>
        <p:grpSpPr bwMode="auto">
          <a:xfrm>
            <a:off x="838200" y="1447800"/>
            <a:ext cx="914400" cy="1295400"/>
            <a:chOff x="2688" y="3264"/>
            <a:chExt cx="576" cy="816"/>
          </a:xfrm>
        </p:grpSpPr>
        <p:sp>
          <p:nvSpPr>
            <p:cNvPr id="21535" name="Freeform 5"/>
            <p:cNvSpPr>
              <a:spLocks/>
            </p:cNvSpPr>
            <p:nvPr/>
          </p:nvSpPr>
          <p:spPr bwMode="auto">
            <a:xfrm>
              <a:off x="2688" y="3264"/>
              <a:ext cx="576" cy="816"/>
            </a:xfrm>
            <a:custGeom>
              <a:avLst/>
              <a:gdLst>
                <a:gd name="T0" fmla="*/ 0 w 576"/>
                <a:gd name="T1" fmla="*/ 0 h 816"/>
                <a:gd name="T2" fmla="*/ 0 w 576"/>
                <a:gd name="T3" fmla="*/ 816 h 816"/>
                <a:gd name="T4" fmla="*/ 576 w 576"/>
                <a:gd name="T5" fmla="*/ 816 h 816"/>
                <a:gd name="T6" fmla="*/ 576 w 576"/>
                <a:gd name="T7" fmla="*/ 0 h 8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816"/>
                <a:gd name="T14" fmla="*/ 576 w 576"/>
                <a:gd name="T15" fmla="*/ 816 h 8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816">
                  <a:moveTo>
                    <a:pt x="0" y="0"/>
                  </a:moveTo>
                  <a:lnTo>
                    <a:pt x="0" y="816"/>
                  </a:lnTo>
                  <a:lnTo>
                    <a:pt x="576" y="816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536" name="Oval 6"/>
            <p:cNvSpPr>
              <a:spLocks noChangeArrowheads="1"/>
            </p:cNvSpPr>
            <p:nvPr/>
          </p:nvSpPr>
          <p:spPr bwMode="auto">
            <a:xfrm>
              <a:off x="2784" y="336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1537" name="Oval 7"/>
            <p:cNvSpPr>
              <a:spLocks noChangeArrowheads="1"/>
            </p:cNvSpPr>
            <p:nvPr/>
          </p:nvSpPr>
          <p:spPr bwMode="auto">
            <a:xfrm>
              <a:off x="3024" y="348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1538" name="Oval 8"/>
            <p:cNvSpPr>
              <a:spLocks noChangeArrowheads="1"/>
            </p:cNvSpPr>
            <p:nvPr/>
          </p:nvSpPr>
          <p:spPr bwMode="auto">
            <a:xfrm>
              <a:off x="2784" y="384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1539" name="Oval 9"/>
            <p:cNvSpPr>
              <a:spLocks noChangeArrowheads="1"/>
            </p:cNvSpPr>
            <p:nvPr/>
          </p:nvSpPr>
          <p:spPr bwMode="auto">
            <a:xfrm>
              <a:off x="2784" y="3600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1540" name="Oval 10"/>
            <p:cNvSpPr>
              <a:spLocks noChangeArrowheads="1"/>
            </p:cNvSpPr>
            <p:nvPr/>
          </p:nvSpPr>
          <p:spPr bwMode="auto">
            <a:xfrm>
              <a:off x="3024" y="3696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1541" name="Oval 11"/>
            <p:cNvSpPr>
              <a:spLocks noChangeArrowheads="1"/>
            </p:cNvSpPr>
            <p:nvPr/>
          </p:nvSpPr>
          <p:spPr bwMode="auto">
            <a:xfrm>
              <a:off x="3024" y="326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1542" name="Oval 12"/>
            <p:cNvSpPr>
              <a:spLocks noChangeArrowheads="1"/>
            </p:cNvSpPr>
            <p:nvPr/>
          </p:nvSpPr>
          <p:spPr bwMode="auto">
            <a:xfrm>
              <a:off x="3024" y="3912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sp>
        <p:nvSpPr>
          <p:cNvPr id="21508" name="Text Box 13"/>
          <p:cNvSpPr txBox="1">
            <a:spLocks noChangeArrowheads="1"/>
          </p:cNvSpPr>
          <p:nvPr/>
        </p:nvSpPr>
        <p:spPr bwMode="auto">
          <a:xfrm>
            <a:off x="838200" y="2971800"/>
            <a:ext cx="1752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: {0, 1, 2, ..., </a:t>
            </a:r>
            <a:r>
              <a:rPr lang="pt-BR" altLang="pt-BR" sz="1600">
                <a:latin typeface="Times New Roman" pitchFamily="18" charset="0"/>
                <a:sym typeface="Symbol" pitchFamily="18" charset="2"/>
              </a:rPr>
              <a:t></a:t>
            </a:r>
            <a:r>
              <a:rPr lang="pt-BR" altLang="pt-BR" sz="1600">
                <a:latin typeface="Times New Roman" pitchFamily="18" charset="0"/>
              </a:rPr>
              <a:t>}</a:t>
            </a:r>
          </a:p>
        </p:txBody>
      </p:sp>
      <p:graphicFrame>
        <p:nvGraphicFramePr>
          <p:cNvPr id="21509" name="Object 14"/>
          <p:cNvGraphicFramePr>
            <a:graphicFrameLocks noChangeAspect="1"/>
          </p:cNvGraphicFramePr>
          <p:nvPr/>
        </p:nvGraphicFramePr>
        <p:xfrm>
          <a:off x="838200" y="3929063"/>
          <a:ext cx="105727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4" name="Equation" r:id="rId3" imgW="736600" imgH="228600" progId="Equation.DSMT4">
                  <p:embed/>
                </p:oleObj>
              </mc:Choice>
              <mc:Fallback>
                <p:oleObj name="Equation" r:id="rId3" imgW="736600" imgH="228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929063"/>
                        <a:ext cx="1057275" cy="3270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703" name="Object 15"/>
          <p:cNvGraphicFramePr>
            <a:graphicFrameLocks noChangeAspect="1"/>
          </p:cNvGraphicFramePr>
          <p:nvPr/>
        </p:nvGraphicFramePr>
        <p:xfrm>
          <a:off x="914400" y="5029200"/>
          <a:ext cx="1052513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5" name="Equation" r:id="rId5" imgW="736600" imgH="431800" progId="Equation.DSMT4">
                  <p:embed/>
                </p:oleObj>
              </mc:Choice>
              <mc:Fallback>
                <p:oleObj name="Equation" r:id="rId5" imgW="736600" imgH="4318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029200"/>
                        <a:ext cx="1052513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1" name="Text Box 27"/>
          <p:cNvSpPr txBox="1">
            <a:spLocks noChangeArrowheads="1"/>
          </p:cNvSpPr>
          <p:nvPr/>
        </p:nvSpPr>
        <p:spPr bwMode="auto">
          <a:xfrm>
            <a:off x="1981200" y="1600200"/>
            <a:ext cx="66294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Considere o experimento: retiram-se bolas da urna (com reposição), até que se consiga uma bola vermelha. Define-se uma v.a. 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/>
              <a:t> cujos valores representam o número total de bolas azuis (fracassos) retiradas da urna até obter uma bola vermelha (sucesso).</a:t>
            </a:r>
          </a:p>
        </p:txBody>
      </p:sp>
      <p:graphicFrame>
        <p:nvGraphicFramePr>
          <p:cNvPr id="114716" name="Object 28"/>
          <p:cNvGraphicFramePr>
            <a:graphicFrameLocks noChangeAspect="1"/>
          </p:cNvGraphicFramePr>
          <p:nvPr/>
        </p:nvGraphicFramePr>
        <p:xfrm>
          <a:off x="3116263" y="2849563"/>
          <a:ext cx="197802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6" name="Equation" r:id="rId7" imgW="1384300" imgH="431800" progId="Equation.DSMT4">
                  <p:embed/>
                </p:oleObj>
              </mc:Choice>
              <mc:Fallback>
                <p:oleObj name="Equation" r:id="rId7" imgW="1384300" imgH="43180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6263" y="2849563"/>
                        <a:ext cx="197802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717" name="Object 29"/>
          <p:cNvGraphicFramePr>
            <a:graphicFrameLocks noChangeAspect="1"/>
          </p:cNvGraphicFramePr>
          <p:nvPr/>
        </p:nvGraphicFramePr>
        <p:xfrm>
          <a:off x="3116263" y="3505200"/>
          <a:ext cx="147002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7" name="Equation" r:id="rId9" imgW="1028254" imgH="431613" progId="Equation.DSMT4">
                  <p:embed/>
                </p:oleObj>
              </mc:Choice>
              <mc:Fallback>
                <p:oleObj name="Equation" r:id="rId9" imgW="1028254" imgH="431613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6263" y="3505200"/>
                        <a:ext cx="147002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741" name="Object 53"/>
          <p:cNvGraphicFramePr>
            <a:graphicFrameLocks noChangeAspect="1"/>
          </p:cNvGraphicFramePr>
          <p:nvPr/>
        </p:nvGraphicFramePr>
        <p:xfrm>
          <a:off x="3116263" y="4114800"/>
          <a:ext cx="1706562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8" name="Equation" r:id="rId11" imgW="1193800" imgH="431800" progId="Equation.DSMT4">
                  <p:embed/>
                </p:oleObj>
              </mc:Choice>
              <mc:Fallback>
                <p:oleObj name="Equation" r:id="rId11" imgW="1193800" imgH="431800" progId="Equation.DSMT4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6263" y="4114800"/>
                        <a:ext cx="1706562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4343400" y="4191000"/>
            <a:ext cx="1143000" cy="714375"/>
            <a:chOff x="2736" y="2640"/>
            <a:chExt cx="720" cy="450"/>
          </a:xfrm>
        </p:grpSpPr>
        <p:sp>
          <p:nvSpPr>
            <p:cNvPr id="21533" name="Oval 55"/>
            <p:cNvSpPr>
              <a:spLocks noChangeArrowheads="1"/>
            </p:cNvSpPr>
            <p:nvPr/>
          </p:nvSpPr>
          <p:spPr bwMode="auto">
            <a:xfrm>
              <a:off x="2736" y="2640"/>
              <a:ext cx="336" cy="288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graphicFrame>
          <p:nvGraphicFramePr>
            <p:cNvPr id="21534" name="Object 56"/>
            <p:cNvGraphicFramePr>
              <a:graphicFrameLocks noChangeAspect="1"/>
            </p:cNvGraphicFramePr>
            <p:nvPr/>
          </p:nvGraphicFramePr>
          <p:xfrm>
            <a:off x="3078" y="2688"/>
            <a:ext cx="378" cy="4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39" name="Equation" r:id="rId13" imgW="418918" imgH="444307" progId="Equation.DSMT4">
                    <p:embed/>
                  </p:oleObj>
                </mc:Choice>
                <mc:Fallback>
                  <p:oleObj name="Equation" r:id="rId13" imgW="418918" imgH="444307" progId="Equation.DSMT4">
                    <p:embed/>
                    <p:pic>
                      <p:nvPicPr>
                        <p:cNvPr id="0" name="Object 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8" y="2688"/>
                          <a:ext cx="378" cy="4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4745" name="Object 57"/>
          <p:cNvGraphicFramePr>
            <a:graphicFrameLocks noChangeAspect="1"/>
          </p:cNvGraphicFramePr>
          <p:nvPr/>
        </p:nvGraphicFramePr>
        <p:xfrm>
          <a:off x="3116263" y="4773613"/>
          <a:ext cx="1652587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40" name="Equation" r:id="rId15" imgW="1155199" imgH="444307" progId="Equation.DSMT4">
                  <p:embed/>
                </p:oleObj>
              </mc:Choice>
              <mc:Fallback>
                <p:oleObj name="Equation" r:id="rId15" imgW="1155199" imgH="444307" progId="Equation.DSMT4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6263" y="4773613"/>
                        <a:ext cx="1652587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746" name="Object 58"/>
          <p:cNvGraphicFramePr>
            <a:graphicFrameLocks noChangeAspect="1"/>
          </p:cNvGraphicFramePr>
          <p:nvPr/>
        </p:nvGraphicFramePr>
        <p:xfrm>
          <a:off x="3116263" y="5478463"/>
          <a:ext cx="1816100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41" name="Equation" r:id="rId17" imgW="1269449" imgH="431613" progId="Equation.DSMT4">
                  <p:embed/>
                </p:oleObj>
              </mc:Choice>
              <mc:Fallback>
                <p:oleObj name="Equation" r:id="rId17" imgW="1269449" imgH="431613" progId="Equation.DSMT4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6263" y="5478463"/>
                        <a:ext cx="1816100" cy="61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59"/>
          <p:cNvGrpSpPr>
            <a:grpSpLocks/>
          </p:cNvGrpSpPr>
          <p:nvPr/>
        </p:nvGrpSpPr>
        <p:grpSpPr bwMode="auto">
          <a:xfrm>
            <a:off x="4343400" y="5486400"/>
            <a:ext cx="1331913" cy="742950"/>
            <a:chOff x="2736" y="3456"/>
            <a:chExt cx="839" cy="468"/>
          </a:xfrm>
        </p:grpSpPr>
        <p:sp>
          <p:nvSpPr>
            <p:cNvPr id="21531" name="Oval 60"/>
            <p:cNvSpPr>
              <a:spLocks noChangeArrowheads="1"/>
            </p:cNvSpPr>
            <p:nvPr/>
          </p:nvSpPr>
          <p:spPr bwMode="auto">
            <a:xfrm>
              <a:off x="2736" y="3456"/>
              <a:ext cx="384" cy="404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graphicFrame>
          <p:nvGraphicFramePr>
            <p:cNvPr id="21532" name="Object 61"/>
            <p:cNvGraphicFramePr>
              <a:graphicFrameLocks noChangeAspect="1"/>
            </p:cNvGraphicFramePr>
            <p:nvPr/>
          </p:nvGraphicFramePr>
          <p:xfrm>
            <a:off x="3151" y="3545"/>
            <a:ext cx="424" cy="3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42" name="Equation" r:id="rId19" imgW="469900" imgH="419100" progId="Equation.DSMT4">
                    <p:embed/>
                  </p:oleObj>
                </mc:Choice>
                <mc:Fallback>
                  <p:oleObj name="Equation" r:id="rId19" imgW="469900" imgH="419100" progId="Equation.DSMT4">
                    <p:embed/>
                    <p:pic>
                      <p:nvPicPr>
                        <p:cNvPr id="0" name="Object 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51" y="3545"/>
                          <a:ext cx="424" cy="3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4750" name="Object 62"/>
          <p:cNvGraphicFramePr>
            <a:graphicFrameLocks noChangeAspect="1"/>
          </p:cNvGraphicFramePr>
          <p:nvPr/>
        </p:nvGraphicFramePr>
        <p:xfrm>
          <a:off x="5867400" y="2835275"/>
          <a:ext cx="1979613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43" name="Equation" r:id="rId21" imgW="1384300" imgH="457200" progId="Equation.DSMT4">
                  <p:embed/>
                </p:oleObj>
              </mc:Choice>
              <mc:Fallback>
                <p:oleObj name="Equation" r:id="rId21" imgW="1384300" imgH="457200" progId="Equation.DSMT4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835275"/>
                        <a:ext cx="1979613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63"/>
          <p:cNvGrpSpPr>
            <a:grpSpLocks/>
          </p:cNvGrpSpPr>
          <p:nvPr/>
        </p:nvGrpSpPr>
        <p:grpSpPr bwMode="auto">
          <a:xfrm>
            <a:off x="6858000" y="2743200"/>
            <a:ext cx="1570038" cy="982663"/>
            <a:chOff x="4320" y="1728"/>
            <a:chExt cx="989" cy="619"/>
          </a:xfrm>
        </p:grpSpPr>
        <p:sp>
          <p:nvSpPr>
            <p:cNvPr id="21529" name="Oval 64"/>
            <p:cNvSpPr>
              <a:spLocks noChangeArrowheads="1"/>
            </p:cNvSpPr>
            <p:nvPr/>
          </p:nvSpPr>
          <p:spPr bwMode="auto">
            <a:xfrm>
              <a:off x="4320" y="1728"/>
              <a:ext cx="672" cy="576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graphicFrame>
          <p:nvGraphicFramePr>
            <p:cNvPr id="21530" name="Object 65"/>
            <p:cNvGraphicFramePr>
              <a:graphicFrameLocks noChangeAspect="1"/>
            </p:cNvGraphicFramePr>
            <p:nvPr/>
          </p:nvGraphicFramePr>
          <p:xfrm>
            <a:off x="4988" y="1968"/>
            <a:ext cx="321" cy="3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44" name="Equation" r:id="rId23" imgW="355446" imgH="418918" progId="Equation.DSMT4">
                    <p:embed/>
                  </p:oleObj>
                </mc:Choice>
                <mc:Fallback>
                  <p:oleObj name="Equation" r:id="rId23" imgW="355446" imgH="418918" progId="Equation.DSMT4">
                    <p:embed/>
                    <p:pic>
                      <p:nvPicPr>
                        <p:cNvPr id="0" name="Object 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88" y="1968"/>
                          <a:ext cx="321" cy="3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4754" name="Object 66"/>
          <p:cNvGraphicFramePr>
            <a:graphicFrameLocks noChangeAspect="1"/>
          </p:cNvGraphicFramePr>
          <p:nvPr/>
        </p:nvGraphicFramePr>
        <p:xfrm>
          <a:off x="5867400" y="3525838"/>
          <a:ext cx="1325563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45" name="Equation" r:id="rId25" imgW="927100" imgH="419100" progId="Equation.DSMT4">
                  <p:embed/>
                </p:oleObj>
              </mc:Choice>
              <mc:Fallback>
                <p:oleObj name="Equation" r:id="rId25" imgW="927100" imgH="419100" progId="Equation.DSMT4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525838"/>
                        <a:ext cx="1325563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67"/>
          <p:cNvGrpSpPr>
            <a:grpSpLocks/>
          </p:cNvGrpSpPr>
          <p:nvPr/>
        </p:nvGrpSpPr>
        <p:grpSpPr bwMode="auto">
          <a:xfrm>
            <a:off x="6605588" y="3725863"/>
            <a:ext cx="549275" cy="228600"/>
            <a:chOff x="4161" y="2347"/>
            <a:chExt cx="346" cy="144"/>
          </a:xfrm>
        </p:grpSpPr>
        <p:sp>
          <p:nvSpPr>
            <p:cNvPr id="21527" name="Line 68"/>
            <p:cNvSpPr>
              <a:spLocks noChangeShapeType="1"/>
            </p:cNvSpPr>
            <p:nvPr/>
          </p:nvSpPr>
          <p:spPr bwMode="auto">
            <a:xfrm flipV="1">
              <a:off x="4161" y="2347"/>
              <a:ext cx="96" cy="14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528" name="Line 69"/>
            <p:cNvSpPr>
              <a:spLocks noChangeShapeType="1"/>
            </p:cNvSpPr>
            <p:nvPr/>
          </p:nvSpPr>
          <p:spPr bwMode="auto">
            <a:xfrm flipV="1">
              <a:off x="4444" y="2433"/>
              <a:ext cx="63" cy="4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7" name="Group 70"/>
          <p:cNvGrpSpPr>
            <a:grpSpLocks/>
          </p:cNvGrpSpPr>
          <p:nvPr/>
        </p:nvGrpSpPr>
        <p:grpSpPr bwMode="auto">
          <a:xfrm>
            <a:off x="5781675" y="4191000"/>
            <a:ext cx="1143000" cy="762000"/>
            <a:chOff x="4272" y="2880"/>
            <a:chExt cx="720" cy="480"/>
          </a:xfrm>
        </p:grpSpPr>
        <p:graphicFrame>
          <p:nvGraphicFramePr>
            <p:cNvPr id="21525" name="Object 71"/>
            <p:cNvGraphicFramePr>
              <a:graphicFrameLocks noChangeAspect="1"/>
            </p:cNvGraphicFramePr>
            <p:nvPr/>
          </p:nvGraphicFramePr>
          <p:xfrm>
            <a:off x="4320" y="2928"/>
            <a:ext cx="607" cy="3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46" name="Equation" r:id="rId27" imgW="672808" imgH="418918" progId="Equation.DSMT4">
                    <p:embed/>
                  </p:oleObj>
                </mc:Choice>
                <mc:Fallback>
                  <p:oleObj name="Equation" r:id="rId27" imgW="672808" imgH="418918" progId="Equation.DSMT4">
                    <p:embed/>
                    <p:pic>
                      <p:nvPicPr>
                        <p:cNvPr id="0" name="Object 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0" y="2928"/>
                          <a:ext cx="607" cy="3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26" name="Rectangle 72"/>
            <p:cNvSpPr>
              <a:spLocks noChangeArrowheads="1"/>
            </p:cNvSpPr>
            <p:nvPr/>
          </p:nvSpPr>
          <p:spPr bwMode="auto">
            <a:xfrm>
              <a:off x="4272" y="2880"/>
              <a:ext cx="720" cy="480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088395-84C0-41F5-B6A7-7668249C4E77}" type="slidenum">
              <a:rPr lang="pt-BR"/>
              <a:pPr>
                <a:defRPr/>
              </a:pPr>
              <a:t>19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847725" y="5076825"/>
            <a:ext cx="838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f</a:t>
            </a:r>
            <a:r>
              <a:rPr lang="pt-BR" altLang="pt-BR" sz="1600">
                <a:latin typeface="Times New Roman" pitchFamily="18" charset="0"/>
              </a:rPr>
              <a:t>(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) = ?</a:t>
            </a:r>
          </a:p>
        </p:txBody>
      </p:sp>
      <p:graphicFrame>
        <p:nvGraphicFramePr>
          <p:cNvPr id="96281" name="Object 25"/>
          <p:cNvGraphicFramePr>
            <a:graphicFrameLocks noChangeAspect="1"/>
          </p:cNvGraphicFramePr>
          <p:nvPr/>
        </p:nvGraphicFramePr>
        <p:xfrm>
          <a:off x="1447800" y="4953000"/>
          <a:ext cx="20002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4" name="Equation" r:id="rId3" imgW="139639" imgH="393529" progId="Equation.DSMT4">
                  <p:embed/>
                </p:oleObj>
              </mc:Choice>
              <mc:Fallback>
                <p:oleObj name="Equation" r:id="rId3" imgW="139639" imgH="393529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953000"/>
                        <a:ext cx="200025" cy="5651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838200" y="3344863"/>
            <a:ext cx="8001000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solidFill>
                  <a:schemeClr val="bg1"/>
                </a:solidFill>
                <a:latin typeface="Times New Roman" pitchFamily="18" charset="0"/>
              </a:rPr>
              <a:t>P</a:t>
            </a:r>
            <a:r>
              <a:rPr lang="pt-BR" altLang="pt-BR" sz="1600">
                <a:solidFill>
                  <a:schemeClr val="bg1"/>
                </a:solidFill>
                <a:latin typeface="Times New Roman" pitchFamily="18" charset="0"/>
              </a:rPr>
              <a:t>(</a:t>
            </a:r>
            <a:r>
              <a:rPr lang="pt-BR" altLang="pt-BR" sz="1600" i="1">
                <a:solidFill>
                  <a:schemeClr val="bg1"/>
                </a:solidFill>
                <a:latin typeface="Times New Roman" pitchFamily="18" charset="0"/>
              </a:rPr>
              <a:t>X</a:t>
            </a:r>
            <a:r>
              <a:rPr lang="pt-BR" altLang="pt-BR" sz="1600">
                <a:solidFill>
                  <a:schemeClr val="bg1"/>
                </a:solidFill>
                <a:latin typeface="Times New Roman" pitchFamily="18" charset="0"/>
              </a:rPr>
              <a:t> = 1) =</a:t>
            </a:r>
            <a:r>
              <a:rPr lang="pt-BR" altLang="pt-BR" sz="1600">
                <a:latin typeface="Times New Roman" pitchFamily="18" charset="0"/>
              </a:rPr>
              <a:t> 1/6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P</a:t>
            </a:r>
            <a:r>
              <a:rPr lang="pt-BR" altLang="pt-BR" sz="1600">
                <a:latin typeface="Times New Roman" pitchFamily="18" charset="0"/>
              </a:rPr>
              <a:t>(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 = 2) = 1/6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P</a:t>
            </a:r>
            <a:r>
              <a:rPr lang="pt-BR" altLang="pt-BR" sz="1600">
                <a:latin typeface="Times New Roman" pitchFamily="18" charset="0"/>
              </a:rPr>
              <a:t>(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 = 3) = 1/6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P</a:t>
            </a:r>
            <a:r>
              <a:rPr lang="pt-BR" altLang="pt-BR" sz="1600">
                <a:latin typeface="Times New Roman" pitchFamily="18" charset="0"/>
              </a:rPr>
              <a:t>(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 = 4) = 1/6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P</a:t>
            </a:r>
            <a:r>
              <a:rPr lang="pt-BR" altLang="pt-BR" sz="1600">
                <a:latin typeface="Times New Roman" pitchFamily="18" charset="0"/>
              </a:rPr>
              <a:t>(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 = 5) = 1/6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P</a:t>
            </a:r>
            <a:r>
              <a:rPr lang="pt-BR" altLang="pt-BR" sz="1600">
                <a:latin typeface="Times New Roman" pitchFamily="18" charset="0"/>
              </a:rPr>
              <a:t>(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 = 6) = 1/6</a:t>
            </a:r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Distribuição Uniforme Discreta</a:t>
            </a:r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841375" y="1600200"/>
            <a:ext cx="78454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Considere uma v.a. 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/>
              <a:t> cujos valores são inteiros de </a:t>
            </a:r>
            <a:r>
              <a:rPr lang="pt-BR" altLang="pt-BR" sz="1600">
                <a:latin typeface="Times New Roman" pitchFamily="18" charset="0"/>
              </a:rPr>
              <a:t>1</a:t>
            </a:r>
            <a:r>
              <a:rPr lang="pt-BR" altLang="pt-BR" sz="1600"/>
              <a:t> a </a:t>
            </a:r>
            <a:r>
              <a:rPr lang="pt-BR" altLang="pt-BR" sz="1600">
                <a:latin typeface="Times New Roman" pitchFamily="18" charset="0"/>
              </a:rPr>
              <a:t>N</a:t>
            </a:r>
            <a:r>
              <a:rPr lang="pt-BR" altLang="pt-BR" sz="1600"/>
              <a:t>, equiprováveis, ou seja, todos os valores têm igual probabilidade de ocorrência.</a:t>
            </a: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838200" y="2362200"/>
            <a:ext cx="80010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Exemplo: Lança-se um dado e define-se uma v.a. 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/>
              <a:t> como o valor obtido neste dado.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: {1, 2, 3, 4, 5, 6}</a:t>
            </a:r>
            <a:endParaRPr lang="pt-BR" altLang="pt-BR" sz="1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P</a:t>
            </a:r>
            <a:r>
              <a:rPr lang="pt-BR" altLang="pt-BR" sz="1600">
                <a:latin typeface="Times New Roman" pitchFamily="18" charset="0"/>
              </a:rPr>
              <a:t>(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 = 1) =</a:t>
            </a:r>
          </a:p>
        </p:txBody>
      </p:sp>
      <p:graphicFrame>
        <p:nvGraphicFramePr>
          <p:cNvPr id="96264" name="Object 8"/>
          <p:cNvGraphicFramePr>
            <a:graphicFrameLocks noChangeAspect="1"/>
          </p:cNvGraphicFramePr>
          <p:nvPr/>
        </p:nvGraphicFramePr>
        <p:xfrm>
          <a:off x="1416050" y="4953000"/>
          <a:ext cx="290513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5" name="Equation" r:id="rId5" imgW="203112" imgH="393529" progId="Equation.DSMT4">
                  <p:embed/>
                </p:oleObj>
              </mc:Choice>
              <mc:Fallback>
                <p:oleObj name="Equation" r:id="rId5" imgW="203112" imgH="393529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6050" y="4953000"/>
                        <a:ext cx="290513" cy="5651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5" name="Object 9"/>
          <p:cNvGraphicFramePr>
            <a:graphicFrameLocks noChangeAspect="1"/>
          </p:cNvGraphicFramePr>
          <p:nvPr/>
        </p:nvGraphicFramePr>
        <p:xfrm>
          <a:off x="838200" y="5705475"/>
          <a:ext cx="1052513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6" name="Equation" r:id="rId7" imgW="736600" imgH="431800" progId="Equation.DSMT4">
                  <p:embed/>
                </p:oleObj>
              </mc:Choice>
              <mc:Fallback>
                <p:oleObj name="Equation" r:id="rId7" imgW="736600" imgH="431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705475"/>
                        <a:ext cx="1052513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6" name="Object 10"/>
          <p:cNvGraphicFramePr>
            <a:graphicFrameLocks noChangeAspect="1"/>
          </p:cNvGraphicFramePr>
          <p:nvPr/>
        </p:nvGraphicFramePr>
        <p:xfrm>
          <a:off x="3116263" y="2727325"/>
          <a:ext cx="197802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7" name="Equation" r:id="rId9" imgW="1384300" imgH="431800" progId="Equation.DSMT4">
                  <p:embed/>
                </p:oleObj>
              </mc:Choice>
              <mc:Fallback>
                <p:oleObj name="Equation" r:id="rId9" imgW="1384300" imgH="431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6263" y="2727325"/>
                        <a:ext cx="197802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4167188" y="2803525"/>
            <a:ext cx="1520825" cy="641350"/>
            <a:chOff x="2640" y="1776"/>
            <a:chExt cx="958" cy="404"/>
          </a:xfrm>
        </p:grpSpPr>
        <p:sp>
          <p:nvSpPr>
            <p:cNvPr id="4119" name="Oval 11"/>
            <p:cNvSpPr>
              <a:spLocks noChangeArrowheads="1"/>
            </p:cNvSpPr>
            <p:nvPr/>
          </p:nvSpPr>
          <p:spPr bwMode="auto">
            <a:xfrm>
              <a:off x="2640" y="1776"/>
              <a:ext cx="672" cy="288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graphicFrame>
          <p:nvGraphicFramePr>
            <p:cNvPr id="4120" name="Object 13"/>
            <p:cNvGraphicFramePr>
              <a:graphicFrameLocks noChangeAspect="1"/>
            </p:cNvGraphicFramePr>
            <p:nvPr/>
          </p:nvGraphicFramePr>
          <p:xfrm>
            <a:off x="3312" y="1824"/>
            <a:ext cx="286" cy="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88" name="Equation" r:id="rId11" imgW="317225" imgH="393359" progId="Equation.DSMT4">
                    <p:embed/>
                  </p:oleObj>
                </mc:Choice>
                <mc:Fallback>
                  <p:oleObj name="Equation" r:id="rId11" imgW="317225" imgH="393359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2" y="1824"/>
                          <a:ext cx="286" cy="3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6271" name="Object 15"/>
          <p:cNvGraphicFramePr>
            <a:graphicFrameLocks noChangeAspect="1"/>
          </p:cNvGraphicFramePr>
          <p:nvPr/>
        </p:nvGraphicFramePr>
        <p:xfrm>
          <a:off x="3116263" y="3348038"/>
          <a:ext cx="141605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9" name="Equation" r:id="rId13" imgW="990170" imgH="431613" progId="Equation.DSMT4">
                  <p:embed/>
                </p:oleObj>
              </mc:Choice>
              <mc:Fallback>
                <p:oleObj name="Equation" r:id="rId13" imgW="990170" imgH="431613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6263" y="3348038"/>
                        <a:ext cx="1416050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4014788" y="3352800"/>
            <a:ext cx="1620837" cy="841375"/>
            <a:chOff x="2544" y="2112"/>
            <a:chExt cx="1021" cy="530"/>
          </a:xfrm>
        </p:grpSpPr>
        <p:sp>
          <p:nvSpPr>
            <p:cNvPr id="4117" name="Oval 16"/>
            <p:cNvSpPr>
              <a:spLocks noChangeArrowheads="1"/>
            </p:cNvSpPr>
            <p:nvPr/>
          </p:nvSpPr>
          <p:spPr bwMode="auto">
            <a:xfrm>
              <a:off x="2544" y="2112"/>
              <a:ext cx="336" cy="432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graphicFrame>
          <p:nvGraphicFramePr>
            <p:cNvPr id="4118" name="Object 17"/>
            <p:cNvGraphicFramePr>
              <a:graphicFrameLocks noChangeAspect="1"/>
            </p:cNvGraphicFramePr>
            <p:nvPr/>
          </p:nvGraphicFramePr>
          <p:xfrm>
            <a:off x="2890" y="2286"/>
            <a:ext cx="675" cy="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0" name="Equation" r:id="rId15" imgW="748975" imgH="393529" progId="Equation.DSMT4">
                    <p:embed/>
                  </p:oleObj>
                </mc:Choice>
                <mc:Fallback>
                  <p:oleObj name="Equation" r:id="rId15" imgW="748975" imgH="393529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90" y="2286"/>
                          <a:ext cx="675" cy="3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6275" name="Object 19"/>
          <p:cNvGraphicFramePr>
            <a:graphicFrameLocks noChangeAspect="1"/>
          </p:cNvGraphicFramePr>
          <p:nvPr/>
        </p:nvGraphicFramePr>
        <p:xfrm>
          <a:off x="3116263" y="4006850"/>
          <a:ext cx="187007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1" name="Equation" r:id="rId17" imgW="1307532" imgH="393529" progId="Equation.DSMT4">
                  <p:embed/>
                </p:oleObj>
              </mc:Choice>
              <mc:Fallback>
                <p:oleObj name="Equation" r:id="rId17" imgW="1307532" imgH="393529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6263" y="4006850"/>
                        <a:ext cx="1870075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3886200" y="4078288"/>
            <a:ext cx="433388" cy="417512"/>
            <a:chOff x="2448" y="2569"/>
            <a:chExt cx="273" cy="263"/>
          </a:xfrm>
        </p:grpSpPr>
        <p:sp>
          <p:nvSpPr>
            <p:cNvPr id="4115" name="Line 20"/>
            <p:cNvSpPr>
              <a:spLocks noChangeShapeType="1"/>
            </p:cNvSpPr>
            <p:nvPr/>
          </p:nvSpPr>
          <p:spPr bwMode="auto">
            <a:xfrm flipH="1">
              <a:off x="2448" y="2736"/>
              <a:ext cx="144" cy="9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116" name="Line 21"/>
            <p:cNvSpPr>
              <a:spLocks noChangeShapeType="1"/>
            </p:cNvSpPr>
            <p:nvPr/>
          </p:nvSpPr>
          <p:spPr bwMode="auto">
            <a:xfrm flipH="1">
              <a:off x="2577" y="2569"/>
              <a:ext cx="144" cy="9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aphicFrame>
        <p:nvGraphicFramePr>
          <p:cNvPr id="96279" name="Object 23"/>
          <p:cNvGraphicFramePr>
            <a:graphicFrameLocks noChangeAspect="1"/>
          </p:cNvGraphicFramePr>
          <p:nvPr/>
        </p:nvGraphicFramePr>
        <p:xfrm>
          <a:off x="3116263" y="4724400"/>
          <a:ext cx="128905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2" name="Equation" r:id="rId19" imgW="901309" imgH="393529" progId="Equation.DSMT4">
                  <p:embed/>
                </p:oleObj>
              </mc:Choice>
              <mc:Fallback>
                <p:oleObj name="Equation" r:id="rId19" imgW="901309" imgH="393529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6263" y="4724400"/>
                        <a:ext cx="1289050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280" name="Rectangle 24"/>
          <p:cNvSpPr>
            <a:spLocks noChangeArrowheads="1"/>
          </p:cNvSpPr>
          <p:nvPr/>
        </p:nvSpPr>
        <p:spPr bwMode="auto">
          <a:xfrm>
            <a:off x="3048000" y="4648200"/>
            <a:ext cx="1447800" cy="6858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E77492-FDD9-404B-AF01-82BF365CBFDA}" type="slidenum">
              <a:rPr lang="pt-BR"/>
              <a:pPr>
                <a:defRPr/>
              </a:pPr>
              <a:t>2</a:t>
            </a:fld>
            <a:endParaRPr lang="pt-BR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2" grpId="0" autoUpdateAnimBg="0"/>
      <p:bldP spid="96261" grpId="0" build="p" autoUpdateAnimBg="0"/>
      <p:bldP spid="96260" grpId="0" build="p" autoUpdateAnimBg="0"/>
      <p:bldP spid="9628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Distribuição Geométrica</a:t>
            </a:r>
          </a:p>
        </p:txBody>
      </p:sp>
      <p:grpSp>
        <p:nvGrpSpPr>
          <p:cNvPr id="22531" name="Group 3"/>
          <p:cNvGrpSpPr>
            <a:grpSpLocks/>
          </p:cNvGrpSpPr>
          <p:nvPr/>
        </p:nvGrpSpPr>
        <p:grpSpPr bwMode="auto">
          <a:xfrm>
            <a:off x="838200" y="1447800"/>
            <a:ext cx="914400" cy="1295400"/>
            <a:chOff x="2688" y="3264"/>
            <a:chExt cx="576" cy="816"/>
          </a:xfrm>
        </p:grpSpPr>
        <p:sp>
          <p:nvSpPr>
            <p:cNvPr id="22541" name="Freeform 4"/>
            <p:cNvSpPr>
              <a:spLocks/>
            </p:cNvSpPr>
            <p:nvPr/>
          </p:nvSpPr>
          <p:spPr bwMode="auto">
            <a:xfrm>
              <a:off x="2688" y="3264"/>
              <a:ext cx="576" cy="816"/>
            </a:xfrm>
            <a:custGeom>
              <a:avLst/>
              <a:gdLst>
                <a:gd name="T0" fmla="*/ 0 w 576"/>
                <a:gd name="T1" fmla="*/ 0 h 816"/>
                <a:gd name="T2" fmla="*/ 0 w 576"/>
                <a:gd name="T3" fmla="*/ 816 h 816"/>
                <a:gd name="T4" fmla="*/ 576 w 576"/>
                <a:gd name="T5" fmla="*/ 816 h 816"/>
                <a:gd name="T6" fmla="*/ 576 w 576"/>
                <a:gd name="T7" fmla="*/ 0 h 8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816"/>
                <a:gd name="T14" fmla="*/ 576 w 576"/>
                <a:gd name="T15" fmla="*/ 816 h 8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816">
                  <a:moveTo>
                    <a:pt x="0" y="0"/>
                  </a:moveTo>
                  <a:lnTo>
                    <a:pt x="0" y="816"/>
                  </a:lnTo>
                  <a:lnTo>
                    <a:pt x="576" y="816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2542" name="Oval 5"/>
            <p:cNvSpPr>
              <a:spLocks noChangeArrowheads="1"/>
            </p:cNvSpPr>
            <p:nvPr/>
          </p:nvSpPr>
          <p:spPr bwMode="auto">
            <a:xfrm>
              <a:off x="2784" y="336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2543" name="Oval 6"/>
            <p:cNvSpPr>
              <a:spLocks noChangeArrowheads="1"/>
            </p:cNvSpPr>
            <p:nvPr/>
          </p:nvSpPr>
          <p:spPr bwMode="auto">
            <a:xfrm>
              <a:off x="3024" y="348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2544" name="Oval 7"/>
            <p:cNvSpPr>
              <a:spLocks noChangeArrowheads="1"/>
            </p:cNvSpPr>
            <p:nvPr/>
          </p:nvSpPr>
          <p:spPr bwMode="auto">
            <a:xfrm>
              <a:off x="2784" y="384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2545" name="Oval 8"/>
            <p:cNvSpPr>
              <a:spLocks noChangeArrowheads="1"/>
            </p:cNvSpPr>
            <p:nvPr/>
          </p:nvSpPr>
          <p:spPr bwMode="auto">
            <a:xfrm>
              <a:off x="2784" y="3600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2546" name="Oval 9"/>
            <p:cNvSpPr>
              <a:spLocks noChangeArrowheads="1"/>
            </p:cNvSpPr>
            <p:nvPr/>
          </p:nvSpPr>
          <p:spPr bwMode="auto">
            <a:xfrm>
              <a:off x="3024" y="3696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2547" name="Oval 10"/>
            <p:cNvSpPr>
              <a:spLocks noChangeArrowheads="1"/>
            </p:cNvSpPr>
            <p:nvPr/>
          </p:nvSpPr>
          <p:spPr bwMode="auto">
            <a:xfrm>
              <a:off x="3024" y="326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2548" name="Oval 11"/>
            <p:cNvSpPr>
              <a:spLocks noChangeArrowheads="1"/>
            </p:cNvSpPr>
            <p:nvPr/>
          </p:nvSpPr>
          <p:spPr bwMode="auto">
            <a:xfrm>
              <a:off x="3024" y="3912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sp>
        <p:nvSpPr>
          <p:cNvPr id="22532" name="Text Box 12"/>
          <p:cNvSpPr txBox="1">
            <a:spLocks noChangeArrowheads="1"/>
          </p:cNvSpPr>
          <p:nvPr/>
        </p:nvSpPr>
        <p:spPr bwMode="auto">
          <a:xfrm>
            <a:off x="838200" y="2971800"/>
            <a:ext cx="1752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: {0, 1, 2, ..., </a:t>
            </a:r>
            <a:r>
              <a:rPr lang="pt-BR" altLang="pt-BR" sz="1600">
                <a:latin typeface="Times New Roman" pitchFamily="18" charset="0"/>
                <a:sym typeface="Symbol" pitchFamily="18" charset="2"/>
              </a:rPr>
              <a:t></a:t>
            </a:r>
            <a:r>
              <a:rPr lang="pt-BR" altLang="pt-BR" sz="1600">
                <a:latin typeface="Times New Roman" pitchFamily="18" charset="0"/>
              </a:rPr>
              <a:t>}</a:t>
            </a:r>
          </a:p>
        </p:txBody>
      </p:sp>
      <p:graphicFrame>
        <p:nvGraphicFramePr>
          <p:cNvPr id="22533" name="Object 13"/>
          <p:cNvGraphicFramePr>
            <a:graphicFrameLocks noChangeAspect="1"/>
          </p:cNvGraphicFramePr>
          <p:nvPr/>
        </p:nvGraphicFramePr>
        <p:xfrm>
          <a:off x="838200" y="3929063"/>
          <a:ext cx="105727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1" name="Equation" r:id="rId3" imgW="736600" imgH="228600" progId="Equation.DSMT4">
                  <p:embed/>
                </p:oleObj>
              </mc:Choice>
              <mc:Fallback>
                <p:oleObj name="Equation" r:id="rId3" imgW="736600" imgH="228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929063"/>
                        <a:ext cx="1057275" cy="3270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Text Box 15"/>
          <p:cNvSpPr txBox="1">
            <a:spLocks noChangeArrowheads="1"/>
          </p:cNvSpPr>
          <p:nvPr/>
        </p:nvSpPr>
        <p:spPr bwMode="auto">
          <a:xfrm>
            <a:off x="1981200" y="1600200"/>
            <a:ext cx="66294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Considere o experimento: retiram-se bolas da urna (com reposição), até que se consiga uma bola vermelha. Define-se uma v.a. 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/>
              <a:t> cujos valores representam o número total de bolas azuis (fracassos) retiradas da urna até obter uma bola vermelha (sucesso).</a:t>
            </a:r>
          </a:p>
        </p:txBody>
      </p:sp>
      <p:graphicFrame>
        <p:nvGraphicFramePr>
          <p:cNvPr id="22535" name="Object 27"/>
          <p:cNvGraphicFramePr>
            <a:graphicFrameLocks noChangeAspect="1"/>
          </p:cNvGraphicFramePr>
          <p:nvPr/>
        </p:nvGraphicFramePr>
        <p:xfrm>
          <a:off x="885825" y="4991100"/>
          <a:ext cx="963613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2" name="Equation" r:id="rId5" imgW="672808" imgH="418918" progId="Equation.DSMT4">
                  <p:embed/>
                </p:oleObj>
              </mc:Choice>
              <mc:Fallback>
                <p:oleObj name="Equation" r:id="rId5" imgW="672808" imgH="418918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825" y="4991100"/>
                        <a:ext cx="963613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6" name="Object 29"/>
          <p:cNvGraphicFramePr>
            <a:graphicFrameLocks noChangeAspect="1"/>
          </p:cNvGraphicFramePr>
          <p:nvPr/>
        </p:nvGraphicFramePr>
        <p:xfrm>
          <a:off x="3124200" y="2873375"/>
          <a:ext cx="2433638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3" name="Equation" r:id="rId7" imgW="1701800" imgH="228600" progId="Equation.DSMT4">
                  <p:embed/>
                </p:oleObj>
              </mc:Choice>
              <mc:Fallback>
                <p:oleObj name="Equation" r:id="rId7" imgW="1701800" imgH="22860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73375"/>
                        <a:ext cx="2433638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42" name="Object 30"/>
          <p:cNvGraphicFramePr>
            <a:graphicFrameLocks noChangeAspect="1"/>
          </p:cNvGraphicFramePr>
          <p:nvPr/>
        </p:nvGraphicFramePr>
        <p:xfrm>
          <a:off x="3124200" y="3327400"/>
          <a:ext cx="2160588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4" name="Equation" r:id="rId9" imgW="1511300" imgH="431800" progId="Equation.DSMT4">
                  <p:embed/>
                </p:oleObj>
              </mc:Choice>
              <mc:Fallback>
                <p:oleObj name="Equation" r:id="rId9" imgW="1511300" imgH="43180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327400"/>
                        <a:ext cx="2160588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43" name="Object 31"/>
          <p:cNvGraphicFramePr>
            <a:graphicFrameLocks noChangeAspect="1"/>
          </p:cNvGraphicFramePr>
          <p:nvPr/>
        </p:nvGraphicFramePr>
        <p:xfrm>
          <a:off x="3151188" y="3951288"/>
          <a:ext cx="1651000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5" name="Equation" r:id="rId11" imgW="1155700" imgH="431800" progId="Equation.DSMT4">
                  <p:embed/>
                </p:oleObj>
              </mc:Choice>
              <mc:Fallback>
                <p:oleObj name="Equation" r:id="rId11" imgW="1155700" imgH="43180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1188" y="3951288"/>
                        <a:ext cx="1651000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44" name="Object 32"/>
          <p:cNvGraphicFramePr>
            <a:graphicFrameLocks noChangeAspect="1"/>
          </p:cNvGraphicFramePr>
          <p:nvPr/>
        </p:nvGraphicFramePr>
        <p:xfrm>
          <a:off x="3151188" y="4608513"/>
          <a:ext cx="1433512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6" name="Equation" r:id="rId13" imgW="1002865" imgH="444307" progId="Equation.DSMT4">
                  <p:embed/>
                </p:oleObj>
              </mc:Choice>
              <mc:Fallback>
                <p:oleObj name="Equation" r:id="rId13" imgW="1002865" imgH="444307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1188" y="4608513"/>
                        <a:ext cx="1433512" cy="639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C9D65A-E65A-47DC-9DB8-347317750860}" type="slidenum">
              <a:rPr lang="pt-BR"/>
              <a:pPr>
                <a:defRPr/>
              </a:pPr>
              <a:t>20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Distribuição Geométrica</a:t>
            </a:r>
          </a:p>
        </p:txBody>
      </p:sp>
      <p:grpSp>
        <p:nvGrpSpPr>
          <p:cNvPr id="23555" name="Group 3"/>
          <p:cNvGrpSpPr>
            <a:grpSpLocks/>
          </p:cNvGrpSpPr>
          <p:nvPr/>
        </p:nvGrpSpPr>
        <p:grpSpPr bwMode="auto">
          <a:xfrm>
            <a:off x="838200" y="1447800"/>
            <a:ext cx="914400" cy="1295400"/>
            <a:chOff x="2688" y="3264"/>
            <a:chExt cx="576" cy="816"/>
          </a:xfrm>
        </p:grpSpPr>
        <p:sp>
          <p:nvSpPr>
            <p:cNvPr id="23566" name="Freeform 4"/>
            <p:cNvSpPr>
              <a:spLocks/>
            </p:cNvSpPr>
            <p:nvPr/>
          </p:nvSpPr>
          <p:spPr bwMode="auto">
            <a:xfrm>
              <a:off x="2688" y="3264"/>
              <a:ext cx="576" cy="816"/>
            </a:xfrm>
            <a:custGeom>
              <a:avLst/>
              <a:gdLst>
                <a:gd name="T0" fmla="*/ 0 w 576"/>
                <a:gd name="T1" fmla="*/ 0 h 816"/>
                <a:gd name="T2" fmla="*/ 0 w 576"/>
                <a:gd name="T3" fmla="*/ 816 h 816"/>
                <a:gd name="T4" fmla="*/ 576 w 576"/>
                <a:gd name="T5" fmla="*/ 816 h 816"/>
                <a:gd name="T6" fmla="*/ 576 w 576"/>
                <a:gd name="T7" fmla="*/ 0 h 8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816"/>
                <a:gd name="T14" fmla="*/ 576 w 576"/>
                <a:gd name="T15" fmla="*/ 816 h 8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816">
                  <a:moveTo>
                    <a:pt x="0" y="0"/>
                  </a:moveTo>
                  <a:lnTo>
                    <a:pt x="0" y="816"/>
                  </a:lnTo>
                  <a:lnTo>
                    <a:pt x="576" y="816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7" name="Oval 5"/>
            <p:cNvSpPr>
              <a:spLocks noChangeArrowheads="1"/>
            </p:cNvSpPr>
            <p:nvPr/>
          </p:nvSpPr>
          <p:spPr bwMode="auto">
            <a:xfrm>
              <a:off x="2784" y="336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3568" name="Oval 6"/>
            <p:cNvSpPr>
              <a:spLocks noChangeArrowheads="1"/>
            </p:cNvSpPr>
            <p:nvPr/>
          </p:nvSpPr>
          <p:spPr bwMode="auto">
            <a:xfrm>
              <a:off x="3024" y="348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3569" name="Oval 7"/>
            <p:cNvSpPr>
              <a:spLocks noChangeArrowheads="1"/>
            </p:cNvSpPr>
            <p:nvPr/>
          </p:nvSpPr>
          <p:spPr bwMode="auto">
            <a:xfrm>
              <a:off x="2784" y="384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3570" name="Oval 8"/>
            <p:cNvSpPr>
              <a:spLocks noChangeArrowheads="1"/>
            </p:cNvSpPr>
            <p:nvPr/>
          </p:nvSpPr>
          <p:spPr bwMode="auto">
            <a:xfrm>
              <a:off x="2784" y="3600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3571" name="Oval 9"/>
            <p:cNvSpPr>
              <a:spLocks noChangeArrowheads="1"/>
            </p:cNvSpPr>
            <p:nvPr/>
          </p:nvSpPr>
          <p:spPr bwMode="auto">
            <a:xfrm>
              <a:off x="3024" y="3696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3572" name="Oval 10"/>
            <p:cNvSpPr>
              <a:spLocks noChangeArrowheads="1"/>
            </p:cNvSpPr>
            <p:nvPr/>
          </p:nvSpPr>
          <p:spPr bwMode="auto">
            <a:xfrm>
              <a:off x="3024" y="326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3573" name="Oval 11"/>
            <p:cNvSpPr>
              <a:spLocks noChangeArrowheads="1"/>
            </p:cNvSpPr>
            <p:nvPr/>
          </p:nvSpPr>
          <p:spPr bwMode="auto">
            <a:xfrm>
              <a:off x="3024" y="3912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sp>
        <p:nvSpPr>
          <p:cNvPr id="23556" name="Text Box 12"/>
          <p:cNvSpPr txBox="1">
            <a:spLocks noChangeArrowheads="1"/>
          </p:cNvSpPr>
          <p:nvPr/>
        </p:nvSpPr>
        <p:spPr bwMode="auto">
          <a:xfrm>
            <a:off x="838200" y="2971800"/>
            <a:ext cx="1752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: {0, 1, 2, ..., </a:t>
            </a:r>
            <a:r>
              <a:rPr lang="pt-BR" altLang="pt-BR" sz="1600">
                <a:latin typeface="Times New Roman" pitchFamily="18" charset="0"/>
                <a:sym typeface="Symbol" pitchFamily="18" charset="2"/>
              </a:rPr>
              <a:t></a:t>
            </a:r>
            <a:r>
              <a:rPr lang="pt-BR" altLang="pt-BR" sz="1600">
                <a:latin typeface="Times New Roman" pitchFamily="18" charset="0"/>
              </a:rPr>
              <a:t>}</a:t>
            </a:r>
          </a:p>
        </p:txBody>
      </p:sp>
      <p:graphicFrame>
        <p:nvGraphicFramePr>
          <p:cNvPr id="23557" name="Object 13"/>
          <p:cNvGraphicFramePr>
            <a:graphicFrameLocks noChangeAspect="1"/>
          </p:cNvGraphicFramePr>
          <p:nvPr/>
        </p:nvGraphicFramePr>
        <p:xfrm>
          <a:off x="838200" y="3929063"/>
          <a:ext cx="105727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9" name="Equation" r:id="rId3" imgW="736600" imgH="228600" progId="Equation.DSMT4">
                  <p:embed/>
                </p:oleObj>
              </mc:Choice>
              <mc:Fallback>
                <p:oleObj name="Equation" r:id="rId3" imgW="736600" imgH="228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929063"/>
                        <a:ext cx="1057275" cy="3270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Text Box 14"/>
          <p:cNvSpPr txBox="1">
            <a:spLocks noChangeArrowheads="1"/>
          </p:cNvSpPr>
          <p:nvPr/>
        </p:nvSpPr>
        <p:spPr bwMode="auto">
          <a:xfrm>
            <a:off x="1981200" y="1600200"/>
            <a:ext cx="66294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Considere o experimento: retiram-se bolas da urna (com reposição), até que se consiga uma bola vermelha. Define-se uma v.a. 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/>
              <a:t> cujos valores representam o número total de bolas azuis (fracassos) retiradas da urna até obter uma bola vermelha (sucesso).</a:t>
            </a:r>
          </a:p>
        </p:txBody>
      </p:sp>
      <p:graphicFrame>
        <p:nvGraphicFramePr>
          <p:cNvPr id="23559" name="Object 15"/>
          <p:cNvGraphicFramePr>
            <a:graphicFrameLocks noChangeAspect="1"/>
          </p:cNvGraphicFramePr>
          <p:nvPr/>
        </p:nvGraphicFramePr>
        <p:xfrm>
          <a:off x="885825" y="4991100"/>
          <a:ext cx="963613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0" name="Equation" r:id="rId5" imgW="672808" imgH="418918" progId="Equation.DSMT4">
                  <p:embed/>
                </p:oleObj>
              </mc:Choice>
              <mc:Fallback>
                <p:oleObj name="Equation" r:id="rId5" imgW="672808" imgH="418918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825" y="4991100"/>
                        <a:ext cx="963613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0" name="Object 16"/>
          <p:cNvGraphicFramePr>
            <a:graphicFrameLocks noChangeAspect="1"/>
          </p:cNvGraphicFramePr>
          <p:nvPr/>
        </p:nvGraphicFramePr>
        <p:xfrm>
          <a:off x="3124200" y="2873375"/>
          <a:ext cx="2433638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1" name="Equation" r:id="rId7" imgW="1701800" imgH="228600" progId="Equation.DSMT4">
                  <p:embed/>
                </p:oleObj>
              </mc:Choice>
              <mc:Fallback>
                <p:oleObj name="Equation" r:id="rId7" imgW="1701800" imgH="2286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73375"/>
                        <a:ext cx="2433638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1" name="Object 17"/>
          <p:cNvGraphicFramePr>
            <a:graphicFrameLocks noChangeAspect="1"/>
          </p:cNvGraphicFramePr>
          <p:nvPr/>
        </p:nvGraphicFramePr>
        <p:xfrm>
          <a:off x="3124200" y="3402013"/>
          <a:ext cx="1978025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2" name="Equation" r:id="rId9" imgW="1384300" imgH="444500" progId="Equation.DSMT4">
                  <p:embed/>
                </p:oleObj>
              </mc:Choice>
              <mc:Fallback>
                <p:oleObj name="Equation" r:id="rId9" imgW="1384300" imgH="4445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402013"/>
                        <a:ext cx="1978025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3048000" y="4114800"/>
            <a:ext cx="1371600" cy="762000"/>
            <a:chOff x="1920" y="2592"/>
            <a:chExt cx="864" cy="480"/>
          </a:xfrm>
        </p:grpSpPr>
        <p:graphicFrame>
          <p:nvGraphicFramePr>
            <p:cNvPr id="23564" name="Object 20"/>
            <p:cNvGraphicFramePr>
              <a:graphicFrameLocks noChangeAspect="1"/>
            </p:cNvGraphicFramePr>
            <p:nvPr/>
          </p:nvGraphicFramePr>
          <p:xfrm>
            <a:off x="1968" y="2646"/>
            <a:ext cx="766" cy="3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13" name="Equation" r:id="rId11" imgW="850531" imgH="418918" progId="Equation.DSMT4">
                    <p:embed/>
                  </p:oleObj>
                </mc:Choice>
                <mc:Fallback>
                  <p:oleObj name="Equation" r:id="rId11" imgW="850531" imgH="418918" progId="Equation.DSMT4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8" y="2646"/>
                          <a:ext cx="766" cy="3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65" name="Rectangle 21"/>
            <p:cNvSpPr>
              <a:spLocks noChangeArrowheads="1"/>
            </p:cNvSpPr>
            <p:nvPr/>
          </p:nvSpPr>
          <p:spPr bwMode="auto">
            <a:xfrm>
              <a:off x="1920" y="2592"/>
              <a:ext cx="864" cy="480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5BDA93-4EC3-4359-9821-D68750B7EF30}" type="slidenum">
              <a:rPr lang="pt-BR"/>
              <a:pPr>
                <a:defRPr/>
              </a:pPr>
              <a:t>21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Distribuição Geométrica</a:t>
            </a:r>
          </a:p>
        </p:txBody>
      </p:sp>
      <p:grpSp>
        <p:nvGrpSpPr>
          <p:cNvPr id="24579" name="Group 3"/>
          <p:cNvGrpSpPr>
            <a:grpSpLocks/>
          </p:cNvGrpSpPr>
          <p:nvPr/>
        </p:nvGrpSpPr>
        <p:grpSpPr bwMode="auto">
          <a:xfrm>
            <a:off x="838200" y="1447800"/>
            <a:ext cx="914400" cy="1295400"/>
            <a:chOff x="2688" y="3264"/>
            <a:chExt cx="576" cy="816"/>
          </a:xfrm>
        </p:grpSpPr>
        <p:sp>
          <p:nvSpPr>
            <p:cNvPr id="24590" name="Freeform 4"/>
            <p:cNvSpPr>
              <a:spLocks/>
            </p:cNvSpPr>
            <p:nvPr/>
          </p:nvSpPr>
          <p:spPr bwMode="auto">
            <a:xfrm>
              <a:off x="2688" y="3264"/>
              <a:ext cx="576" cy="816"/>
            </a:xfrm>
            <a:custGeom>
              <a:avLst/>
              <a:gdLst>
                <a:gd name="T0" fmla="*/ 0 w 576"/>
                <a:gd name="T1" fmla="*/ 0 h 816"/>
                <a:gd name="T2" fmla="*/ 0 w 576"/>
                <a:gd name="T3" fmla="*/ 816 h 816"/>
                <a:gd name="T4" fmla="*/ 576 w 576"/>
                <a:gd name="T5" fmla="*/ 816 h 816"/>
                <a:gd name="T6" fmla="*/ 576 w 576"/>
                <a:gd name="T7" fmla="*/ 0 h 8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816"/>
                <a:gd name="T14" fmla="*/ 576 w 576"/>
                <a:gd name="T15" fmla="*/ 816 h 8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816">
                  <a:moveTo>
                    <a:pt x="0" y="0"/>
                  </a:moveTo>
                  <a:lnTo>
                    <a:pt x="0" y="816"/>
                  </a:lnTo>
                  <a:lnTo>
                    <a:pt x="576" y="816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591" name="Oval 5"/>
            <p:cNvSpPr>
              <a:spLocks noChangeArrowheads="1"/>
            </p:cNvSpPr>
            <p:nvPr/>
          </p:nvSpPr>
          <p:spPr bwMode="auto">
            <a:xfrm>
              <a:off x="2784" y="336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4592" name="Oval 6"/>
            <p:cNvSpPr>
              <a:spLocks noChangeArrowheads="1"/>
            </p:cNvSpPr>
            <p:nvPr/>
          </p:nvSpPr>
          <p:spPr bwMode="auto">
            <a:xfrm>
              <a:off x="3024" y="348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4593" name="Oval 7"/>
            <p:cNvSpPr>
              <a:spLocks noChangeArrowheads="1"/>
            </p:cNvSpPr>
            <p:nvPr/>
          </p:nvSpPr>
          <p:spPr bwMode="auto">
            <a:xfrm>
              <a:off x="2784" y="384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4594" name="Oval 8"/>
            <p:cNvSpPr>
              <a:spLocks noChangeArrowheads="1"/>
            </p:cNvSpPr>
            <p:nvPr/>
          </p:nvSpPr>
          <p:spPr bwMode="auto">
            <a:xfrm>
              <a:off x="2784" y="3600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4595" name="Oval 9"/>
            <p:cNvSpPr>
              <a:spLocks noChangeArrowheads="1"/>
            </p:cNvSpPr>
            <p:nvPr/>
          </p:nvSpPr>
          <p:spPr bwMode="auto">
            <a:xfrm>
              <a:off x="3024" y="3696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4596" name="Oval 10"/>
            <p:cNvSpPr>
              <a:spLocks noChangeArrowheads="1"/>
            </p:cNvSpPr>
            <p:nvPr/>
          </p:nvSpPr>
          <p:spPr bwMode="auto">
            <a:xfrm>
              <a:off x="3024" y="326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4597" name="Oval 11"/>
            <p:cNvSpPr>
              <a:spLocks noChangeArrowheads="1"/>
            </p:cNvSpPr>
            <p:nvPr/>
          </p:nvSpPr>
          <p:spPr bwMode="auto">
            <a:xfrm>
              <a:off x="3024" y="3912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sp>
        <p:nvSpPr>
          <p:cNvPr id="24580" name="Text Box 12"/>
          <p:cNvSpPr txBox="1">
            <a:spLocks noChangeArrowheads="1"/>
          </p:cNvSpPr>
          <p:nvPr/>
        </p:nvSpPr>
        <p:spPr bwMode="auto">
          <a:xfrm>
            <a:off x="5410200" y="3140075"/>
            <a:ext cx="1752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: {0, 1, 2, ..., </a:t>
            </a:r>
            <a:r>
              <a:rPr lang="pt-BR" altLang="pt-BR" sz="1600">
                <a:latin typeface="Times New Roman" pitchFamily="18" charset="0"/>
                <a:sym typeface="Symbol" pitchFamily="18" charset="2"/>
              </a:rPr>
              <a:t></a:t>
            </a:r>
            <a:r>
              <a:rPr lang="pt-BR" altLang="pt-BR" sz="1600">
                <a:latin typeface="Times New Roman" pitchFamily="18" charset="0"/>
              </a:rPr>
              <a:t>}</a:t>
            </a:r>
          </a:p>
        </p:txBody>
      </p:sp>
      <p:graphicFrame>
        <p:nvGraphicFramePr>
          <p:cNvPr id="24581" name="Object 13"/>
          <p:cNvGraphicFramePr>
            <a:graphicFrameLocks noChangeAspect="1"/>
          </p:cNvGraphicFramePr>
          <p:nvPr/>
        </p:nvGraphicFramePr>
        <p:xfrm>
          <a:off x="3181350" y="3143250"/>
          <a:ext cx="105727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0" name="Equation" r:id="rId3" imgW="736600" imgH="228600" progId="Equation.DSMT4">
                  <p:embed/>
                </p:oleObj>
              </mc:Choice>
              <mc:Fallback>
                <p:oleObj name="Equation" r:id="rId3" imgW="736600" imgH="228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1350" y="3143250"/>
                        <a:ext cx="1057275" cy="3270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2" name="Text Box 14"/>
          <p:cNvSpPr txBox="1">
            <a:spLocks noChangeArrowheads="1"/>
          </p:cNvSpPr>
          <p:nvPr/>
        </p:nvSpPr>
        <p:spPr bwMode="auto">
          <a:xfrm>
            <a:off x="1981200" y="1600200"/>
            <a:ext cx="66294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Considere o experimento: retiram-se bolas da urna (com reposição), até que se consiga uma bola vermelha. Define-se uma v.a. 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/>
              <a:t> cujos valores representam o número total de bolas azuis (fracassos) retiradas da urna até obter uma bola vermelha (sucesso).</a:t>
            </a:r>
          </a:p>
        </p:txBody>
      </p:sp>
      <p:graphicFrame>
        <p:nvGraphicFramePr>
          <p:cNvPr id="117775" name="Object 15"/>
          <p:cNvGraphicFramePr>
            <a:graphicFrameLocks noChangeAspect="1"/>
          </p:cNvGraphicFramePr>
          <p:nvPr/>
        </p:nvGraphicFramePr>
        <p:xfrm>
          <a:off x="3189288" y="3810000"/>
          <a:ext cx="963612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1" name="Equation" r:id="rId5" imgW="672808" imgH="418918" progId="Equation.DSMT4">
                  <p:embed/>
                </p:oleObj>
              </mc:Choice>
              <mc:Fallback>
                <p:oleObj name="Equation" r:id="rId5" imgW="672808" imgH="418918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9288" y="3810000"/>
                        <a:ext cx="963612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79" name="Object 19"/>
          <p:cNvGraphicFramePr>
            <a:graphicFrameLocks noChangeAspect="1"/>
          </p:cNvGraphicFramePr>
          <p:nvPr/>
        </p:nvGraphicFramePr>
        <p:xfrm>
          <a:off x="3194050" y="4505325"/>
          <a:ext cx="121602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2" name="Equation" r:id="rId7" imgW="850531" imgH="418918" progId="Equation.DSMT4">
                  <p:embed/>
                </p:oleObj>
              </mc:Choice>
              <mc:Fallback>
                <p:oleObj name="Equation" r:id="rId7" imgW="850531" imgH="418918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4050" y="4505325"/>
                        <a:ext cx="1216025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5" name="Text Box 25"/>
          <p:cNvSpPr txBox="1">
            <a:spLocks noChangeArrowheads="1"/>
          </p:cNvSpPr>
          <p:nvPr/>
        </p:nvSpPr>
        <p:spPr bwMode="auto">
          <a:xfrm>
            <a:off x="838200" y="2971800"/>
            <a:ext cx="9144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p</a:t>
            </a:r>
            <a:r>
              <a:rPr lang="pt-BR" altLang="pt-BR" sz="1600">
                <a:latin typeface="Times New Roman" pitchFamily="18" charset="0"/>
              </a:rPr>
              <a:t> = 5/7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q</a:t>
            </a:r>
            <a:r>
              <a:rPr lang="pt-BR" altLang="pt-BR" sz="1600">
                <a:latin typeface="Times New Roman" pitchFamily="18" charset="0"/>
              </a:rPr>
              <a:t> = 2/7</a:t>
            </a:r>
          </a:p>
        </p:txBody>
      </p:sp>
      <p:graphicFrame>
        <p:nvGraphicFramePr>
          <p:cNvPr id="117786" name="Object 26"/>
          <p:cNvGraphicFramePr>
            <a:graphicFrameLocks noChangeAspect="1"/>
          </p:cNvGraphicFramePr>
          <p:nvPr/>
        </p:nvGraphicFramePr>
        <p:xfrm>
          <a:off x="4249738" y="2971800"/>
          <a:ext cx="855662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3" name="Equation" r:id="rId9" imgW="596900" imgH="469900" progId="Equation.DSMT4">
                  <p:embed/>
                </p:oleObj>
              </mc:Choice>
              <mc:Fallback>
                <p:oleObj name="Equation" r:id="rId9" imgW="596900" imgH="46990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9738" y="2971800"/>
                        <a:ext cx="855662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87" name="Object 27"/>
          <p:cNvGraphicFramePr>
            <a:graphicFrameLocks noChangeAspect="1"/>
          </p:cNvGraphicFramePr>
          <p:nvPr/>
        </p:nvGraphicFramePr>
        <p:xfrm>
          <a:off x="4171950" y="3817938"/>
          <a:ext cx="1435100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4" name="Equation" r:id="rId11" imgW="1002865" imgH="393529" progId="Equation.DSMT4">
                  <p:embed/>
                </p:oleObj>
              </mc:Choice>
              <mc:Fallback>
                <p:oleObj name="Equation" r:id="rId11" imgW="1002865" imgH="393529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1950" y="3817938"/>
                        <a:ext cx="1435100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88" name="Object 28"/>
          <p:cNvGraphicFramePr>
            <a:graphicFrameLocks noChangeAspect="1"/>
          </p:cNvGraphicFramePr>
          <p:nvPr/>
        </p:nvGraphicFramePr>
        <p:xfrm>
          <a:off x="4427538" y="4505325"/>
          <a:ext cx="1744662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5" name="Equation" r:id="rId13" imgW="1218671" imgH="393529" progId="Equation.DSMT4">
                  <p:embed/>
                </p:oleObj>
              </mc:Choice>
              <mc:Fallback>
                <p:oleObj name="Equation" r:id="rId13" imgW="1218671" imgH="393529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4505325"/>
                        <a:ext cx="1744662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7C030-79C7-46BC-B408-699D648C2C28}" type="slidenum">
              <a:rPr lang="pt-BR"/>
              <a:pPr>
                <a:defRPr/>
              </a:pPr>
              <a:t>22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Distribuição Binomial Negativa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981200" y="1600200"/>
            <a:ext cx="67056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Considere o experimento: retiram-se bolas da urna (com reposição), até que se consiga 3 bolas vermelhas. Define-se uma v.a. 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/>
              <a:t> cujos valores representam o número total de bolas azuis (fracassos) retiradas da urna até obter as 3 bolas vermelhas (sucessos).</a:t>
            </a:r>
          </a:p>
        </p:txBody>
      </p:sp>
      <p:grpSp>
        <p:nvGrpSpPr>
          <p:cNvPr id="25604" name="Group 4"/>
          <p:cNvGrpSpPr>
            <a:grpSpLocks/>
          </p:cNvGrpSpPr>
          <p:nvPr/>
        </p:nvGrpSpPr>
        <p:grpSpPr bwMode="auto">
          <a:xfrm>
            <a:off x="838200" y="1447800"/>
            <a:ext cx="914400" cy="1295400"/>
            <a:chOff x="2688" y="3264"/>
            <a:chExt cx="576" cy="816"/>
          </a:xfrm>
        </p:grpSpPr>
        <p:sp>
          <p:nvSpPr>
            <p:cNvPr id="25608" name="Freeform 5"/>
            <p:cNvSpPr>
              <a:spLocks/>
            </p:cNvSpPr>
            <p:nvPr/>
          </p:nvSpPr>
          <p:spPr bwMode="auto">
            <a:xfrm>
              <a:off x="2688" y="3264"/>
              <a:ext cx="576" cy="816"/>
            </a:xfrm>
            <a:custGeom>
              <a:avLst/>
              <a:gdLst>
                <a:gd name="T0" fmla="*/ 0 w 576"/>
                <a:gd name="T1" fmla="*/ 0 h 816"/>
                <a:gd name="T2" fmla="*/ 0 w 576"/>
                <a:gd name="T3" fmla="*/ 816 h 816"/>
                <a:gd name="T4" fmla="*/ 576 w 576"/>
                <a:gd name="T5" fmla="*/ 816 h 816"/>
                <a:gd name="T6" fmla="*/ 576 w 576"/>
                <a:gd name="T7" fmla="*/ 0 h 8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816"/>
                <a:gd name="T14" fmla="*/ 576 w 576"/>
                <a:gd name="T15" fmla="*/ 816 h 8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816">
                  <a:moveTo>
                    <a:pt x="0" y="0"/>
                  </a:moveTo>
                  <a:lnTo>
                    <a:pt x="0" y="816"/>
                  </a:lnTo>
                  <a:lnTo>
                    <a:pt x="576" y="816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609" name="Oval 6"/>
            <p:cNvSpPr>
              <a:spLocks noChangeArrowheads="1"/>
            </p:cNvSpPr>
            <p:nvPr/>
          </p:nvSpPr>
          <p:spPr bwMode="auto">
            <a:xfrm>
              <a:off x="2784" y="336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5610" name="Oval 7"/>
            <p:cNvSpPr>
              <a:spLocks noChangeArrowheads="1"/>
            </p:cNvSpPr>
            <p:nvPr/>
          </p:nvSpPr>
          <p:spPr bwMode="auto">
            <a:xfrm>
              <a:off x="3024" y="348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5611" name="Oval 8"/>
            <p:cNvSpPr>
              <a:spLocks noChangeArrowheads="1"/>
            </p:cNvSpPr>
            <p:nvPr/>
          </p:nvSpPr>
          <p:spPr bwMode="auto">
            <a:xfrm>
              <a:off x="2784" y="384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5612" name="Oval 9"/>
            <p:cNvSpPr>
              <a:spLocks noChangeArrowheads="1"/>
            </p:cNvSpPr>
            <p:nvPr/>
          </p:nvSpPr>
          <p:spPr bwMode="auto">
            <a:xfrm>
              <a:off x="2784" y="3600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5613" name="Oval 10"/>
            <p:cNvSpPr>
              <a:spLocks noChangeArrowheads="1"/>
            </p:cNvSpPr>
            <p:nvPr/>
          </p:nvSpPr>
          <p:spPr bwMode="auto">
            <a:xfrm>
              <a:off x="3024" y="3696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5614" name="Oval 11"/>
            <p:cNvSpPr>
              <a:spLocks noChangeArrowheads="1"/>
            </p:cNvSpPr>
            <p:nvPr/>
          </p:nvSpPr>
          <p:spPr bwMode="auto">
            <a:xfrm>
              <a:off x="3024" y="326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5615" name="Oval 12"/>
            <p:cNvSpPr>
              <a:spLocks noChangeArrowheads="1"/>
            </p:cNvSpPr>
            <p:nvPr/>
          </p:nvSpPr>
          <p:spPr bwMode="auto">
            <a:xfrm>
              <a:off x="3024" y="3912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sp>
        <p:nvSpPr>
          <p:cNvPr id="118797" name="Text Box 13"/>
          <p:cNvSpPr txBox="1">
            <a:spLocks noChangeArrowheads="1"/>
          </p:cNvSpPr>
          <p:nvPr/>
        </p:nvSpPr>
        <p:spPr bwMode="auto">
          <a:xfrm>
            <a:off x="838200" y="2971800"/>
            <a:ext cx="6858000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: {0, 1, 2, ..., </a:t>
            </a:r>
            <a:r>
              <a:rPr lang="pt-BR" altLang="pt-BR" sz="1600">
                <a:latin typeface="Times New Roman" pitchFamily="18" charset="0"/>
                <a:sym typeface="Symbol" pitchFamily="18" charset="2"/>
              </a:rPr>
              <a:t></a:t>
            </a:r>
            <a:r>
              <a:rPr lang="pt-BR" altLang="pt-BR" sz="1600">
                <a:latin typeface="Times New Roman" pitchFamily="18" charset="0"/>
              </a:rPr>
              <a:t>}</a:t>
            </a:r>
            <a:endParaRPr lang="pt-BR" altLang="pt-BR" sz="1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O experimento envolve de 3 a infinitos eventos independentes.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Para cada evento: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   P</a:t>
            </a:r>
            <a:r>
              <a:rPr lang="pt-BR" altLang="pt-BR" sz="1600">
                <a:latin typeface="Times New Roman" pitchFamily="18" charset="0"/>
              </a:rPr>
              <a:t>(</a:t>
            </a:r>
            <a:r>
              <a:rPr lang="pt-BR" altLang="pt-BR" sz="1600" i="1">
                <a:latin typeface="Times New Roman" pitchFamily="18" charset="0"/>
              </a:rPr>
              <a:t>vermelha</a:t>
            </a:r>
            <a:r>
              <a:rPr lang="pt-BR" altLang="pt-BR" sz="1600">
                <a:latin typeface="Times New Roman" pitchFamily="18" charset="0"/>
              </a:rPr>
              <a:t>) = 5/7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   P</a:t>
            </a:r>
            <a:r>
              <a:rPr lang="pt-BR" altLang="pt-BR" sz="1600">
                <a:latin typeface="Times New Roman" pitchFamily="18" charset="0"/>
              </a:rPr>
              <a:t>(</a:t>
            </a:r>
            <a:r>
              <a:rPr lang="pt-BR" altLang="pt-BR" sz="1600" i="1">
                <a:latin typeface="Times New Roman" pitchFamily="18" charset="0"/>
              </a:rPr>
              <a:t>azul</a:t>
            </a:r>
            <a:r>
              <a:rPr lang="pt-BR" altLang="pt-BR" sz="1600">
                <a:latin typeface="Times New Roman" pitchFamily="18" charset="0"/>
              </a:rPr>
              <a:t>) = 2/7</a:t>
            </a:r>
          </a:p>
        </p:txBody>
      </p:sp>
      <p:sp>
        <p:nvSpPr>
          <p:cNvPr id="118798" name="Text Box 14"/>
          <p:cNvSpPr txBox="1">
            <a:spLocks noChangeArrowheads="1"/>
          </p:cNvSpPr>
          <p:nvPr/>
        </p:nvSpPr>
        <p:spPr bwMode="auto">
          <a:xfrm>
            <a:off x="2590800" y="3962400"/>
            <a:ext cx="39624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imes New Roman" pitchFamily="18" charset="0"/>
              </a:rPr>
              <a:t>= </a:t>
            </a:r>
            <a:r>
              <a:rPr lang="pt-BR" altLang="pt-BR" sz="1600" i="1">
                <a:latin typeface="Times New Roman" pitchFamily="18" charset="0"/>
              </a:rPr>
              <a:t>p</a:t>
            </a:r>
            <a:r>
              <a:rPr lang="pt-BR" altLang="pt-BR" sz="1600">
                <a:latin typeface="Times New Roman" pitchFamily="18" charset="0"/>
              </a:rPr>
              <a:t> </a:t>
            </a:r>
            <a:r>
              <a:rPr lang="pt-BR" altLang="pt-BR" sz="1600"/>
              <a:t>(probabilidade de sucesso)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imes New Roman" pitchFamily="18" charset="0"/>
              </a:rPr>
              <a:t>= </a:t>
            </a:r>
            <a:r>
              <a:rPr lang="pt-BR" altLang="pt-BR" sz="1600" i="1">
                <a:latin typeface="Times New Roman" pitchFamily="18" charset="0"/>
              </a:rPr>
              <a:t>q</a:t>
            </a:r>
            <a:r>
              <a:rPr lang="pt-BR" altLang="pt-BR" sz="1600"/>
              <a:t> (probabilidade de fracasso, </a:t>
            </a:r>
            <a:r>
              <a:rPr lang="pt-BR" altLang="pt-BR" sz="1600" i="1">
                <a:latin typeface="Times New Roman" pitchFamily="18" charset="0"/>
              </a:rPr>
              <a:t>q</a:t>
            </a:r>
            <a:r>
              <a:rPr lang="pt-BR" altLang="pt-BR" sz="1600">
                <a:latin typeface="Times New Roman" pitchFamily="18" charset="0"/>
              </a:rPr>
              <a:t> = 1 - </a:t>
            </a:r>
            <a:r>
              <a:rPr lang="pt-BR" altLang="pt-BR" sz="1600" i="1">
                <a:latin typeface="Times New Roman" pitchFamily="18" charset="0"/>
              </a:rPr>
              <a:t>p</a:t>
            </a:r>
            <a:r>
              <a:rPr lang="pt-BR" altLang="pt-BR" sz="1600"/>
              <a:t>)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1B1FDA-BE30-4FCE-B6C5-4238A20004F3}" type="slidenum">
              <a:rPr lang="pt-BR"/>
              <a:pPr>
                <a:defRPr/>
              </a:pPr>
              <a:t>23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7" grpId="0" build="p" autoUpdateAnimBg="0"/>
      <p:bldP spid="118798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6069013" y="3552825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i="1">
                <a:latin typeface="Times New Roman" pitchFamily="18" charset="0"/>
              </a:rPr>
              <a:t>f</a:t>
            </a:r>
            <a:r>
              <a:rPr lang="pt-BR" altLang="pt-BR" sz="1600" i="1">
                <a:latin typeface="Times New Roman" pitchFamily="18" charset="0"/>
              </a:rPr>
              <a:t> </a:t>
            </a:r>
            <a:r>
              <a:rPr lang="pt-BR" altLang="pt-BR" sz="1600">
                <a:latin typeface="Times New Roman" pitchFamily="18" charset="0"/>
              </a:rPr>
              <a:t>(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) = ?</a:t>
            </a: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6686550" y="3429000"/>
            <a:ext cx="1422400" cy="685800"/>
            <a:chOff x="4212" y="2160"/>
            <a:chExt cx="896" cy="432"/>
          </a:xfrm>
        </p:grpSpPr>
        <p:graphicFrame>
          <p:nvGraphicFramePr>
            <p:cNvPr id="26660" name="Object 29"/>
            <p:cNvGraphicFramePr>
              <a:graphicFrameLocks noChangeAspect="1"/>
            </p:cNvGraphicFramePr>
            <p:nvPr/>
          </p:nvGraphicFramePr>
          <p:xfrm>
            <a:off x="4807" y="2253"/>
            <a:ext cx="301" cy="2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81" name="Equation" r:id="rId3" imgW="330200" imgH="228600" progId="Equation.DSMT4">
                    <p:embed/>
                  </p:oleObj>
                </mc:Choice>
                <mc:Fallback>
                  <p:oleObj name="Equation" r:id="rId3" imgW="330200" imgH="228600" progId="Equation.DSMT4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7" y="2253"/>
                          <a:ext cx="301" cy="206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61" name="Rectangle 48"/>
            <p:cNvSpPr>
              <a:spLocks noChangeArrowheads="1"/>
            </p:cNvSpPr>
            <p:nvPr/>
          </p:nvSpPr>
          <p:spPr bwMode="auto">
            <a:xfrm>
              <a:off x="4212" y="2160"/>
              <a:ext cx="624" cy="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graphicFrame>
        <p:nvGraphicFramePr>
          <p:cNvPr id="119845" name="Object 37"/>
          <p:cNvGraphicFramePr>
            <a:graphicFrameLocks noChangeAspect="1"/>
          </p:cNvGraphicFramePr>
          <p:nvPr/>
        </p:nvGraphicFramePr>
        <p:xfrm>
          <a:off x="2676525" y="3429000"/>
          <a:ext cx="1241425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82" name="Equation" r:id="rId5" imgW="863225" imgH="469696" progId="Equation.DSMT4">
                  <p:embed/>
                </p:oleObj>
              </mc:Choice>
              <mc:Fallback>
                <p:oleObj name="Equation" r:id="rId5" imgW="863225" imgH="469696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6525" y="3429000"/>
                        <a:ext cx="1241425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811" name="Object 3"/>
          <p:cNvGraphicFramePr>
            <a:graphicFrameLocks noChangeAspect="1"/>
          </p:cNvGraphicFramePr>
          <p:nvPr/>
        </p:nvGraphicFramePr>
        <p:xfrm>
          <a:off x="1987550" y="3494088"/>
          <a:ext cx="527050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83" name="Equation" r:id="rId7" imgW="368140" imgH="393529" progId="Equation.DSMT4">
                  <p:embed/>
                </p:oleObj>
              </mc:Choice>
              <mc:Fallback>
                <p:oleObj name="Equation" r:id="rId7" imgW="368140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7550" y="3494088"/>
                        <a:ext cx="527050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8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Distribuição Binomial Negativa</a:t>
            </a:r>
          </a:p>
        </p:txBody>
      </p:sp>
      <p:sp>
        <p:nvSpPr>
          <p:cNvPr id="26631" name="Text Box 6"/>
          <p:cNvSpPr txBox="1">
            <a:spLocks noChangeArrowheads="1"/>
          </p:cNvSpPr>
          <p:nvPr/>
        </p:nvSpPr>
        <p:spPr bwMode="auto">
          <a:xfrm>
            <a:off x="1981200" y="1600200"/>
            <a:ext cx="66294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Considere o experimento: retiram-se bolas da urna (com reposição), até que se consiga 3 bolas vermelhas. Define-se uma v.a. 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/>
              <a:t> cujos valores representam o número total de bolas azuis (fracassos) retiradas da urna até obter as 3 bolas vermelhas (sucessos).</a:t>
            </a:r>
          </a:p>
        </p:txBody>
      </p:sp>
      <p:grpSp>
        <p:nvGrpSpPr>
          <p:cNvPr id="26632" name="Group 7"/>
          <p:cNvGrpSpPr>
            <a:grpSpLocks/>
          </p:cNvGrpSpPr>
          <p:nvPr/>
        </p:nvGrpSpPr>
        <p:grpSpPr bwMode="auto">
          <a:xfrm>
            <a:off x="838200" y="1447800"/>
            <a:ext cx="914400" cy="1295400"/>
            <a:chOff x="2688" y="3264"/>
            <a:chExt cx="576" cy="816"/>
          </a:xfrm>
        </p:grpSpPr>
        <p:sp>
          <p:nvSpPr>
            <p:cNvPr id="26652" name="Freeform 8"/>
            <p:cNvSpPr>
              <a:spLocks/>
            </p:cNvSpPr>
            <p:nvPr/>
          </p:nvSpPr>
          <p:spPr bwMode="auto">
            <a:xfrm>
              <a:off x="2688" y="3264"/>
              <a:ext cx="576" cy="816"/>
            </a:xfrm>
            <a:custGeom>
              <a:avLst/>
              <a:gdLst>
                <a:gd name="T0" fmla="*/ 0 w 576"/>
                <a:gd name="T1" fmla="*/ 0 h 816"/>
                <a:gd name="T2" fmla="*/ 0 w 576"/>
                <a:gd name="T3" fmla="*/ 816 h 816"/>
                <a:gd name="T4" fmla="*/ 576 w 576"/>
                <a:gd name="T5" fmla="*/ 816 h 816"/>
                <a:gd name="T6" fmla="*/ 576 w 576"/>
                <a:gd name="T7" fmla="*/ 0 h 8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816"/>
                <a:gd name="T14" fmla="*/ 576 w 576"/>
                <a:gd name="T15" fmla="*/ 816 h 8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816">
                  <a:moveTo>
                    <a:pt x="0" y="0"/>
                  </a:moveTo>
                  <a:lnTo>
                    <a:pt x="0" y="816"/>
                  </a:lnTo>
                  <a:lnTo>
                    <a:pt x="576" y="816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6653" name="Oval 9"/>
            <p:cNvSpPr>
              <a:spLocks noChangeArrowheads="1"/>
            </p:cNvSpPr>
            <p:nvPr/>
          </p:nvSpPr>
          <p:spPr bwMode="auto">
            <a:xfrm>
              <a:off x="2784" y="336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6654" name="Oval 10"/>
            <p:cNvSpPr>
              <a:spLocks noChangeArrowheads="1"/>
            </p:cNvSpPr>
            <p:nvPr/>
          </p:nvSpPr>
          <p:spPr bwMode="auto">
            <a:xfrm>
              <a:off x="3024" y="348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6655" name="Oval 11"/>
            <p:cNvSpPr>
              <a:spLocks noChangeArrowheads="1"/>
            </p:cNvSpPr>
            <p:nvPr/>
          </p:nvSpPr>
          <p:spPr bwMode="auto">
            <a:xfrm>
              <a:off x="2784" y="384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6656" name="Oval 12"/>
            <p:cNvSpPr>
              <a:spLocks noChangeArrowheads="1"/>
            </p:cNvSpPr>
            <p:nvPr/>
          </p:nvSpPr>
          <p:spPr bwMode="auto">
            <a:xfrm>
              <a:off x="2784" y="3600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6657" name="Oval 13"/>
            <p:cNvSpPr>
              <a:spLocks noChangeArrowheads="1"/>
            </p:cNvSpPr>
            <p:nvPr/>
          </p:nvSpPr>
          <p:spPr bwMode="auto">
            <a:xfrm>
              <a:off x="3024" y="3696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6658" name="Oval 14"/>
            <p:cNvSpPr>
              <a:spLocks noChangeArrowheads="1"/>
            </p:cNvSpPr>
            <p:nvPr/>
          </p:nvSpPr>
          <p:spPr bwMode="auto">
            <a:xfrm>
              <a:off x="3024" y="326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6659" name="Oval 15"/>
            <p:cNvSpPr>
              <a:spLocks noChangeArrowheads="1"/>
            </p:cNvSpPr>
            <p:nvPr/>
          </p:nvSpPr>
          <p:spPr bwMode="auto">
            <a:xfrm>
              <a:off x="3024" y="3912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sp>
        <p:nvSpPr>
          <p:cNvPr id="26633" name="Text Box 16"/>
          <p:cNvSpPr txBox="1">
            <a:spLocks noChangeArrowheads="1"/>
          </p:cNvSpPr>
          <p:nvPr/>
        </p:nvSpPr>
        <p:spPr bwMode="auto">
          <a:xfrm>
            <a:off x="838200" y="2971800"/>
            <a:ext cx="4343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: {0, 1, 2, ..., </a:t>
            </a:r>
            <a:r>
              <a:rPr lang="pt-BR" altLang="pt-BR" sz="1600">
                <a:latin typeface="Times New Roman" pitchFamily="18" charset="0"/>
                <a:sym typeface="Symbol" pitchFamily="18" charset="2"/>
              </a:rPr>
              <a:t></a:t>
            </a:r>
            <a:r>
              <a:rPr lang="pt-BR" altLang="pt-BR" sz="1600">
                <a:latin typeface="Times New Roman" pitchFamily="18" charset="0"/>
              </a:rPr>
              <a:t>}       </a:t>
            </a:r>
            <a:r>
              <a:rPr lang="pt-BR" altLang="pt-BR" sz="1600" i="1">
                <a:latin typeface="Times New Roman" pitchFamily="18" charset="0"/>
              </a:rPr>
              <a:t>p</a:t>
            </a:r>
            <a:r>
              <a:rPr lang="pt-BR" altLang="pt-BR" sz="1600">
                <a:latin typeface="Times New Roman" pitchFamily="18" charset="0"/>
              </a:rPr>
              <a:t> = 5/7       </a:t>
            </a:r>
            <a:r>
              <a:rPr lang="pt-BR" altLang="pt-BR" sz="1600" i="1">
                <a:latin typeface="Times New Roman" pitchFamily="18" charset="0"/>
              </a:rPr>
              <a:t>q</a:t>
            </a:r>
            <a:r>
              <a:rPr lang="pt-BR" altLang="pt-BR" sz="1600">
                <a:latin typeface="Times New Roman" pitchFamily="18" charset="0"/>
              </a:rPr>
              <a:t> = 2/7       </a:t>
            </a:r>
            <a:r>
              <a:rPr lang="pt-BR" altLang="pt-BR" sz="1600" i="1">
                <a:latin typeface="Times New Roman" pitchFamily="18" charset="0"/>
              </a:rPr>
              <a:t>r</a:t>
            </a:r>
            <a:r>
              <a:rPr lang="pt-BR" altLang="pt-BR" sz="1600">
                <a:latin typeface="Times New Roman" pitchFamily="18" charset="0"/>
              </a:rPr>
              <a:t> = 3</a:t>
            </a:r>
          </a:p>
        </p:txBody>
      </p:sp>
      <p:graphicFrame>
        <p:nvGraphicFramePr>
          <p:cNvPr id="119825" name="Object 17"/>
          <p:cNvGraphicFramePr>
            <a:graphicFrameLocks noChangeAspect="1"/>
          </p:cNvGraphicFramePr>
          <p:nvPr/>
        </p:nvGraphicFramePr>
        <p:xfrm>
          <a:off x="914400" y="3625850"/>
          <a:ext cx="1054100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84" name="Equation" r:id="rId9" imgW="736600" imgH="203200" progId="Equation.DSMT4">
                  <p:embed/>
                </p:oleObj>
              </mc:Choice>
              <mc:Fallback>
                <p:oleObj name="Equation" r:id="rId9" imgW="736600" imgH="2032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625850"/>
                        <a:ext cx="1054100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826" name="Text Box 18"/>
          <p:cNvSpPr txBox="1">
            <a:spLocks noChangeArrowheads="1"/>
          </p:cNvSpPr>
          <p:nvPr/>
        </p:nvSpPr>
        <p:spPr bwMode="auto">
          <a:xfrm>
            <a:off x="1936750" y="3975100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p p p</a:t>
            </a:r>
          </a:p>
        </p:txBody>
      </p:sp>
      <p:graphicFrame>
        <p:nvGraphicFramePr>
          <p:cNvPr id="119827" name="Object 19"/>
          <p:cNvGraphicFramePr>
            <a:graphicFrameLocks noChangeAspect="1"/>
          </p:cNvGraphicFramePr>
          <p:nvPr/>
        </p:nvGraphicFramePr>
        <p:xfrm>
          <a:off x="947738" y="4648200"/>
          <a:ext cx="1035050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85" name="Equation" r:id="rId11" imgW="723586" imgH="203112" progId="Equation.DSMT4">
                  <p:embed/>
                </p:oleObj>
              </mc:Choice>
              <mc:Fallback>
                <p:oleObj name="Equation" r:id="rId11" imgW="723586" imgH="203112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738" y="4648200"/>
                        <a:ext cx="1035050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830" name="Text Box 22"/>
          <p:cNvSpPr txBox="1">
            <a:spLocks noChangeArrowheads="1"/>
          </p:cNvSpPr>
          <p:nvPr/>
        </p:nvSpPr>
        <p:spPr bwMode="auto">
          <a:xfrm>
            <a:off x="2324100" y="4997450"/>
            <a:ext cx="742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q p p p</a:t>
            </a:r>
          </a:p>
        </p:txBody>
      </p:sp>
      <p:graphicFrame>
        <p:nvGraphicFramePr>
          <p:cNvPr id="119832" name="Object 24"/>
          <p:cNvGraphicFramePr>
            <a:graphicFrameLocks noChangeAspect="1"/>
          </p:cNvGraphicFramePr>
          <p:nvPr/>
        </p:nvGraphicFramePr>
        <p:xfrm>
          <a:off x="930275" y="5638800"/>
          <a:ext cx="1071563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86" name="Equation" r:id="rId13" imgW="748975" imgH="203112" progId="Equation.DSMT4">
                  <p:embed/>
                </p:oleObj>
              </mc:Choice>
              <mc:Fallback>
                <p:oleObj name="Equation" r:id="rId13" imgW="748975" imgH="203112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5638800"/>
                        <a:ext cx="1071563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835" name="Text Box 27"/>
          <p:cNvSpPr txBox="1">
            <a:spLocks noChangeArrowheads="1"/>
          </p:cNvSpPr>
          <p:nvPr/>
        </p:nvSpPr>
        <p:spPr bwMode="auto">
          <a:xfrm>
            <a:off x="2352675" y="5988050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q q p p p</a:t>
            </a:r>
          </a:p>
        </p:txBody>
      </p:sp>
      <p:graphicFrame>
        <p:nvGraphicFramePr>
          <p:cNvPr id="119846" name="Object 38"/>
          <p:cNvGraphicFramePr>
            <a:graphicFrameLocks noChangeAspect="1"/>
          </p:cNvGraphicFramePr>
          <p:nvPr/>
        </p:nvGraphicFramePr>
        <p:xfrm>
          <a:off x="3225800" y="4432300"/>
          <a:ext cx="1533525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87" name="Equation" r:id="rId15" imgW="1066800" imgH="469900" progId="Equation.DSMT4">
                  <p:embed/>
                </p:oleObj>
              </mc:Choice>
              <mc:Fallback>
                <p:oleObj name="Equation" r:id="rId15" imgW="1066800" imgH="46990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5800" y="4432300"/>
                        <a:ext cx="1533525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848" name="Object 40"/>
          <p:cNvGraphicFramePr>
            <a:graphicFrameLocks noChangeAspect="1"/>
          </p:cNvGraphicFramePr>
          <p:nvPr/>
        </p:nvGraphicFramePr>
        <p:xfrm>
          <a:off x="2366963" y="4497388"/>
          <a:ext cx="671512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88" name="Equation" r:id="rId17" imgW="469696" imgH="393529" progId="Equation.DSMT4">
                  <p:embed/>
                </p:oleObj>
              </mc:Choice>
              <mc:Fallback>
                <p:oleObj name="Equation" r:id="rId17" imgW="469696" imgH="393529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6963" y="4497388"/>
                        <a:ext cx="671512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849" name="Object 41"/>
          <p:cNvGraphicFramePr>
            <a:graphicFrameLocks noChangeAspect="1"/>
          </p:cNvGraphicFramePr>
          <p:nvPr/>
        </p:nvGraphicFramePr>
        <p:xfrm>
          <a:off x="1933575" y="4505325"/>
          <a:ext cx="43497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89" name="Equation" r:id="rId19" imgW="304536" imgH="393359" progId="Equation.DSMT4">
                  <p:embed/>
                </p:oleObj>
              </mc:Choice>
              <mc:Fallback>
                <p:oleObj name="Equation" r:id="rId19" imgW="304536" imgH="393359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3575" y="4505325"/>
                        <a:ext cx="434975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850" name="Object 42"/>
          <p:cNvGraphicFramePr>
            <a:graphicFrameLocks noChangeAspect="1"/>
          </p:cNvGraphicFramePr>
          <p:nvPr/>
        </p:nvGraphicFramePr>
        <p:xfrm>
          <a:off x="3463925" y="5422900"/>
          <a:ext cx="1824038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90" name="Equation" r:id="rId21" imgW="1269449" imgH="469696" progId="Equation.DSMT4">
                  <p:embed/>
                </p:oleObj>
              </mc:Choice>
              <mc:Fallback>
                <p:oleObj name="Equation" r:id="rId21" imgW="1269449" imgH="469696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3925" y="5422900"/>
                        <a:ext cx="1824038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852" name="Object 44"/>
          <p:cNvGraphicFramePr>
            <a:graphicFrameLocks noChangeAspect="1"/>
          </p:cNvGraphicFramePr>
          <p:nvPr/>
        </p:nvGraphicFramePr>
        <p:xfrm>
          <a:off x="2432050" y="5497513"/>
          <a:ext cx="835025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91" name="Equation" r:id="rId23" imgW="583947" imgH="393529" progId="Equation.DSMT4">
                  <p:embed/>
                </p:oleObj>
              </mc:Choice>
              <mc:Fallback>
                <p:oleObj name="Equation" r:id="rId23" imgW="583947" imgH="393529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2050" y="5497513"/>
                        <a:ext cx="835025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853" name="Object 45"/>
          <p:cNvGraphicFramePr>
            <a:graphicFrameLocks noChangeAspect="1"/>
          </p:cNvGraphicFramePr>
          <p:nvPr/>
        </p:nvGraphicFramePr>
        <p:xfrm>
          <a:off x="1973263" y="5495925"/>
          <a:ext cx="471487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92" name="Equation" r:id="rId25" imgW="330057" imgH="393529" progId="Equation.DSMT4">
                  <p:embed/>
                </p:oleObj>
              </mc:Choice>
              <mc:Fallback>
                <p:oleObj name="Equation" r:id="rId25" imgW="330057" imgH="393529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3263" y="5495925"/>
                        <a:ext cx="471487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36"/>
          <p:cNvGraphicFramePr>
            <a:graphicFrameLocks noChangeAspect="1"/>
          </p:cNvGraphicFramePr>
          <p:nvPr/>
        </p:nvGraphicFramePr>
        <p:xfrm>
          <a:off x="6653213" y="3479800"/>
          <a:ext cx="992187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93" name="Equation" r:id="rId27" imgW="685800" imgH="419100" progId="Equation.DSMT4">
                  <p:embed/>
                </p:oleObj>
              </mc:Choice>
              <mc:Fallback>
                <p:oleObj name="Equation" r:id="rId27" imgW="685800" imgH="41910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3213" y="3479800"/>
                        <a:ext cx="992187" cy="5984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855" name="Object 47"/>
          <p:cNvGraphicFramePr>
            <a:graphicFrameLocks noChangeAspect="1"/>
          </p:cNvGraphicFramePr>
          <p:nvPr/>
        </p:nvGraphicFramePr>
        <p:xfrm>
          <a:off x="6677025" y="3429000"/>
          <a:ext cx="97472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94" name="Equation" r:id="rId29" imgW="672808" imgH="457002" progId="Equation.DSMT4">
                  <p:embed/>
                </p:oleObj>
              </mc:Choice>
              <mc:Fallback>
                <p:oleObj name="Equation" r:id="rId29" imgW="672808" imgH="457002" progId="Equation.DSMT4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7025" y="3429000"/>
                        <a:ext cx="974725" cy="6540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810" name="Object 2"/>
          <p:cNvGraphicFramePr>
            <a:graphicFrameLocks noChangeAspect="1"/>
          </p:cNvGraphicFramePr>
          <p:nvPr/>
        </p:nvGraphicFramePr>
        <p:xfrm>
          <a:off x="1965325" y="3500438"/>
          <a:ext cx="730250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95" name="Equation" r:id="rId31" imgW="507780" imgH="393529" progId="Equation.DSMT4">
                  <p:embed/>
                </p:oleObj>
              </mc:Choice>
              <mc:Fallback>
                <p:oleObj name="Equation" r:id="rId31" imgW="507780" imgH="39352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5325" y="3500438"/>
                        <a:ext cx="730250" cy="5635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847" name="Object 39"/>
          <p:cNvGraphicFramePr>
            <a:graphicFrameLocks noChangeAspect="1"/>
          </p:cNvGraphicFramePr>
          <p:nvPr/>
        </p:nvGraphicFramePr>
        <p:xfrm>
          <a:off x="2333625" y="4503738"/>
          <a:ext cx="895350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96" name="Equation" r:id="rId33" imgW="622030" imgH="393529" progId="Equation.DSMT4">
                  <p:embed/>
                </p:oleObj>
              </mc:Choice>
              <mc:Fallback>
                <p:oleObj name="Equation" r:id="rId33" imgW="622030" imgH="393529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25" y="4503738"/>
                        <a:ext cx="895350" cy="5635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851" name="Object 43"/>
          <p:cNvGraphicFramePr>
            <a:graphicFrameLocks noChangeAspect="1"/>
          </p:cNvGraphicFramePr>
          <p:nvPr/>
        </p:nvGraphicFramePr>
        <p:xfrm>
          <a:off x="2398713" y="5494338"/>
          <a:ext cx="1077912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97" name="Equation" r:id="rId35" imgW="748975" imgH="393529" progId="Equation.DSMT4">
                  <p:embed/>
                </p:oleObj>
              </mc:Choice>
              <mc:Fallback>
                <p:oleObj name="Equation" r:id="rId35" imgW="748975" imgH="393529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8713" y="5494338"/>
                        <a:ext cx="1077912" cy="5635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739B-399D-4534-BD49-F6BA9E710659}" type="slidenum">
              <a:rPr lang="pt-BR"/>
              <a:pPr>
                <a:defRPr/>
              </a:pPr>
              <a:t>24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2" grpId="0" autoUpdateAnimBg="0"/>
      <p:bldP spid="119826" grpId="0" autoUpdateAnimBg="0"/>
      <p:bldP spid="119830" grpId="0" autoUpdateAnimBg="0"/>
      <p:bldP spid="119835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4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Distribuição Binomial Negativa</a:t>
            </a:r>
          </a:p>
        </p:txBody>
      </p:sp>
      <p:sp>
        <p:nvSpPr>
          <p:cNvPr id="27651" name="Text Box 9"/>
          <p:cNvSpPr txBox="1">
            <a:spLocks noChangeArrowheads="1"/>
          </p:cNvSpPr>
          <p:nvPr/>
        </p:nvSpPr>
        <p:spPr bwMode="auto">
          <a:xfrm>
            <a:off x="1981200" y="1600200"/>
            <a:ext cx="66294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Considere o experimento: retiram-se bolas da urna (com reposição), até que se consiga 3 bolas vermelhas. Define-se uma v.a. 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/>
              <a:t> cujos valores representam o número total de bolas azuis (fracassos) retiradas da urna até obter as 3 bolas vermelhas (sucessos).</a:t>
            </a:r>
          </a:p>
        </p:txBody>
      </p:sp>
      <p:grpSp>
        <p:nvGrpSpPr>
          <p:cNvPr id="27652" name="Group 10"/>
          <p:cNvGrpSpPr>
            <a:grpSpLocks/>
          </p:cNvGrpSpPr>
          <p:nvPr/>
        </p:nvGrpSpPr>
        <p:grpSpPr bwMode="auto">
          <a:xfrm>
            <a:off x="838200" y="1447800"/>
            <a:ext cx="914400" cy="1295400"/>
            <a:chOff x="2688" y="3264"/>
            <a:chExt cx="576" cy="816"/>
          </a:xfrm>
        </p:grpSpPr>
        <p:sp>
          <p:nvSpPr>
            <p:cNvPr id="27676" name="Freeform 11"/>
            <p:cNvSpPr>
              <a:spLocks/>
            </p:cNvSpPr>
            <p:nvPr/>
          </p:nvSpPr>
          <p:spPr bwMode="auto">
            <a:xfrm>
              <a:off x="2688" y="3264"/>
              <a:ext cx="576" cy="816"/>
            </a:xfrm>
            <a:custGeom>
              <a:avLst/>
              <a:gdLst>
                <a:gd name="T0" fmla="*/ 0 w 576"/>
                <a:gd name="T1" fmla="*/ 0 h 816"/>
                <a:gd name="T2" fmla="*/ 0 w 576"/>
                <a:gd name="T3" fmla="*/ 816 h 816"/>
                <a:gd name="T4" fmla="*/ 576 w 576"/>
                <a:gd name="T5" fmla="*/ 816 h 816"/>
                <a:gd name="T6" fmla="*/ 576 w 576"/>
                <a:gd name="T7" fmla="*/ 0 h 8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816"/>
                <a:gd name="T14" fmla="*/ 576 w 576"/>
                <a:gd name="T15" fmla="*/ 816 h 8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816">
                  <a:moveTo>
                    <a:pt x="0" y="0"/>
                  </a:moveTo>
                  <a:lnTo>
                    <a:pt x="0" y="816"/>
                  </a:lnTo>
                  <a:lnTo>
                    <a:pt x="576" y="816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7677" name="Oval 12"/>
            <p:cNvSpPr>
              <a:spLocks noChangeArrowheads="1"/>
            </p:cNvSpPr>
            <p:nvPr/>
          </p:nvSpPr>
          <p:spPr bwMode="auto">
            <a:xfrm>
              <a:off x="2784" y="336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7678" name="Oval 13"/>
            <p:cNvSpPr>
              <a:spLocks noChangeArrowheads="1"/>
            </p:cNvSpPr>
            <p:nvPr/>
          </p:nvSpPr>
          <p:spPr bwMode="auto">
            <a:xfrm>
              <a:off x="3024" y="348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7679" name="Oval 14"/>
            <p:cNvSpPr>
              <a:spLocks noChangeArrowheads="1"/>
            </p:cNvSpPr>
            <p:nvPr/>
          </p:nvSpPr>
          <p:spPr bwMode="auto">
            <a:xfrm>
              <a:off x="2784" y="384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7680" name="Oval 15"/>
            <p:cNvSpPr>
              <a:spLocks noChangeArrowheads="1"/>
            </p:cNvSpPr>
            <p:nvPr/>
          </p:nvSpPr>
          <p:spPr bwMode="auto">
            <a:xfrm>
              <a:off x="2784" y="3600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7681" name="Oval 16"/>
            <p:cNvSpPr>
              <a:spLocks noChangeArrowheads="1"/>
            </p:cNvSpPr>
            <p:nvPr/>
          </p:nvSpPr>
          <p:spPr bwMode="auto">
            <a:xfrm>
              <a:off x="3024" y="3696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7682" name="Oval 17"/>
            <p:cNvSpPr>
              <a:spLocks noChangeArrowheads="1"/>
            </p:cNvSpPr>
            <p:nvPr/>
          </p:nvSpPr>
          <p:spPr bwMode="auto">
            <a:xfrm>
              <a:off x="3024" y="326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7683" name="Oval 18"/>
            <p:cNvSpPr>
              <a:spLocks noChangeArrowheads="1"/>
            </p:cNvSpPr>
            <p:nvPr/>
          </p:nvSpPr>
          <p:spPr bwMode="auto">
            <a:xfrm>
              <a:off x="3024" y="3912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sp>
        <p:nvSpPr>
          <p:cNvPr id="27653" name="Text Box 19"/>
          <p:cNvSpPr txBox="1">
            <a:spLocks noChangeArrowheads="1"/>
          </p:cNvSpPr>
          <p:nvPr/>
        </p:nvSpPr>
        <p:spPr bwMode="auto">
          <a:xfrm>
            <a:off x="838200" y="2971800"/>
            <a:ext cx="4343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: {0, 1, 2, ..., </a:t>
            </a:r>
            <a:r>
              <a:rPr lang="pt-BR" altLang="pt-BR" sz="1600">
                <a:latin typeface="Times New Roman" pitchFamily="18" charset="0"/>
                <a:sym typeface="Symbol" pitchFamily="18" charset="2"/>
              </a:rPr>
              <a:t></a:t>
            </a:r>
            <a:r>
              <a:rPr lang="pt-BR" altLang="pt-BR" sz="1600">
                <a:latin typeface="Times New Roman" pitchFamily="18" charset="0"/>
              </a:rPr>
              <a:t>}</a:t>
            </a:r>
          </a:p>
        </p:txBody>
      </p:sp>
      <p:graphicFrame>
        <p:nvGraphicFramePr>
          <p:cNvPr id="27654" name="Object 32"/>
          <p:cNvGraphicFramePr>
            <a:graphicFrameLocks noChangeAspect="1"/>
          </p:cNvGraphicFramePr>
          <p:nvPr/>
        </p:nvGraphicFramePr>
        <p:xfrm>
          <a:off x="838200" y="3781425"/>
          <a:ext cx="2078038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1" name="Equation" r:id="rId3" imgW="1435100" imgH="457200" progId="Equation.DSMT4">
                  <p:embed/>
                </p:oleObj>
              </mc:Choice>
              <mc:Fallback>
                <p:oleObj name="Equation" r:id="rId3" imgW="1435100" imgH="45720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781425"/>
                        <a:ext cx="2078038" cy="6540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69" name="Object 37"/>
          <p:cNvGraphicFramePr>
            <a:graphicFrameLocks noChangeAspect="1"/>
          </p:cNvGraphicFramePr>
          <p:nvPr/>
        </p:nvGraphicFramePr>
        <p:xfrm>
          <a:off x="914400" y="5029200"/>
          <a:ext cx="1052513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2" name="Equation" r:id="rId5" imgW="736600" imgH="431800" progId="Equation.DSMT4">
                  <p:embed/>
                </p:oleObj>
              </mc:Choice>
              <mc:Fallback>
                <p:oleObj name="Equation" r:id="rId5" imgW="736600" imgH="43180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029200"/>
                        <a:ext cx="1052513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870" name="Text Box 38"/>
          <p:cNvSpPr txBox="1">
            <a:spLocks noChangeArrowheads="1"/>
          </p:cNvSpPr>
          <p:nvPr/>
        </p:nvSpPr>
        <p:spPr bwMode="auto">
          <a:xfrm>
            <a:off x="3352800" y="2819400"/>
            <a:ext cx="5334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A v.a. Binomial Negativa pode ser entendida como uma somatória de </a:t>
            </a:r>
            <a:r>
              <a:rPr lang="pt-BR" altLang="pt-BR" sz="1600" i="1">
                <a:latin typeface="Times New Roman" pitchFamily="18" charset="0"/>
              </a:rPr>
              <a:t>r</a:t>
            </a:r>
            <a:r>
              <a:rPr lang="pt-BR" altLang="pt-BR" sz="1600"/>
              <a:t> v.a. Geométricas.</a:t>
            </a:r>
          </a:p>
        </p:txBody>
      </p:sp>
      <p:graphicFrame>
        <p:nvGraphicFramePr>
          <p:cNvPr id="120871" name="Object 39"/>
          <p:cNvGraphicFramePr>
            <a:graphicFrameLocks noChangeAspect="1"/>
          </p:cNvGraphicFramePr>
          <p:nvPr/>
        </p:nvGraphicFramePr>
        <p:xfrm>
          <a:off x="3451225" y="3352800"/>
          <a:ext cx="892175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3" name="Equation" r:id="rId7" imgW="622030" imgH="431613" progId="Equation.DSMT4">
                  <p:embed/>
                </p:oleObj>
              </mc:Choice>
              <mc:Fallback>
                <p:oleObj name="Equation" r:id="rId7" imgW="622030" imgH="431613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1225" y="3352800"/>
                        <a:ext cx="892175" cy="6175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872" name="Text Box 40"/>
          <p:cNvSpPr txBox="1">
            <a:spLocks noChangeArrowheads="1"/>
          </p:cNvSpPr>
          <p:nvPr/>
        </p:nvSpPr>
        <p:spPr bwMode="auto">
          <a:xfrm>
            <a:off x="4343400" y="3487738"/>
            <a:ext cx="4648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onde cada </a:t>
            </a:r>
            <a:r>
              <a:rPr lang="pt-BR" altLang="pt-BR" sz="1600" i="1">
                <a:latin typeface="Times New Roman" pitchFamily="18" charset="0"/>
              </a:rPr>
              <a:t>Y</a:t>
            </a:r>
            <a:r>
              <a:rPr lang="pt-BR" altLang="pt-BR" sz="1600" i="1" baseline="-25000">
                <a:latin typeface="Times New Roman" pitchFamily="18" charset="0"/>
              </a:rPr>
              <a:t>i</a:t>
            </a:r>
            <a:r>
              <a:rPr lang="pt-BR" altLang="pt-BR" sz="1600"/>
              <a:t> tem distribuição Geométrica</a:t>
            </a:r>
          </a:p>
        </p:txBody>
      </p:sp>
      <p:graphicFrame>
        <p:nvGraphicFramePr>
          <p:cNvPr id="120873" name="Object 41"/>
          <p:cNvGraphicFramePr>
            <a:graphicFrameLocks noChangeAspect="1"/>
          </p:cNvGraphicFramePr>
          <p:nvPr/>
        </p:nvGraphicFramePr>
        <p:xfrm>
          <a:off x="3429000" y="4648200"/>
          <a:ext cx="1601788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4" name="Equation" r:id="rId9" imgW="1117600" imgH="457200" progId="Equation.DSMT4">
                  <p:embed/>
                </p:oleObj>
              </mc:Choice>
              <mc:Fallback>
                <p:oleObj name="Equation" r:id="rId9" imgW="1117600" imgH="45720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648200"/>
                        <a:ext cx="1601788" cy="6540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74" name="Object 42"/>
          <p:cNvGraphicFramePr>
            <a:graphicFrameLocks noChangeAspect="1"/>
          </p:cNvGraphicFramePr>
          <p:nvPr/>
        </p:nvGraphicFramePr>
        <p:xfrm>
          <a:off x="5029200" y="4667250"/>
          <a:ext cx="965200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5" name="Equation" r:id="rId11" imgW="672808" imgH="431613" progId="Equation.DSMT4">
                  <p:embed/>
                </p:oleObj>
              </mc:Choice>
              <mc:Fallback>
                <p:oleObj name="Equation" r:id="rId11" imgW="672808" imgH="431613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667250"/>
                        <a:ext cx="965200" cy="6175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75" name="Object 43"/>
          <p:cNvGraphicFramePr>
            <a:graphicFrameLocks noChangeAspect="1"/>
          </p:cNvGraphicFramePr>
          <p:nvPr/>
        </p:nvGraphicFramePr>
        <p:xfrm>
          <a:off x="5975350" y="4667250"/>
          <a:ext cx="673100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6" name="Equation" r:id="rId13" imgW="469696" imgH="431613" progId="Equation.DSMT4">
                  <p:embed/>
                </p:oleObj>
              </mc:Choice>
              <mc:Fallback>
                <p:oleObj name="Equation" r:id="rId13" imgW="469696" imgH="431613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5350" y="4667250"/>
                        <a:ext cx="673100" cy="6175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76" name="Object 44"/>
          <p:cNvGraphicFramePr>
            <a:graphicFrameLocks noChangeAspect="1"/>
          </p:cNvGraphicFramePr>
          <p:nvPr/>
        </p:nvGraphicFramePr>
        <p:xfrm>
          <a:off x="3429000" y="5365750"/>
          <a:ext cx="1928813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7" name="Equation" r:id="rId15" imgW="1346200" imgH="457200" progId="Equation.DSMT4">
                  <p:embed/>
                </p:oleObj>
              </mc:Choice>
              <mc:Fallback>
                <p:oleObj name="Equation" r:id="rId15" imgW="1346200" imgH="457200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365750"/>
                        <a:ext cx="1928813" cy="6540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77" name="Object 45"/>
          <p:cNvGraphicFramePr>
            <a:graphicFrameLocks noChangeAspect="1"/>
          </p:cNvGraphicFramePr>
          <p:nvPr/>
        </p:nvGraphicFramePr>
        <p:xfrm>
          <a:off x="5334000" y="5384800"/>
          <a:ext cx="1128713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8" name="Equation" r:id="rId17" imgW="787400" imgH="431800" progId="Equation.DSMT4">
                  <p:embed/>
                </p:oleObj>
              </mc:Choice>
              <mc:Fallback>
                <p:oleObj name="Equation" r:id="rId17" imgW="787400" imgH="431800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384800"/>
                        <a:ext cx="1128713" cy="6175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78" name="Object 46"/>
          <p:cNvGraphicFramePr>
            <a:graphicFrameLocks noChangeAspect="1"/>
          </p:cNvGraphicFramePr>
          <p:nvPr/>
        </p:nvGraphicFramePr>
        <p:xfrm>
          <a:off x="6438900" y="5384800"/>
          <a:ext cx="765175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9" name="Equation" r:id="rId19" imgW="533169" imgH="431613" progId="Equation.DSMT4">
                  <p:embed/>
                </p:oleObj>
              </mc:Choice>
              <mc:Fallback>
                <p:oleObj name="Equation" r:id="rId19" imgW="533169" imgH="431613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8900" y="5384800"/>
                        <a:ext cx="765175" cy="6175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79" name="Object 47"/>
          <p:cNvGraphicFramePr>
            <a:graphicFrameLocks noChangeAspect="1"/>
          </p:cNvGraphicFramePr>
          <p:nvPr/>
        </p:nvGraphicFramePr>
        <p:xfrm>
          <a:off x="7235825" y="5413375"/>
          <a:ext cx="50800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70" name="Equation" r:id="rId21" imgW="355446" imgH="418918" progId="Equation.DSMT4">
                  <p:embed/>
                </p:oleObj>
              </mc:Choice>
              <mc:Fallback>
                <p:oleObj name="Equation" r:id="rId21" imgW="355446" imgH="418918" progId="Equation.DSMT4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5825" y="5413375"/>
                        <a:ext cx="508000" cy="6000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880" name="Text Box 48"/>
          <p:cNvSpPr txBox="1">
            <a:spLocks noChangeArrowheads="1"/>
          </p:cNvSpPr>
          <p:nvPr/>
        </p:nvSpPr>
        <p:spPr bwMode="auto">
          <a:xfrm>
            <a:off x="3381375" y="4114800"/>
            <a:ext cx="3324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Por exemplo: </a:t>
            </a:r>
            <a:r>
              <a:rPr lang="pt-BR" altLang="pt-BR" sz="1600" i="1">
                <a:latin typeface="Times New Roman" pitchFamily="18" charset="0"/>
              </a:rPr>
              <a:t>q q p q q q q p q q q p</a:t>
            </a:r>
          </a:p>
        </p:txBody>
      </p:sp>
      <p:sp>
        <p:nvSpPr>
          <p:cNvPr id="120881" name="Oval 49"/>
          <p:cNvSpPr>
            <a:spLocks noChangeArrowheads="1"/>
          </p:cNvSpPr>
          <p:nvPr/>
        </p:nvSpPr>
        <p:spPr bwMode="auto">
          <a:xfrm>
            <a:off x="4705350" y="4162425"/>
            <a:ext cx="449263" cy="3048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</p:txBody>
      </p:sp>
      <p:sp>
        <p:nvSpPr>
          <p:cNvPr id="120882" name="Oval 50"/>
          <p:cNvSpPr>
            <a:spLocks noChangeArrowheads="1"/>
          </p:cNvSpPr>
          <p:nvPr/>
        </p:nvSpPr>
        <p:spPr bwMode="auto">
          <a:xfrm>
            <a:off x="5170488" y="4162425"/>
            <a:ext cx="747712" cy="3048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</p:txBody>
      </p:sp>
      <p:sp>
        <p:nvSpPr>
          <p:cNvPr id="120883" name="Oval 51"/>
          <p:cNvSpPr>
            <a:spLocks noChangeArrowheads="1"/>
          </p:cNvSpPr>
          <p:nvPr/>
        </p:nvSpPr>
        <p:spPr bwMode="auto">
          <a:xfrm>
            <a:off x="5922963" y="4162425"/>
            <a:ext cx="615950" cy="3048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</p:txBody>
      </p:sp>
      <p:sp>
        <p:nvSpPr>
          <p:cNvPr id="120884" name="Rectangle 52"/>
          <p:cNvSpPr>
            <a:spLocks noChangeArrowheads="1"/>
          </p:cNvSpPr>
          <p:nvPr/>
        </p:nvSpPr>
        <p:spPr bwMode="auto">
          <a:xfrm>
            <a:off x="4583113" y="3832225"/>
            <a:ext cx="684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Y</a:t>
            </a:r>
            <a:r>
              <a:rPr lang="pt-BR" altLang="pt-BR" sz="1600" baseline="-25000">
                <a:latin typeface="Times New Roman" pitchFamily="18" charset="0"/>
              </a:rPr>
              <a:t>1</a:t>
            </a:r>
            <a:r>
              <a:rPr lang="pt-BR" altLang="pt-BR" sz="1600">
                <a:latin typeface="Times New Roman" pitchFamily="18" charset="0"/>
              </a:rPr>
              <a:t> = 2</a:t>
            </a:r>
          </a:p>
        </p:txBody>
      </p:sp>
      <p:sp>
        <p:nvSpPr>
          <p:cNvPr id="120885" name="Rectangle 53"/>
          <p:cNvSpPr>
            <a:spLocks noChangeArrowheads="1"/>
          </p:cNvSpPr>
          <p:nvPr/>
        </p:nvSpPr>
        <p:spPr bwMode="auto">
          <a:xfrm>
            <a:off x="5183188" y="3832225"/>
            <a:ext cx="684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Y</a:t>
            </a:r>
            <a:r>
              <a:rPr lang="pt-BR" altLang="pt-BR" sz="1600" baseline="-25000">
                <a:latin typeface="Times New Roman" pitchFamily="18" charset="0"/>
              </a:rPr>
              <a:t>2</a:t>
            </a:r>
            <a:r>
              <a:rPr lang="pt-BR" altLang="pt-BR" sz="1600">
                <a:latin typeface="Times New Roman" pitchFamily="18" charset="0"/>
              </a:rPr>
              <a:t> = 4</a:t>
            </a:r>
          </a:p>
        </p:txBody>
      </p:sp>
      <p:sp>
        <p:nvSpPr>
          <p:cNvPr id="120886" name="Rectangle 54"/>
          <p:cNvSpPr>
            <a:spLocks noChangeArrowheads="1"/>
          </p:cNvSpPr>
          <p:nvPr/>
        </p:nvSpPr>
        <p:spPr bwMode="auto">
          <a:xfrm>
            <a:off x="5888038" y="3832225"/>
            <a:ext cx="684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Y</a:t>
            </a:r>
            <a:r>
              <a:rPr lang="pt-BR" altLang="pt-BR" sz="1600" baseline="-25000">
                <a:latin typeface="Times New Roman" pitchFamily="18" charset="0"/>
              </a:rPr>
              <a:t>3</a:t>
            </a:r>
            <a:r>
              <a:rPr lang="pt-BR" altLang="pt-BR" sz="1600">
                <a:latin typeface="Times New Roman" pitchFamily="18" charset="0"/>
              </a:rPr>
              <a:t> = 3</a:t>
            </a:r>
          </a:p>
        </p:txBody>
      </p:sp>
      <p:sp>
        <p:nvSpPr>
          <p:cNvPr id="120887" name="Rectangle 55"/>
          <p:cNvSpPr>
            <a:spLocks noChangeArrowheads="1"/>
          </p:cNvSpPr>
          <p:nvPr/>
        </p:nvSpPr>
        <p:spPr bwMode="auto">
          <a:xfrm>
            <a:off x="6581775" y="4110038"/>
            <a:ext cx="20113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imes New Roman" pitchFamily="18" charset="0"/>
                <a:sym typeface="Symbol" pitchFamily="18" charset="2"/>
              </a:rPr>
              <a:t> 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 = 9 </a:t>
            </a:r>
            <a:r>
              <a:rPr lang="pt-BR" altLang="pt-BR" sz="1600"/>
              <a:t>(fracassos)</a:t>
            </a:r>
          </a:p>
        </p:txBody>
      </p:sp>
      <p:graphicFrame>
        <p:nvGraphicFramePr>
          <p:cNvPr id="120888" name="Object 56"/>
          <p:cNvGraphicFramePr>
            <a:graphicFrameLocks noChangeAspect="1"/>
          </p:cNvGraphicFramePr>
          <p:nvPr/>
        </p:nvGraphicFramePr>
        <p:xfrm>
          <a:off x="6680200" y="4695825"/>
          <a:ext cx="47307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71" name="Equation" r:id="rId23" imgW="330200" imgH="419100" progId="Equation.DSMT4">
                  <p:embed/>
                </p:oleObj>
              </mc:Choice>
              <mc:Fallback>
                <p:oleObj name="Equation" r:id="rId23" imgW="330200" imgH="419100" progId="Equation.DSMT4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0200" y="4695825"/>
                        <a:ext cx="473075" cy="6000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18AA81-F4AF-4D33-B2D1-6D8C9736A65E}" type="slidenum">
              <a:rPr lang="pt-BR"/>
              <a:pPr>
                <a:defRPr/>
              </a:pPr>
              <a:t>25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0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0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70" grpId="0" autoUpdateAnimBg="0"/>
      <p:bldP spid="120872" grpId="0" autoUpdateAnimBg="0"/>
      <p:bldP spid="120880" grpId="0" autoUpdateAnimBg="0"/>
      <p:bldP spid="120881" grpId="0" animBg="1"/>
      <p:bldP spid="120882" grpId="0" animBg="1"/>
      <p:bldP spid="120883" grpId="0" animBg="1"/>
      <p:bldP spid="120884" grpId="0" autoUpdateAnimBg="0"/>
      <p:bldP spid="120885" grpId="0" autoUpdateAnimBg="0"/>
      <p:bldP spid="120886" grpId="0" autoUpdateAnimBg="0"/>
      <p:bldP spid="120887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Distribuição Binomial Negativa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981200" y="1600200"/>
            <a:ext cx="66294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Considere o experimento: retiram-se bolas da urna (com reposição), até que se consiga 3 bolas vermelhas. Define-se uma v.a. 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/>
              <a:t> cujos valores representam o número total de bolas azuis (fracassos) retiradas da urna até obter as 3 bolas vermelhas (sucessos).</a:t>
            </a:r>
          </a:p>
        </p:txBody>
      </p:sp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838200" y="1447800"/>
            <a:ext cx="914400" cy="1295400"/>
            <a:chOff x="2688" y="3264"/>
            <a:chExt cx="576" cy="816"/>
          </a:xfrm>
        </p:grpSpPr>
        <p:sp>
          <p:nvSpPr>
            <p:cNvPr id="28686" name="Freeform 5"/>
            <p:cNvSpPr>
              <a:spLocks/>
            </p:cNvSpPr>
            <p:nvPr/>
          </p:nvSpPr>
          <p:spPr bwMode="auto">
            <a:xfrm>
              <a:off x="2688" y="3264"/>
              <a:ext cx="576" cy="816"/>
            </a:xfrm>
            <a:custGeom>
              <a:avLst/>
              <a:gdLst>
                <a:gd name="T0" fmla="*/ 0 w 576"/>
                <a:gd name="T1" fmla="*/ 0 h 816"/>
                <a:gd name="T2" fmla="*/ 0 w 576"/>
                <a:gd name="T3" fmla="*/ 816 h 816"/>
                <a:gd name="T4" fmla="*/ 576 w 576"/>
                <a:gd name="T5" fmla="*/ 816 h 816"/>
                <a:gd name="T6" fmla="*/ 576 w 576"/>
                <a:gd name="T7" fmla="*/ 0 h 8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816"/>
                <a:gd name="T14" fmla="*/ 576 w 576"/>
                <a:gd name="T15" fmla="*/ 816 h 8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816">
                  <a:moveTo>
                    <a:pt x="0" y="0"/>
                  </a:moveTo>
                  <a:lnTo>
                    <a:pt x="0" y="816"/>
                  </a:lnTo>
                  <a:lnTo>
                    <a:pt x="576" y="816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8687" name="Oval 6"/>
            <p:cNvSpPr>
              <a:spLocks noChangeArrowheads="1"/>
            </p:cNvSpPr>
            <p:nvPr/>
          </p:nvSpPr>
          <p:spPr bwMode="auto">
            <a:xfrm>
              <a:off x="2784" y="336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8688" name="Oval 7"/>
            <p:cNvSpPr>
              <a:spLocks noChangeArrowheads="1"/>
            </p:cNvSpPr>
            <p:nvPr/>
          </p:nvSpPr>
          <p:spPr bwMode="auto">
            <a:xfrm>
              <a:off x="3024" y="348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8689" name="Oval 8"/>
            <p:cNvSpPr>
              <a:spLocks noChangeArrowheads="1"/>
            </p:cNvSpPr>
            <p:nvPr/>
          </p:nvSpPr>
          <p:spPr bwMode="auto">
            <a:xfrm>
              <a:off x="2784" y="384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8690" name="Oval 9"/>
            <p:cNvSpPr>
              <a:spLocks noChangeArrowheads="1"/>
            </p:cNvSpPr>
            <p:nvPr/>
          </p:nvSpPr>
          <p:spPr bwMode="auto">
            <a:xfrm>
              <a:off x="2784" y="3600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8691" name="Oval 10"/>
            <p:cNvSpPr>
              <a:spLocks noChangeArrowheads="1"/>
            </p:cNvSpPr>
            <p:nvPr/>
          </p:nvSpPr>
          <p:spPr bwMode="auto">
            <a:xfrm>
              <a:off x="3024" y="3696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8692" name="Oval 11"/>
            <p:cNvSpPr>
              <a:spLocks noChangeArrowheads="1"/>
            </p:cNvSpPr>
            <p:nvPr/>
          </p:nvSpPr>
          <p:spPr bwMode="auto">
            <a:xfrm>
              <a:off x="3024" y="326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8693" name="Oval 12"/>
            <p:cNvSpPr>
              <a:spLocks noChangeArrowheads="1"/>
            </p:cNvSpPr>
            <p:nvPr/>
          </p:nvSpPr>
          <p:spPr bwMode="auto">
            <a:xfrm>
              <a:off x="3024" y="3912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sp>
        <p:nvSpPr>
          <p:cNvPr id="28677" name="Text Box 35"/>
          <p:cNvSpPr txBox="1">
            <a:spLocks noChangeArrowheads="1"/>
          </p:cNvSpPr>
          <p:nvPr/>
        </p:nvSpPr>
        <p:spPr bwMode="auto">
          <a:xfrm>
            <a:off x="6858000" y="3140075"/>
            <a:ext cx="1752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: {0, 1, 2, ..., </a:t>
            </a:r>
            <a:r>
              <a:rPr lang="pt-BR" altLang="pt-BR" sz="1600">
                <a:latin typeface="Times New Roman" pitchFamily="18" charset="0"/>
                <a:sym typeface="Symbol" pitchFamily="18" charset="2"/>
              </a:rPr>
              <a:t></a:t>
            </a:r>
            <a:r>
              <a:rPr lang="pt-BR" altLang="pt-BR" sz="1600">
                <a:latin typeface="Times New Roman" pitchFamily="18" charset="0"/>
              </a:rPr>
              <a:t>}</a:t>
            </a:r>
          </a:p>
        </p:txBody>
      </p:sp>
      <p:graphicFrame>
        <p:nvGraphicFramePr>
          <p:cNvPr id="28678" name="Object 36"/>
          <p:cNvGraphicFramePr>
            <a:graphicFrameLocks noChangeAspect="1"/>
          </p:cNvGraphicFramePr>
          <p:nvPr/>
        </p:nvGraphicFramePr>
        <p:xfrm>
          <a:off x="2816225" y="2979738"/>
          <a:ext cx="206057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6" name="Equation" r:id="rId3" imgW="1435100" imgH="457200" progId="Equation.DSMT4">
                  <p:embed/>
                </p:oleObj>
              </mc:Choice>
              <mc:Fallback>
                <p:oleObj name="Equation" r:id="rId3" imgW="1435100" imgH="45720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6225" y="2979738"/>
                        <a:ext cx="2060575" cy="6540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93" name="Object 37"/>
          <p:cNvGraphicFramePr>
            <a:graphicFrameLocks noChangeAspect="1"/>
          </p:cNvGraphicFramePr>
          <p:nvPr/>
        </p:nvGraphicFramePr>
        <p:xfrm>
          <a:off x="2816225" y="3810000"/>
          <a:ext cx="103505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7" name="Equation" r:id="rId5" imgW="723586" imgH="418918" progId="Equation.DSMT4">
                  <p:embed/>
                </p:oleObj>
              </mc:Choice>
              <mc:Fallback>
                <p:oleObj name="Equation" r:id="rId5" imgW="723586" imgH="418918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6225" y="3810000"/>
                        <a:ext cx="1035050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94" name="Object 38"/>
          <p:cNvGraphicFramePr>
            <a:graphicFrameLocks noChangeAspect="1"/>
          </p:cNvGraphicFramePr>
          <p:nvPr/>
        </p:nvGraphicFramePr>
        <p:xfrm>
          <a:off x="2816225" y="4505325"/>
          <a:ext cx="121602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8" name="Equation" r:id="rId7" imgW="850531" imgH="418918" progId="Equation.DSMT4">
                  <p:embed/>
                </p:oleObj>
              </mc:Choice>
              <mc:Fallback>
                <p:oleObj name="Equation" r:id="rId7" imgW="850531" imgH="418918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6225" y="4505325"/>
                        <a:ext cx="1216025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1" name="Text Box 39"/>
          <p:cNvSpPr txBox="1">
            <a:spLocks noChangeArrowheads="1"/>
          </p:cNvSpPr>
          <p:nvPr/>
        </p:nvSpPr>
        <p:spPr bwMode="auto">
          <a:xfrm>
            <a:off x="838200" y="2971800"/>
            <a:ext cx="914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p</a:t>
            </a:r>
            <a:r>
              <a:rPr lang="pt-BR" altLang="pt-BR" sz="1600">
                <a:latin typeface="Times New Roman" pitchFamily="18" charset="0"/>
              </a:rPr>
              <a:t> = 5/7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q</a:t>
            </a:r>
            <a:r>
              <a:rPr lang="pt-BR" altLang="pt-BR" sz="1600">
                <a:latin typeface="Times New Roman" pitchFamily="18" charset="0"/>
              </a:rPr>
              <a:t> = 2/7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r</a:t>
            </a:r>
            <a:r>
              <a:rPr lang="pt-BR" altLang="pt-BR" sz="1600">
                <a:latin typeface="Times New Roman" pitchFamily="18" charset="0"/>
              </a:rPr>
              <a:t> = 3</a:t>
            </a:r>
          </a:p>
        </p:txBody>
      </p:sp>
      <p:graphicFrame>
        <p:nvGraphicFramePr>
          <p:cNvPr id="121896" name="Object 40"/>
          <p:cNvGraphicFramePr>
            <a:graphicFrameLocks noChangeAspect="1"/>
          </p:cNvGraphicFramePr>
          <p:nvPr/>
        </p:nvGraphicFramePr>
        <p:xfrm>
          <a:off x="4876800" y="2963863"/>
          <a:ext cx="1820863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9" name="Equation" r:id="rId9" imgW="1269449" imgH="482391" progId="Equation.DSMT4">
                  <p:embed/>
                </p:oleObj>
              </mc:Choice>
              <mc:Fallback>
                <p:oleObj name="Equation" r:id="rId9" imgW="1269449" imgH="482391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963863"/>
                        <a:ext cx="1820863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97" name="Object 41"/>
          <p:cNvGraphicFramePr>
            <a:graphicFrameLocks noChangeAspect="1"/>
          </p:cNvGraphicFramePr>
          <p:nvPr/>
        </p:nvGraphicFramePr>
        <p:xfrm>
          <a:off x="3848100" y="3817938"/>
          <a:ext cx="1527175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0" name="Equation" r:id="rId11" imgW="1066337" imgH="393529" progId="Equation.DSMT4">
                  <p:embed/>
                </p:oleObj>
              </mc:Choice>
              <mc:Fallback>
                <p:oleObj name="Equation" r:id="rId11" imgW="1066337" imgH="393529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8100" y="3817938"/>
                        <a:ext cx="1527175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98" name="Object 42"/>
          <p:cNvGraphicFramePr>
            <a:graphicFrameLocks noChangeAspect="1"/>
          </p:cNvGraphicFramePr>
          <p:nvPr/>
        </p:nvGraphicFramePr>
        <p:xfrm>
          <a:off x="4057650" y="4505325"/>
          <a:ext cx="18542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1" name="Equation" r:id="rId13" imgW="1295400" imgH="393700" progId="Equation.DSMT4">
                  <p:embed/>
                </p:oleObj>
              </mc:Choice>
              <mc:Fallback>
                <p:oleObj name="Equation" r:id="rId13" imgW="1295400" imgH="393700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7650" y="4505325"/>
                        <a:ext cx="18542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A9FD14-746D-4C0A-9148-DFE4F2DE967F}" type="slidenum">
              <a:rPr lang="pt-BR"/>
              <a:pPr>
                <a:defRPr/>
              </a:pPr>
              <a:t>26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Distribuição Hipergeométrica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981200" y="1600200"/>
            <a:ext cx="6629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Considere o experimento: retiram-se 3 bolas da urna (sem reposição). Define-se uma v.a. 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/>
              <a:t> cujos valores representam o número total de bolas vermelhas dentre as 3 escolhidas.</a:t>
            </a:r>
          </a:p>
        </p:txBody>
      </p:sp>
      <p:grpSp>
        <p:nvGrpSpPr>
          <p:cNvPr id="29700" name="Group 4"/>
          <p:cNvGrpSpPr>
            <a:grpSpLocks/>
          </p:cNvGrpSpPr>
          <p:nvPr/>
        </p:nvGrpSpPr>
        <p:grpSpPr bwMode="auto">
          <a:xfrm>
            <a:off x="838200" y="1447800"/>
            <a:ext cx="914400" cy="1295400"/>
            <a:chOff x="2688" y="3264"/>
            <a:chExt cx="576" cy="816"/>
          </a:xfrm>
        </p:grpSpPr>
        <p:sp>
          <p:nvSpPr>
            <p:cNvPr id="29741" name="Freeform 5"/>
            <p:cNvSpPr>
              <a:spLocks/>
            </p:cNvSpPr>
            <p:nvPr/>
          </p:nvSpPr>
          <p:spPr bwMode="auto">
            <a:xfrm>
              <a:off x="2688" y="3264"/>
              <a:ext cx="576" cy="816"/>
            </a:xfrm>
            <a:custGeom>
              <a:avLst/>
              <a:gdLst>
                <a:gd name="T0" fmla="*/ 0 w 576"/>
                <a:gd name="T1" fmla="*/ 0 h 816"/>
                <a:gd name="T2" fmla="*/ 0 w 576"/>
                <a:gd name="T3" fmla="*/ 816 h 816"/>
                <a:gd name="T4" fmla="*/ 576 w 576"/>
                <a:gd name="T5" fmla="*/ 816 h 816"/>
                <a:gd name="T6" fmla="*/ 576 w 576"/>
                <a:gd name="T7" fmla="*/ 0 h 8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816"/>
                <a:gd name="T14" fmla="*/ 576 w 576"/>
                <a:gd name="T15" fmla="*/ 816 h 8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816">
                  <a:moveTo>
                    <a:pt x="0" y="0"/>
                  </a:moveTo>
                  <a:lnTo>
                    <a:pt x="0" y="816"/>
                  </a:lnTo>
                  <a:lnTo>
                    <a:pt x="576" y="816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9742" name="Oval 6"/>
            <p:cNvSpPr>
              <a:spLocks noChangeArrowheads="1"/>
            </p:cNvSpPr>
            <p:nvPr/>
          </p:nvSpPr>
          <p:spPr bwMode="auto">
            <a:xfrm>
              <a:off x="2784" y="336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9743" name="Oval 7"/>
            <p:cNvSpPr>
              <a:spLocks noChangeArrowheads="1"/>
            </p:cNvSpPr>
            <p:nvPr/>
          </p:nvSpPr>
          <p:spPr bwMode="auto">
            <a:xfrm>
              <a:off x="3024" y="348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9744" name="Oval 8"/>
            <p:cNvSpPr>
              <a:spLocks noChangeArrowheads="1"/>
            </p:cNvSpPr>
            <p:nvPr/>
          </p:nvSpPr>
          <p:spPr bwMode="auto">
            <a:xfrm>
              <a:off x="2784" y="384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9745" name="Oval 9"/>
            <p:cNvSpPr>
              <a:spLocks noChangeArrowheads="1"/>
            </p:cNvSpPr>
            <p:nvPr/>
          </p:nvSpPr>
          <p:spPr bwMode="auto">
            <a:xfrm>
              <a:off x="2784" y="3600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9746" name="Oval 10"/>
            <p:cNvSpPr>
              <a:spLocks noChangeArrowheads="1"/>
            </p:cNvSpPr>
            <p:nvPr/>
          </p:nvSpPr>
          <p:spPr bwMode="auto">
            <a:xfrm>
              <a:off x="3024" y="3696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9747" name="Oval 11"/>
            <p:cNvSpPr>
              <a:spLocks noChangeArrowheads="1"/>
            </p:cNvSpPr>
            <p:nvPr/>
          </p:nvSpPr>
          <p:spPr bwMode="auto">
            <a:xfrm>
              <a:off x="3024" y="326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29748" name="Oval 12"/>
            <p:cNvSpPr>
              <a:spLocks noChangeArrowheads="1"/>
            </p:cNvSpPr>
            <p:nvPr/>
          </p:nvSpPr>
          <p:spPr bwMode="auto">
            <a:xfrm>
              <a:off x="3024" y="3912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sp>
        <p:nvSpPr>
          <p:cNvPr id="4122" name="Text Box 13"/>
          <p:cNvSpPr txBox="1">
            <a:spLocks noChangeArrowheads="1"/>
          </p:cNvSpPr>
          <p:nvPr/>
        </p:nvSpPr>
        <p:spPr bwMode="auto">
          <a:xfrm>
            <a:off x="838200" y="2971800"/>
            <a:ext cx="4876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: {1, 2, 3}</a:t>
            </a:r>
            <a:endParaRPr lang="pt-BR" altLang="pt-BR" sz="1600"/>
          </a:p>
        </p:txBody>
      </p:sp>
      <p:sp>
        <p:nvSpPr>
          <p:cNvPr id="133134" name="Text Box 14"/>
          <p:cNvSpPr txBox="1">
            <a:spLocks noChangeArrowheads="1"/>
          </p:cNvSpPr>
          <p:nvPr/>
        </p:nvSpPr>
        <p:spPr bwMode="auto">
          <a:xfrm>
            <a:off x="2819400" y="2971800"/>
            <a:ext cx="5638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n</a:t>
            </a:r>
            <a:r>
              <a:rPr lang="pt-BR" altLang="pt-BR" sz="1600">
                <a:latin typeface="Times New Roman" pitchFamily="18" charset="0"/>
              </a:rPr>
              <a:t> = 3        </a:t>
            </a:r>
            <a:r>
              <a:rPr lang="pt-BR" altLang="pt-BR" sz="1600" i="1">
                <a:latin typeface="Times New Roman" pitchFamily="18" charset="0"/>
              </a:rPr>
              <a:t>M</a:t>
            </a:r>
            <a:r>
              <a:rPr lang="pt-BR" altLang="pt-BR" sz="1600">
                <a:latin typeface="Times New Roman" pitchFamily="18" charset="0"/>
              </a:rPr>
              <a:t> = 7         </a:t>
            </a:r>
            <a:r>
              <a:rPr lang="pt-BR" altLang="pt-BR" sz="1600" i="1">
                <a:latin typeface="Times New Roman" pitchFamily="18" charset="0"/>
              </a:rPr>
              <a:t>K</a:t>
            </a:r>
            <a:r>
              <a:rPr lang="pt-BR" altLang="pt-BR" sz="1600">
                <a:latin typeface="Times New Roman" pitchFamily="18" charset="0"/>
              </a:rPr>
              <a:t> = 5</a:t>
            </a:r>
            <a:endParaRPr lang="pt-BR" altLang="pt-BR" sz="1600"/>
          </a:p>
        </p:txBody>
      </p:sp>
      <p:sp>
        <p:nvSpPr>
          <p:cNvPr id="133135" name="Text Box 15"/>
          <p:cNvSpPr txBox="1">
            <a:spLocks noChangeArrowheads="1"/>
          </p:cNvSpPr>
          <p:nvPr/>
        </p:nvSpPr>
        <p:spPr bwMode="auto">
          <a:xfrm>
            <a:off x="4787900" y="4725988"/>
            <a:ext cx="838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i="1">
                <a:latin typeface="Times New Roman" pitchFamily="18" charset="0"/>
              </a:rPr>
              <a:t>f</a:t>
            </a:r>
            <a:r>
              <a:rPr lang="pt-BR" altLang="pt-BR" sz="1600" i="1">
                <a:latin typeface="Times New Roman" pitchFamily="18" charset="0"/>
              </a:rPr>
              <a:t> </a:t>
            </a:r>
            <a:r>
              <a:rPr lang="pt-BR" altLang="pt-BR" sz="1600">
                <a:latin typeface="Times New Roman" pitchFamily="18" charset="0"/>
              </a:rPr>
              <a:t>(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) = ?</a:t>
            </a:r>
          </a:p>
        </p:txBody>
      </p:sp>
      <p:graphicFrame>
        <p:nvGraphicFramePr>
          <p:cNvPr id="133136" name="Object 16"/>
          <p:cNvGraphicFramePr>
            <a:graphicFrameLocks noChangeAspect="1"/>
          </p:cNvGraphicFramePr>
          <p:nvPr/>
        </p:nvGraphicFramePr>
        <p:xfrm>
          <a:off x="914400" y="3625850"/>
          <a:ext cx="1054100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96" name="Equation" r:id="rId3" imgW="736600" imgH="203200" progId="Equation.DSMT4">
                  <p:embed/>
                </p:oleObj>
              </mc:Choice>
              <mc:Fallback>
                <p:oleObj name="Equation" r:id="rId3" imgW="736600" imgH="2032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625850"/>
                        <a:ext cx="1054100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37" name="Object 17"/>
          <p:cNvGraphicFramePr>
            <a:graphicFrameLocks noChangeAspect="1"/>
          </p:cNvGraphicFramePr>
          <p:nvPr/>
        </p:nvGraphicFramePr>
        <p:xfrm>
          <a:off x="2038350" y="3473450"/>
          <a:ext cx="72707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97" name="Equation" r:id="rId5" imgW="507780" imgH="393529" progId="Equation.DSMT4">
                  <p:embed/>
                </p:oleObj>
              </mc:Choice>
              <mc:Fallback>
                <p:oleObj name="Equation" r:id="rId5" imgW="507780" imgH="393529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8350" y="3473450"/>
                        <a:ext cx="727075" cy="5635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38" name="Object 18"/>
          <p:cNvGraphicFramePr>
            <a:graphicFrameLocks noChangeAspect="1"/>
          </p:cNvGraphicFramePr>
          <p:nvPr/>
        </p:nvGraphicFramePr>
        <p:xfrm>
          <a:off x="2063750" y="3475038"/>
          <a:ext cx="527050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98" name="Equation" r:id="rId7" imgW="368140" imgH="393529" progId="Equation.DSMT4">
                  <p:embed/>
                </p:oleObj>
              </mc:Choice>
              <mc:Fallback>
                <p:oleObj name="Equation" r:id="rId7" imgW="368140" imgH="393529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0" y="3475038"/>
                        <a:ext cx="527050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39" name="Object 19"/>
          <p:cNvGraphicFramePr>
            <a:graphicFrameLocks noChangeAspect="1"/>
          </p:cNvGraphicFramePr>
          <p:nvPr/>
        </p:nvGraphicFramePr>
        <p:xfrm>
          <a:off x="2743200" y="3629025"/>
          <a:ext cx="163513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99" name="Equation" r:id="rId9" imgW="114102" imgH="177492" progId="Equation.DSMT4">
                  <p:embed/>
                </p:oleObj>
              </mc:Choice>
              <mc:Fallback>
                <p:oleObj name="Equation" r:id="rId9" imgW="114102" imgH="177492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629025"/>
                        <a:ext cx="163513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40" name="Text Box 20"/>
          <p:cNvSpPr txBox="1">
            <a:spLocks noChangeArrowheads="1"/>
          </p:cNvSpPr>
          <p:nvPr/>
        </p:nvSpPr>
        <p:spPr bwMode="auto">
          <a:xfrm>
            <a:off x="2005013" y="3975100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a a a</a:t>
            </a:r>
          </a:p>
        </p:txBody>
      </p:sp>
      <p:graphicFrame>
        <p:nvGraphicFramePr>
          <p:cNvPr id="133141" name="Object 21"/>
          <p:cNvGraphicFramePr>
            <a:graphicFrameLocks noChangeAspect="1"/>
          </p:cNvGraphicFramePr>
          <p:nvPr/>
        </p:nvGraphicFramePr>
        <p:xfrm>
          <a:off x="947738" y="4648200"/>
          <a:ext cx="1035050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0" name="Equation" r:id="rId11" imgW="723586" imgH="203112" progId="Equation.DSMT4">
                  <p:embed/>
                </p:oleObj>
              </mc:Choice>
              <mc:Fallback>
                <p:oleObj name="Equation" r:id="rId11" imgW="723586" imgH="203112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738" y="4648200"/>
                        <a:ext cx="1035050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42" name="Object 22"/>
          <p:cNvGraphicFramePr>
            <a:graphicFrameLocks noChangeAspect="1"/>
          </p:cNvGraphicFramePr>
          <p:nvPr/>
        </p:nvGraphicFramePr>
        <p:xfrm>
          <a:off x="2381250" y="4495800"/>
          <a:ext cx="70802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1" name="Equation" r:id="rId13" imgW="495085" imgH="393529" progId="Equation.DSMT4">
                  <p:embed/>
                </p:oleObj>
              </mc:Choice>
              <mc:Fallback>
                <p:oleObj name="Equation" r:id="rId13" imgW="495085" imgH="393529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250" y="4495800"/>
                        <a:ext cx="708025" cy="5635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43" name="Object 23"/>
          <p:cNvGraphicFramePr>
            <a:graphicFrameLocks noChangeAspect="1"/>
          </p:cNvGraphicFramePr>
          <p:nvPr/>
        </p:nvGraphicFramePr>
        <p:xfrm>
          <a:off x="2390775" y="4495800"/>
          <a:ext cx="52705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2" name="Equation" r:id="rId15" imgW="368140" imgH="393529" progId="Equation.DSMT4">
                  <p:embed/>
                </p:oleObj>
              </mc:Choice>
              <mc:Fallback>
                <p:oleObj name="Equation" r:id="rId15" imgW="368140" imgH="393529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0775" y="4495800"/>
                        <a:ext cx="52705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44" name="Text Box 24"/>
          <p:cNvSpPr txBox="1">
            <a:spLocks noChangeArrowheads="1"/>
          </p:cNvSpPr>
          <p:nvPr/>
        </p:nvSpPr>
        <p:spPr bwMode="auto">
          <a:xfrm>
            <a:off x="2330450" y="4997450"/>
            <a:ext cx="5794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v a a</a:t>
            </a:r>
          </a:p>
        </p:txBody>
      </p:sp>
      <p:graphicFrame>
        <p:nvGraphicFramePr>
          <p:cNvPr id="133145" name="Object 25"/>
          <p:cNvGraphicFramePr>
            <a:graphicFrameLocks noChangeAspect="1"/>
          </p:cNvGraphicFramePr>
          <p:nvPr/>
        </p:nvGraphicFramePr>
        <p:xfrm>
          <a:off x="1968500" y="4492625"/>
          <a:ext cx="436563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3" name="Equation" r:id="rId16" imgW="304536" imgH="393359" progId="Equation.DSMT4">
                  <p:embed/>
                </p:oleObj>
              </mc:Choice>
              <mc:Fallback>
                <p:oleObj name="Equation" r:id="rId16" imgW="304536" imgH="393359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0" y="4492625"/>
                        <a:ext cx="436563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46" name="Object 26"/>
          <p:cNvGraphicFramePr>
            <a:graphicFrameLocks noChangeAspect="1"/>
          </p:cNvGraphicFramePr>
          <p:nvPr/>
        </p:nvGraphicFramePr>
        <p:xfrm>
          <a:off x="3086100" y="4492625"/>
          <a:ext cx="836613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4" name="Equation" r:id="rId18" imgW="583947" imgH="393529" progId="Equation.DSMT4">
                  <p:embed/>
                </p:oleObj>
              </mc:Choice>
              <mc:Fallback>
                <p:oleObj name="Equation" r:id="rId18" imgW="583947" imgH="393529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6100" y="4492625"/>
                        <a:ext cx="836613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47" name="Object 27"/>
          <p:cNvGraphicFramePr>
            <a:graphicFrameLocks noChangeAspect="1"/>
          </p:cNvGraphicFramePr>
          <p:nvPr/>
        </p:nvGraphicFramePr>
        <p:xfrm>
          <a:off x="930275" y="5562600"/>
          <a:ext cx="1071563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5" name="Equation" r:id="rId20" imgW="748975" imgH="203112" progId="Equation.DSMT4">
                  <p:embed/>
                </p:oleObj>
              </mc:Choice>
              <mc:Fallback>
                <p:oleObj name="Equation" r:id="rId20" imgW="748975" imgH="203112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5562600"/>
                        <a:ext cx="1071563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48" name="Object 28"/>
          <p:cNvGraphicFramePr>
            <a:graphicFrameLocks noChangeAspect="1"/>
          </p:cNvGraphicFramePr>
          <p:nvPr/>
        </p:nvGraphicFramePr>
        <p:xfrm>
          <a:off x="2362200" y="5410200"/>
          <a:ext cx="72707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6" name="Equation" r:id="rId22" imgW="507780" imgH="393529" progId="Equation.DSMT4">
                  <p:embed/>
                </p:oleObj>
              </mc:Choice>
              <mc:Fallback>
                <p:oleObj name="Equation" r:id="rId22" imgW="507780" imgH="393529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410200"/>
                        <a:ext cx="727075" cy="5635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49" name="Object 29"/>
          <p:cNvGraphicFramePr>
            <a:graphicFrameLocks noChangeAspect="1"/>
          </p:cNvGraphicFramePr>
          <p:nvPr/>
        </p:nvGraphicFramePr>
        <p:xfrm>
          <a:off x="2390775" y="5410200"/>
          <a:ext cx="52705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7" name="Equation" r:id="rId24" imgW="368140" imgH="393529" progId="Equation.DSMT4">
                  <p:embed/>
                </p:oleObj>
              </mc:Choice>
              <mc:Fallback>
                <p:oleObj name="Equation" r:id="rId24" imgW="368140" imgH="393529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0775" y="5410200"/>
                        <a:ext cx="52705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50" name="Text Box 30"/>
          <p:cNvSpPr txBox="1">
            <a:spLocks noChangeArrowheads="1"/>
          </p:cNvSpPr>
          <p:nvPr/>
        </p:nvSpPr>
        <p:spPr bwMode="auto">
          <a:xfrm>
            <a:off x="2330450" y="5911850"/>
            <a:ext cx="568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v v a</a:t>
            </a:r>
          </a:p>
        </p:txBody>
      </p:sp>
      <p:graphicFrame>
        <p:nvGraphicFramePr>
          <p:cNvPr id="133151" name="Object 31"/>
          <p:cNvGraphicFramePr>
            <a:graphicFrameLocks noChangeAspect="1"/>
          </p:cNvGraphicFramePr>
          <p:nvPr/>
        </p:nvGraphicFramePr>
        <p:xfrm>
          <a:off x="1968500" y="5407025"/>
          <a:ext cx="436563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8" name="Equation" r:id="rId25" imgW="304536" imgH="393359" progId="Equation.DSMT4">
                  <p:embed/>
                </p:oleObj>
              </mc:Choice>
              <mc:Fallback>
                <p:oleObj name="Equation" r:id="rId25" imgW="304536" imgH="393359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0" y="5407025"/>
                        <a:ext cx="436563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2" name="Object 32"/>
          <p:cNvGraphicFramePr>
            <a:graphicFrameLocks noChangeAspect="1"/>
          </p:cNvGraphicFramePr>
          <p:nvPr/>
        </p:nvGraphicFramePr>
        <p:xfrm>
          <a:off x="3067050" y="5407025"/>
          <a:ext cx="836613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9" name="Equation" r:id="rId27" imgW="583947" imgH="393529" progId="Equation.DSMT4">
                  <p:embed/>
                </p:oleObj>
              </mc:Choice>
              <mc:Fallback>
                <p:oleObj name="Equation" r:id="rId27" imgW="583947" imgH="393529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7050" y="5407025"/>
                        <a:ext cx="836613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3" name="Object 33"/>
          <p:cNvGraphicFramePr>
            <a:graphicFrameLocks noChangeAspect="1"/>
          </p:cNvGraphicFramePr>
          <p:nvPr/>
        </p:nvGraphicFramePr>
        <p:xfrm>
          <a:off x="5257800" y="3625850"/>
          <a:ext cx="1054100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10" name="Equation" r:id="rId29" imgW="736600" imgH="203200" progId="Equation.DSMT4">
                  <p:embed/>
                </p:oleObj>
              </mc:Choice>
              <mc:Fallback>
                <p:oleObj name="Equation" r:id="rId29" imgW="736600" imgH="20320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625850"/>
                        <a:ext cx="1054100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4" name="Object 34"/>
          <p:cNvGraphicFramePr>
            <a:graphicFrameLocks noChangeAspect="1"/>
          </p:cNvGraphicFramePr>
          <p:nvPr/>
        </p:nvGraphicFramePr>
        <p:xfrm>
          <a:off x="6353175" y="3473450"/>
          <a:ext cx="70802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11" name="Equation" r:id="rId31" imgW="495085" imgH="393529" progId="Equation.DSMT4">
                  <p:embed/>
                </p:oleObj>
              </mc:Choice>
              <mc:Fallback>
                <p:oleObj name="Equation" r:id="rId31" imgW="495085" imgH="393529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3175" y="3473450"/>
                        <a:ext cx="708025" cy="5635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5" name="Object 35"/>
          <p:cNvGraphicFramePr>
            <a:graphicFrameLocks noChangeAspect="1"/>
          </p:cNvGraphicFramePr>
          <p:nvPr/>
        </p:nvGraphicFramePr>
        <p:xfrm>
          <a:off x="6359525" y="3475038"/>
          <a:ext cx="527050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12" name="Equation" r:id="rId33" imgW="368140" imgH="393529" progId="Equation.DSMT4">
                  <p:embed/>
                </p:oleObj>
              </mc:Choice>
              <mc:Fallback>
                <p:oleObj name="Equation" r:id="rId33" imgW="368140" imgH="393529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9525" y="3475038"/>
                        <a:ext cx="527050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6" name="Object 36"/>
          <p:cNvGraphicFramePr>
            <a:graphicFrameLocks noChangeAspect="1"/>
          </p:cNvGraphicFramePr>
          <p:nvPr/>
        </p:nvGraphicFramePr>
        <p:xfrm>
          <a:off x="7078663" y="3473450"/>
          <a:ext cx="693737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13" name="Equation" r:id="rId34" imgW="482391" imgH="393529" progId="Equation.DSMT4">
                  <p:embed/>
                </p:oleObj>
              </mc:Choice>
              <mc:Fallback>
                <p:oleObj name="Equation" r:id="rId34" imgW="482391" imgH="393529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8663" y="3473450"/>
                        <a:ext cx="693737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57" name="Text Box 37"/>
          <p:cNvSpPr txBox="1">
            <a:spLocks noChangeArrowheads="1"/>
          </p:cNvSpPr>
          <p:nvPr/>
        </p:nvSpPr>
        <p:spPr bwMode="auto">
          <a:xfrm>
            <a:off x="6348413" y="3975100"/>
            <a:ext cx="557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v v v</a:t>
            </a:r>
          </a:p>
        </p:txBody>
      </p:sp>
      <p:grpSp>
        <p:nvGrpSpPr>
          <p:cNvPr id="3" name="Group 64"/>
          <p:cNvGrpSpPr>
            <a:grpSpLocks/>
          </p:cNvGrpSpPr>
          <p:nvPr/>
        </p:nvGrpSpPr>
        <p:grpSpPr bwMode="auto">
          <a:xfrm>
            <a:off x="5435600" y="4337050"/>
            <a:ext cx="3475038" cy="1162050"/>
            <a:chOff x="3424" y="2635"/>
            <a:chExt cx="2189" cy="732"/>
          </a:xfrm>
        </p:grpSpPr>
        <p:sp>
          <p:nvSpPr>
            <p:cNvPr id="29739" name="Rectangle 39"/>
            <p:cNvSpPr>
              <a:spLocks noChangeArrowheads="1"/>
            </p:cNvSpPr>
            <p:nvPr/>
          </p:nvSpPr>
          <p:spPr bwMode="auto">
            <a:xfrm>
              <a:off x="3424" y="2784"/>
              <a:ext cx="1648" cy="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graphicFrame>
          <p:nvGraphicFramePr>
            <p:cNvPr id="29740" name="Object 40"/>
            <p:cNvGraphicFramePr>
              <a:graphicFrameLocks noChangeAspect="1"/>
            </p:cNvGraphicFramePr>
            <p:nvPr/>
          </p:nvGraphicFramePr>
          <p:xfrm>
            <a:off x="3990" y="2635"/>
            <a:ext cx="1623" cy="7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914" name="Equation" r:id="rId36" imgW="1790700" imgH="812800" progId="Equation.DSMT4">
                    <p:embed/>
                  </p:oleObj>
                </mc:Choice>
                <mc:Fallback>
                  <p:oleObj name="Equation" r:id="rId36" imgW="1790700" imgH="812800" progId="Equation.DSMT4">
                    <p:embed/>
                    <p:pic>
                      <p:nvPicPr>
                        <p:cNvPr id="0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90" y="2635"/>
                          <a:ext cx="1623" cy="73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33161" name="Object 41"/>
          <p:cNvGraphicFramePr>
            <a:graphicFrameLocks noChangeAspect="1"/>
          </p:cNvGraphicFramePr>
          <p:nvPr/>
        </p:nvGraphicFramePr>
        <p:xfrm>
          <a:off x="5405438" y="4621213"/>
          <a:ext cx="90805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15" name="Equation" r:id="rId38" imgW="634725" imgH="418918" progId="Equation.DSMT4">
                  <p:embed/>
                </p:oleObj>
              </mc:Choice>
              <mc:Fallback>
                <p:oleObj name="Equation" r:id="rId38" imgW="634725" imgH="418918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5438" y="4621213"/>
                        <a:ext cx="908050" cy="6000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2" name="Object 42"/>
          <p:cNvGraphicFramePr>
            <a:graphicFrameLocks noChangeAspect="1"/>
          </p:cNvGraphicFramePr>
          <p:nvPr/>
        </p:nvGraphicFramePr>
        <p:xfrm>
          <a:off x="5257800" y="5505450"/>
          <a:ext cx="1985963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16" name="Equation" r:id="rId40" imgW="1384300" imgH="914400" progId="Equation.DSMT4">
                  <p:embed/>
                </p:oleObj>
              </mc:Choice>
              <mc:Fallback>
                <p:oleObj name="Equation" r:id="rId40" imgW="1384300" imgH="914400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5505450"/>
                        <a:ext cx="1985963" cy="13081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2809875" y="2667000"/>
            <a:ext cx="3805238" cy="666750"/>
            <a:chOff x="1770" y="1680"/>
            <a:chExt cx="2397" cy="420"/>
          </a:xfrm>
        </p:grpSpPr>
        <p:sp>
          <p:nvSpPr>
            <p:cNvPr id="29737" name="Text Box 44"/>
            <p:cNvSpPr txBox="1">
              <a:spLocks noChangeArrowheads="1"/>
            </p:cNvSpPr>
            <p:nvPr/>
          </p:nvSpPr>
          <p:spPr bwMode="auto">
            <a:xfrm>
              <a:off x="2016" y="1680"/>
              <a:ext cx="215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/>
                <a:t>número de bolas retiradas da urna</a:t>
              </a:r>
            </a:p>
          </p:txBody>
        </p:sp>
        <p:sp>
          <p:nvSpPr>
            <p:cNvPr id="29738" name="Oval 45"/>
            <p:cNvSpPr>
              <a:spLocks noChangeArrowheads="1"/>
            </p:cNvSpPr>
            <p:nvPr/>
          </p:nvSpPr>
          <p:spPr bwMode="auto">
            <a:xfrm>
              <a:off x="1770" y="1860"/>
              <a:ext cx="384" cy="240"/>
            </a:xfrm>
            <a:prstGeom prst="ellips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3662363" y="2667000"/>
            <a:ext cx="3362325" cy="666750"/>
            <a:chOff x="1770" y="1680"/>
            <a:chExt cx="2118" cy="420"/>
          </a:xfrm>
        </p:grpSpPr>
        <p:sp>
          <p:nvSpPr>
            <p:cNvPr id="29735" name="Text Box 47"/>
            <p:cNvSpPr txBox="1">
              <a:spLocks noChangeArrowheads="1"/>
            </p:cNvSpPr>
            <p:nvPr/>
          </p:nvSpPr>
          <p:spPr bwMode="auto">
            <a:xfrm>
              <a:off x="2016" y="1680"/>
              <a:ext cx="187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/>
                <a:t>número total de bolas na urna</a:t>
              </a:r>
            </a:p>
          </p:txBody>
        </p:sp>
        <p:sp>
          <p:nvSpPr>
            <p:cNvPr id="29736" name="Oval 48"/>
            <p:cNvSpPr>
              <a:spLocks noChangeArrowheads="1"/>
            </p:cNvSpPr>
            <p:nvPr/>
          </p:nvSpPr>
          <p:spPr bwMode="auto">
            <a:xfrm>
              <a:off x="1770" y="1860"/>
              <a:ext cx="384" cy="240"/>
            </a:xfrm>
            <a:prstGeom prst="ellips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4595813" y="2667000"/>
            <a:ext cx="3857625" cy="666750"/>
            <a:chOff x="1770" y="1680"/>
            <a:chExt cx="2430" cy="420"/>
          </a:xfrm>
        </p:grpSpPr>
        <p:sp>
          <p:nvSpPr>
            <p:cNvPr id="29733" name="Text Box 50"/>
            <p:cNvSpPr txBox="1">
              <a:spLocks noChangeArrowheads="1"/>
            </p:cNvSpPr>
            <p:nvPr/>
          </p:nvSpPr>
          <p:spPr bwMode="auto">
            <a:xfrm>
              <a:off x="2016" y="1680"/>
              <a:ext cx="218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/>
                <a:t>número de bolas vermelhas na urna</a:t>
              </a:r>
            </a:p>
          </p:txBody>
        </p:sp>
        <p:sp>
          <p:nvSpPr>
            <p:cNvPr id="29734" name="Oval 51"/>
            <p:cNvSpPr>
              <a:spLocks noChangeArrowheads="1"/>
            </p:cNvSpPr>
            <p:nvPr/>
          </p:nvSpPr>
          <p:spPr bwMode="auto">
            <a:xfrm>
              <a:off x="1770" y="1860"/>
              <a:ext cx="384" cy="240"/>
            </a:xfrm>
            <a:prstGeom prst="ellips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942B7-70C4-4652-A545-EA23CECF51CC}" type="slidenum">
              <a:rPr lang="pt-BR"/>
              <a:pPr>
                <a:defRPr/>
              </a:pPr>
              <a:t>27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2" grpId="0"/>
      <p:bldP spid="133134" grpId="0" autoUpdateAnimBg="0"/>
      <p:bldP spid="133135" grpId="0" autoUpdateAnimBg="0"/>
      <p:bldP spid="133140" grpId="0" autoUpdateAnimBg="0"/>
      <p:bldP spid="133144" grpId="0" autoUpdateAnimBg="0"/>
      <p:bldP spid="133150" grpId="0" autoUpdateAnimBg="0"/>
      <p:bldP spid="133157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Distribuição Hipergeométrica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981200" y="1600200"/>
            <a:ext cx="6629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Considere o experimento: retiram-se 3 bolas da urna (sem reposição). Define-se uma v.a. 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/>
              <a:t> cujos valores representam o número total de bolas vermelhas dentre as 3 escolhidas.</a:t>
            </a:r>
          </a:p>
        </p:txBody>
      </p:sp>
      <p:grpSp>
        <p:nvGrpSpPr>
          <p:cNvPr id="30724" name="Group 4"/>
          <p:cNvGrpSpPr>
            <a:grpSpLocks/>
          </p:cNvGrpSpPr>
          <p:nvPr/>
        </p:nvGrpSpPr>
        <p:grpSpPr bwMode="auto">
          <a:xfrm>
            <a:off x="838200" y="1447800"/>
            <a:ext cx="914400" cy="1295400"/>
            <a:chOff x="2688" y="3264"/>
            <a:chExt cx="576" cy="816"/>
          </a:xfrm>
        </p:grpSpPr>
        <p:sp>
          <p:nvSpPr>
            <p:cNvPr id="30739" name="Freeform 5"/>
            <p:cNvSpPr>
              <a:spLocks/>
            </p:cNvSpPr>
            <p:nvPr/>
          </p:nvSpPr>
          <p:spPr bwMode="auto">
            <a:xfrm>
              <a:off x="2688" y="3264"/>
              <a:ext cx="576" cy="816"/>
            </a:xfrm>
            <a:custGeom>
              <a:avLst/>
              <a:gdLst>
                <a:gd name="T0" fmla="*/ 0 w 576"/>
                <a:gd name="T1" fmla="*/ 0 h 816"/>
                <a:gd name="T2" fmla="*/ 0 w 576"/>
                <a:gd name="T3" fmla="*/ 816 h 816"/>
                <a:gd name="T4" fmla="*/ 576 w 576"/>
                <a:gd name="T5" fmla="*/ 816 h 816"/>
                <a:gd name="T6" fmla="*/ 576 w 576"/>
                <a:gd name="T7" fmla="*/ 0 h 8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816"/>
                <a:gd name="T14" fmla="*/ 576 w 576"/>
                <a:gd name="T15" fmla="*/ 816 h 8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816">
                  <a:moveTo>
                    <a:pt x="0" y="0"/>
                  </a:moveTo>
                  <a:lnTo>
                    <a:pt x="0" y="816"/>
                  </a:lnTo>
                  <a:lnTo>
                    <a:pt x="576" y="816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0740" name="Oval 6"/>
            <p:cNvSpPr>
              <a:spLocks noChangeArrowheads="1"/>
            </p:cNvSpPr>
            <p:nvPr/>
          </p:nvSpPr>
          <p:spPr bwMode="auto">
            <a:xfrm>
              <a:off x="2784" y="336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0741" name="Oval 7"/>
            <p:cNvSpPr>
              <a:spLocks noChangeArrowheads="1"/>
            </p:cNvSpPr>
            <p:nvPr/>
          </p:nvSpPr>
          <p:spPr bwMode="auto">
            <a:xfrm>
              <a:off x="3024" y="348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0742" name="Oval 8"/>
            <p:cNvSpPr>
              <a:spLocks noChangeArrowheads="1"/>
            </p:cNvSpPr>
            <p:nvPr/>
          </p:nvSpPr>
          <p:spPr bwMode="auto">
            <a:xfrm>
              <a:off x="2784" y="384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0743" name="Oval 9"/>
            <p:cNvSpPr>
              <a:spLocks noChangeArrowheads="1"/>
            </p:cNvSpPr>
            <p:nvPr/>
          </p:nvSpPr>
          <p:spPr bwMode="auto">
            <a:xfrm>
              <a:off x="2784" y="3600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0744" name="Oval 10"/>
            <p:cNvSpPr>
              <a:spLocks noChangeArrowheads="1"/>
            </p:cNvSpPr>
            <p:nvPr/>
          </p:nvSpPr>
          <p:spPr bwMode="auto">
            <a:xfrm>
              <a:off x="3024" y="3696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0745" name="Oval 11"/>
            <p:cNvSpPr>
              <a:spLocks noChangeArrowheads="1"/>
            </p:cNvSpPr>
            <p:nvPr/>
          </p:nvSpPr>
          <p:spPr bwMode="auto">
            <a:xfrm>
              <a:off x="3024" y="326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0746" name="Oval 12"/>
            <p:cNvSpPr>
              <a:spLocks noChangeArrowheads="1"/>
            </p:cNvSpPr>
            <p:nvPr/>
          </p:nvSpPr>
          <p:spPr bwMode="auto">
            <a:xfrm>
              <a:off x="3024" y="3912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sp>
        <p:nvSpPr>
          <p:cNvPr id="30725" name="Text Box 13"/>
          <p:cNvSpPr txBox="1">
            <a:spLocks noChangeArrowheads="1"/>
          </p:cNvSpPr>
          <p:nvPr/>
        </p:nvSpPr>
        <p:spPr bwMode="auto">
          <a:xfrm>
            <a:off x="838200" y="2971800"/>
            <a:ext cx="4876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: {1, 2, 3}</a:t>
            </a:r>
            <a:endParaRPr lang="pt-BR" altLang="pt-BR" sz="1600"/>
          </a:p>
        </p:txBody>
      </p:sp>
      <p:graphicFrame>
        <p:nvGraphicFramePr>
          <p:cNvPr id="30726" name="Object 42"/>
          <p:cNvGraphicFramePr>
            <a:graphicFrameLocks noChangeAspect="1"/>
          </p:cNvGraphicFramePr>
          <p:nvPr/>
        </p:nvGraphicFramePr>
        <p:xfrm>
          <a:off x="838200" y="3733800"/>
          <a:ext cx="1985963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3" name="Equation" r:id="rId3" imgW="1384300" imgH="914400" progId="Equation.DSMT4">
                  <p:embed/>
                </p:oleObj>
              </mc:Choice>
              <mc:Fallback>
                <p:oleObj name="Equation" r:id="rId3" imgW="1384300" imgH="914400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733800"/>
                        <a:ext cx="1985963" cy="13081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56" name="Object 52"/>
          <p:cNvGraphicFramePr>
            <a:graphicFrameLocks noChangeAspect="1"/>
          </p:cNvGraphicFramePr>
          <p:nvPr/>
        </p:nvGraphicFramePr>
        <p:xfrm>
          <a:off x="914400" y="5324475"/>
          <a:ext cx="1052513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4" name="Equation" r:id="rId5" imgW="736600" imgH="431800" progId="Equation.DSMT4">
                  <p:embed/>
                </p:oleObj>
              </mc:Choice>
              <mc:Fallback>
                <p:oleObj name="Equation" r:id="rId5" imgW="736600" imgH="431800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324475"/>
                        <a:ext cx="1052513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57" name="Object 53"/>
          <p:cNvGraphicFramePr>
            <a:graphicFrameLocks noChangeAspect="1"/>
          </p:cNvGraphicFramePr>
          <p:nvPr/>
        </p:nvGraphicFramePr>
        <p:xfrm>
          <a:off x="4267200" y="2590800"/>
          <a:ext cx="120332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5" name="Equation" r:id="rId7" imgW="837836" imgH="393529" progId="Equation.DSMT4">
                  <p:embed/>
                </p:oleObj>
              </mc:Choice>
              <mc:Fallback>
                <p:oleObj name="Equation" r:id="rId7" imgW="837836" imgH="393529" progId="Equation.DSMT4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590800"/>
                        <a:ext cx="1203325" cy="5619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58" name="Object 54"/>
          <p:cNvGraphicFramePr>
            <a:graphicFrameLocks noChangeAspect="1"/>
          </p:cNvGraphicFramePr>
          <p:nvPr/>
        </p:nvGraphicFramePr>
        <p:xfrm>
          <a:off x="4267200" y="3276600"/>
          <a:ext cx="262572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6" name="Equation" r:id="rId9" imgW="1828800" imgH="393700" progId="Equation.DSMT4">
                  <p:embed/>
                </p:oleObj>
              </mc:Choice>
              <mc:Fallback>
                <p:oleObj name="Equation" r:id="rId9" imgW="1828800" imgH="393700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276600"/>
                        <a:ext cx="2625725" cy="5619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959" name="Text Box 55"/>
          <p:cNvSpPr txBox="1">
            <a:spLocks noChangeArrowheads="1"/>
          </p:cNvSpPr>
          <p:nvPr/>
        </p:nvSpPr>
        <p:spPr bwMode="auto">
          <a:xfrm>
            <a:off x="4175125" y="3962400"/>
            <a:ext cx="2895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OBS: se </a:t>
            </a:r>
            <a:r>
              <a:rPr lang="pt-BR" altLang="pt-BR" sz="1600" i="1">
                <a:latin typeface="Times New Roman" pitchFamily="18" charset="0"/>
              </a:rPr>
              <a:t>M</a:t>
            </a:r>
            <a:r>
              <a:rPr lang="pt-BR" altLang="pt-BR" sz="1600"/>
              <a:t> for muito grande:</a:t>
            </a:r>
          </a:p>
        </p:txBody>
      </p:sp>
      <p:graphicFrame>
        <p:nvGraphicFramePr>
          <p:cNvPr id="123960" name="Object 56"/>
          <p:cNvGraphicFramePr>
            <a:graphicFrameLocks noChangeAspect="1"/>
          </p:cNvGraphicFramePr>
          <p:nvPr/>
        </p:nvGraphicFramePr>
        <p:xfrm>
          <a:off x="4724400" y="4354513"/>
          <a:ext cx="78422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7" name="Equation" r:id="rId11" imgW="545863" imgH="393529" progId="Equation.DSMT4">
                  <p:embed/>
                </p:oleObj>
              </mc:Choice>
              <mc:Fallback>
                <p:oleObj name="Equation" r:id="rId11" imgW="545863" imgH="393529" progId="Equation.DSMT4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354513"/>
                        <a:ext cx="784225" cy="5619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961" name="Text Box 57"/>
          <p:cNvSpPr txBox="1">
            <a:spLocks noChangeArrowheads="1"/>
          </p:cNvSpPr>
          <p:nvPr/>
        </p:nvSpPr>
        <p:spPr bwMode="auto">
          <a:xfrm>
            <a:off x="5514975" y="4459288"/>
            <a:ext cx="2690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(probabilidade de sucesso)</a:t>
            </a:r>
          </a:p>
        </p:txBody>
      </p:sp>
      <p:graphicFrame>
        <p:nvGraphicFramePr>
          <p:cNvPr id="123962" name="Object 58"/>
          <p:cNvGraphicFramePr>
            <a:graphicFrameLocks noChangeAspect="1"/>
          </p:cNvGraphicFramePr>
          <p:nvPr/>
        </p:nvGraphicFramePr>
        <p:xfrm>
          <a:off x="4724400" y="4964113"/>
          <a:ext cx="11303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8" name="Equation" r:id="rId13" imgW="787058" imgH="393529" progId="Equation.DSMT4">
                  <p:embed/>
                </p:oleObj>
              </mc:Choice>
              <mc:Fallback>
                <p:oleObj name="Equation" r:id="rId13" imgW="787058" imgH="393529" progId="Equation.DSMT4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964113"/>
                        <a:ext cx="1130300" cy="5619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963" name="Text Box 59"/>
          <p:cNvSpPr txBox="1">
            <a:spLocks noChangeArrowheads="1"/>
          </p:cNvSpPr>
          <p:nvPr/>
        </p:nvSpPr>
        <p:spPr bwMode="auto">
          <a:xfrm>
            <a:off x="5853113" y="5068888"/>
            <a:ext cx="27860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(probabilidade de fracasso)</a:t>
            </a:r>
          </a:p>
        </p:txBody>
      </p:sp>
      <p:graphicFrame>
        <p:nvGraphicFramePr>
          <p:cNvPr id="123964" name="Object 60"/>
          <p:cNvGraphicFramePr>
            <a:graphicFrameLocks noChangeAspect="1"/>
          </p:cNvGraphicFramePr>
          <p:nvPr/>
        </p:nvGraphicFramePr>
        <p:xfrm>
          <a:off x="4724400" y="5573713"/>
          <a:ext cx="1039813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9" name="Equation" r:id="rId15" imgW="723586" imgH="393529" progId="Equation.DSMT4">
                  <p:embed/>
                </p:oleObj>
              </mc:Choice>
              <mc:Fallback>
                <p:oleObj name="Equation" r:id="rId15" imgW="723586" imgH="393529" progId="Equation.DSMT4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5573713"/>
                        <a:ext cx="1039813" cy="5619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966" name="Text Box 62"/>
          <p:cNvSpPr txBox="1">
            <a:spLocks noChangeArrowheads="1"/>
          </p:cNvSpPr>
          <p:nvPr/>
        </p:nvSpPr>
        <p:spPr bwMode="auto">
          <a:xfrm>
            <a:off x="4724400" y="6248400"/>
            <a:ext cx="2862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Hipergeométrica </a:t>
            </a:r>
            <a:r>
              <a:rPr lang="pt-BR" altLang="pt-BR" sz="1600">
                <a:sym typeface="Symbol" pitchFamily="18" charset="2"/>
              </a:rPr>
              <a:t> </a:t>
            </a:r>
            <a:r>
              <a:rPr lang="pt-BR" altLang="pt-BR" sz="1600"/>
              <a:t>Binomial</a:t>
            </a:r>
          </a:p>
        </p:txBody>
      </p:sp>
      <p:graphicFrame>
        <p:nvGraphicFramePr>
          <p:cNvPr id="123967" name="Object 63"/>
          <p:cNvGraphicFramePr>
            <a:graphicFrameLocks noChangeAspect="1"/>
          </p:cNvGraphicFramePr>
          <p:nvPr/>
        </p:nvGraphicFramePr>
        <p:xfrm>
          <a:off x="5965825" y="5699125"/>
          <a:ext cx="271780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0" name="Equation" r:id="rId17" imgW="1892300" imgH="203200" progId="Equation.DSMT4">
                  <p:embed/>
                </p:oleObj>
              </mc:Choice>
              <mc:Fallback>
                <p:oleObj name="Equation" r:id="rId17" imgW="1892300" imgH="203200" progId="Equation.DSMT4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5825" y="5699125"/>
                        <a:ext cx="2717800" cy="2889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11D21-F4C6-43E9-A075-1EB66592441E}" type="slidenum">
              <a:rPr lang="pt-BR"/>
              <a:pPr>
                <a:defRPr/>
              </a:pPr>
              <a:t>28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59" grpId="0" autoUpdateAnimBg="0"/>
      <p:bldP spid="123961" grpId="0" autoUpdateAnimBg="0"/>
      <p:bldP spid="123963" grpId="0" autoUpdateAnimBg="0"/>
      <p:bldP spid="123966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Distribuição Hipergeométrica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981200" y="1600200"/>
            <a:ext cx="6629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Considere o experimento: retiram-se 3 bolas da urna (sem reposição). Define-se uma v.a. 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/>
              <a:t> cujos valores representam o número total de bolas vermelhas dentre as 3 escolhidas.</a:t>
            </a:r>
          </a:p>
        </p:txBody>
      </p:sp>
      <p:grpSp>
        <p:nvGrpSpPr>
          <p:cNvPr id="31748" name="Group 4"/>
          <p:cNvGrpSpPr>
            <a:grpSpLocks/>
          </p:cNvGrpSpPr>
          <p:nvPr/>
        </p:nvGrpSpPr>
        <p:grpSpPr bwMode="auto">
          <a:xfrm>
            <a:off x="838200" y="1447800"/>
            <a:ext cx="914400" cy="1295400"/>
            <a:chOff x="2688" y="3264"/>
            <a:chExt cx="576" cy="816"/>
          </a:xfrm>
        </p:grpSpPr>
        <p:sp>
          <p:nvSpPr>
            <p:cNvPr id="31762" name="Freeform 5"/>
            <p:cNvSpPr>
              <a:spLocks/>
            </p:cNvSpPr>
            <p:nvPr/>
          </p:nvSpPr>
          <p:spPr bwMode="auto">
            <a:xfrm>
              <a:off x="2688" y="3264"/>
              <a:ext cx="576" cy="816"/>
            </a:xfrm>
            <a:custGeom>
              <a:avLst/>
              <a:gdLst>
                <a:gd name="T0" fmla="*/ 0 w 576"/>
                <a:gd name="T1" fmla="*/ 0 h 816"/>
                <a:gd name="T2" fmla="*/ 0 w 576"/>
                <a:gd name="T3" fmla="*/ 816 h 816"/>
                <a:gd name="T4" fmla="*/ 576 w 576"/>
                <a:gd name="T5" fmla="*/ 816 h 816"/>
                <a:gd name="T6" fmla="*/ 576 w 576"/>
                <a:gd name="T7" fmla="*/ 0 h 8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816"/>
                <a:gd name="T14" fmla="*/ 576 w 576"/>
                <a:gd name="T15" fmla="*/ 816 h 8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816">
                  <a:moveTo>
                    <a:pt x="0" y="0"/>
                  </a:moveTo>
                  <a:lnTo>
                    <a:pt x="0" y="816"/>
                  </a:lnTo>
                  <a:lnTo>
                    <a:pt x="576" y="816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1763" name="Oval 6"/>
            <p:cNvSpPr>
              <a:spLocks noChangeArrowheads="1"/>
            </p:cNvSpPr>
            <p:nvPr/>
          </p:nvSpPr>
          <p:spPr bwMode="auto">
            <a:xfrm>
              <a:off x="2784" y="336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1764" name="Oval 7"/>
            <p:cNvSpPr>
              <a:spLocks noChangeArrowheads="1"/>
            </p:cNvSpPr>
            <p:nvPr/>
          </p:nvSpPr>
          <p:spPr bwMode="auto">
            <a:xfrm>
              <a:off x="3024" y="348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1765" name="Oval 8"/>
            <p:cNvSpPr>
              <a:spLocks noChangeArrowheads="1"/>
            </p:cNvSpPr>
            <p:nvPr/>
          </p:nvSpPr>
          <p:spPr bwMode="auto">
            <a:xfrm>
              <a:off x="2784" y="384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1766" name="Oval 9"/>
            <p:cNvSpPr>
              <a:spLocks noChangeArrowheads="1"/>
            </p:cNvSpPr>
            <p:nvPr/>
          </p:nvSpPr>
          <p:spPr bwMode="auto">
            <a:xfrm>
              <a:off x="2784" y="3600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1767" name="Oval 10"/>
            <p:cNvSpPr>
              <a:spLocks noChangeArrowheads="1"/>
            </p:cNvSpPr>
            <p:nvPr/>
          </p:nvSpPr>
          <p:spPr bwMode="auto">
            <a:xfrm>
              <a:off x="3024" y="3696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1768" name="Oval 11"/>
            <p:cNvSpPr>
              <a:spLocks noChangeArrowheads="1"/>
            </p:cNvSpPr>
            <p:nvPr/>
          </p:nvSpPr>
          <p:spPr bwMode="auto">
            <a:xfrm>
              <a:off x="3024" y="326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1769" name="Oval 12"/>
            <p:cNvSpPr>
              <a:spLocks noChangeArrowheads="1"/>
            </p:cNvSpPr>
            <p:nvPr/>
          </p:nvSpPr>
          <p:spPr bwMode="auto">
            <a:xfrm>
              <a:off x="3024" y="3912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graphicFrame>
        <p:nvGraphicFramePr>
          <p:cNvPr id="31749" name="Object 14"/>
          <p:cNvGraphicFramePr>
            <a:graphicFrameLocks noChangeAspect="1"/>
          </p:cNvGraphicFramePr>
          <p:nvPr/>
        </p:nvGraphicFramePr>
        <p:xfrm>
          <a:off x="2166938" y="2652713"/>
          <a:ext cx="1987550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9" name="Equation" r:id="rId3" imgW="1384300" imgH="914400" progId="Equation.DSMT4">
                  <p:embed/>
                </p:oleObj>
              </mc:Choice>
              <mc:Fallback>
                <p:oleObj name="Equation" r:id="rId3" imgW="1384300" imgH="9144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6938" y="2652713"/>
                        <a:ext cx="1987550" cy="13081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43" name="Object 15"/>
          <p:cNvGraphicFramePr>
            <a:graphicFrameLocks noChangeAspect="1"/>
          </p:cNvGraphicFramePr>
          <p:nvPr/>
        </p:nvGraphicFramePr>
        <p:xfrm>
          <a:off x="2166938" y="4132263"/>
          <a:ext cx="1198562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0" name="Equation" r:id="rId5" imgW="837836" imgH="393529" progId="Equation.DSMT4">
                  <p:embed/>
                </p:oleObj>
              </mc:Choice>
              <mc:Fallback>
                <p:oleObj name="Equation" r:id="rId5" imgW="837836" imgH="393529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6938" y="4132263"/>
                        <a:ext cx="1198562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44" name="Object 16"/>
          <p:cNvGraphicFramePr>
            <a:graphicFrameLocks noChangeAspect="1"/>
          </p:cNvGraphicFramePr>
          <p:nvPr/>
        </p:nvGraphicFramePr>
        <p:xfrm>
          <a:off x="2166938" y="4827588"/>
          <a:ext cx="2614612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1" name="Equation" r:id="rId7" imgW="1828800" imgH="393700" progId="Equation.DSMT4">
                  <p:embed/>
                </p:oleObj>
              </mc:Choice>
              <mc:Fallback>
                <p:oleObj name="Equation" r:id="rId7" imgW="1828800" imgH="3937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6938" y="4827588"/>
                        <a:ext cx="2614612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2" name="Text Box 17"/>
          <p:cNvSpPr txBox="1">
            <a:spLocks noChangeArrowheads="1"/>
          </p:cNvSpPr>
          <p:nvPr/>
        </p:nvSpPr>
        <p:spPr bwMode="auto">
          <a:xfrm>
            <a:off x="838200" y="2971800"/>
            <a:ext cx="914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M</a:t>
            </a:r>
            <a:r>
              <a:rPr lang="pt-BR" altLang="pt-BR" sz="1600">
                <a:latin typeface="Times New Roman" pitchFamily="18" charset="0"/>
              </a:rPr>
              <a:t> = 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K</a:t>
            </a:r>
            <a:r>
              <a:rPr lang="pt-BR" altLang="pt-BR" sz="1600">
                <a:latin typeface="Times New Roman" pitchFamily="18" charset="0"/>
              </a:rPr>
              <a:t> = 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n</a:t>
            </a:r>
            <a:r>
              <a:rPr lang="pt-BR" altLang="pt-BR" sz="1600">
                <a:latin typeface="Times New Roman" pitchFamily="18" charset="0"/>
              </a:rPr>
              <a:t> = 3</a:t>
            </a:r>
          </a:p>
        </p:txBody>
      </p:sp>
      <p:graphicFrame>
        <p:nvGraphicFramePr>
          <p:cNvPr id="124946" name="Object 18"/>
          <p:cNvGraphicFramePr>
            <a:graphicFrameLocks noChangeAspect="1"/>
          </p:cNvGraphicFramePr>
          <p:nvPr/>
        </p:nvGraphicFramePr>
        <p:xfrm>
          <a:off x="4135438" y="2655888"/>
          <a:ext cx="1274762" cy="1306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2" name="Equation" r:id="rId9" imgW="889000" imgH="914400" progId="Equation.DSMT4">
                  <p:embed/>
                </p:oleObj>
              </mc:Choice>
              <mc:Fallback>
                <p:oleObj name="Equation" r:id="rId9" imgW="889000" imgH="9144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5438" y="2655888"/>
                        <a:ext cx="1274762" cy="1306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47" name="Object 19"/>
          <p:cNvGraphicFramePr>
            <a:graphicFrameLocks noChangeAspect="1"/>
          </p:cNvGraphicFramePr>
          <p:nvPr/>
        </p:nvGraphicFramePr>
        <p:xfrm>
          <a:off x="3354388" y="4132263"/>
          <a:ext cx="1217612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3" name="Equation" r:id="rId11" imgW="850531" imgH="393529" progId="Equation.DSMT4">
                  <p:embed/>
                </p:oleObj>
              </mc:Choice>
              <mc:Fallback>
                <p:oleObj name="Equation" r:id="rId11" imgW="850531" imgH="393529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4388" y="4132263"/>
                        <a:ext cx="1217612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48" name="Object 20"/>
          <p:cNvGraphicFramePr>
            <a:graphicFrameLocks noChangeAspect="1"/>
          </p:cNvGraphicFramePr>
          <p:nvPr/>
        </p:nvGraphicFramePr>
        <p:xfrm>
          <a:off x="4772025" y="4829175"/>
          <a:ext cx="2163763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4" name="Equation" r:id="rId13" imgW="1511300" imgH="393700" progId="Equation.DSMT4">
                  <p:embed/>
                </p:oleObj>
              </mc:Choice>
              <mc:Fallback>
                <p:oleObj name="Equation" r:id="rId13" imgW="1511300" imgH="3937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2025" y="4829175"/>
                        <a:ext cx="2163763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950" name="Text Box 22"/>
          <p:cNvSpPr txBox="1">
            <a:spLocks noChangeArrowheads="1"/>
          </p:cNvSpPr>
          <p:nvPr/>
        </p:nvSpPr>
        <p:spPr bwMode="auto">
          <a:xfrm>
            <a:off x="5600700" y="3063875"/>
            <a:ext cx="175260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700" i="1">
                <a:latin typeface="Times New Roman" pitchFamily="18" charset="0"/>
              </a:rPr>
              <a:t>X</a:t>
            </a:r>
            <a:r>
              <a:rPr lang="pt-BR" altLang="pt-BR" sz="1700">
                <a:latin typeface="Times New Roman" pitchFamily="18" charset="0"/>
              </a:rPr>
              <a:t>: {?, ..., </a:t>
            </a:r>
            <a:r>
              <a:rPr lang="pt-BR" altLang="pt-BR" sz="1700">
                <a:latin typeface="Times New Roman" pitchFamily="18" charset="0"/>
                <a:sym typeface="Symbol" pitchFamily="18" charset="2"/>
              </a:rPr>
              <a:t>?</a:t>
            </a:r>
            <a:r>
              <a:rPr lang="pt-BR" altLang="pt-BR" sz="1700">
                <a:latin typeface="Times New Roman" pitchFamily="18" charset="0"/>
              </a:rPr>
              <a:t>}</a:t>
            </a:r>
          </a:p>
        </p:txBody>
      </p:sp>
      <p:graphicFrame>
        <p:nvGraphicFramePr>
          <p:cNvPr id="124949" name="Object 21"/>
          <p:cNvGraphicFramePr>
            <a:graphicFrameLocks noChangeAspect="1"/>
          </p:cNvGraphicFramePr>
          <p:nvPr/>
        </p:nvGraphicFramePr>
        <p:xfrm>
          <a:off x="5638800" y="3124200"/>
          <a:ext cx="3368675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5" name="Equation" r:id="rId15" imgW="2349500" imgH="203200" progId="Equation.DSMT4">
                  <p:embed/>
                </p:oleObj>
              </mc:Choice>
              <mc:Fallback>
                <p:oleObj name="Equation" r:id="rId15" imgW="2349500" imgH="2032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124200"/>
                        <a:ext cx="3368675" cy="2905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upo 23"/>
          <p:cNvGrpSpPr>
            <a:grpSpLocks/>
          </p:cNvGrpSpPr>
          <p:nvPr/>
        </p:nvGrpSpPr>
        <p:grpSpPr bwMode="auto">
          <a:xfrm>
            <a:off x="5594350" y="3000375"/>
            <a:ext cx="3335338" cy="500063"/>
            <a:chOff x="5593648" y="3000372"/>
            <a:chExt cx="3336070" cy="500066"/>
          </a:xfrm>
        </p:grpSpPr>
        <p:sp>
          <p:nvSpPr>
            <p:cNvPr id="23" name="Retângulo 22"/>
            <p:cNvSpPr/>
            <p:nvPr/>
          </p:nvSpPr>
          <p:spPr>
            <a:xfrm>
              <a:off x="5642872" y="3000372"/>
              <a:ext cx="3286846" cy="5000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31761" name="Text Box 35"/>
            <p:cNvSpPr txBox="1">
              <a:spLocks noChangeArrowheads="1"/>
            </p:cNvSpPr>
            <p:nvPr/>
          </p:nvSpPr>
          <p:spPr bwMode="auto">
            <a:xfrm>
              <a:off x="5593648" y="3086285"/>
              <a:ext cx="1752600" cy="3365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i="1">
                  <a:latin typeface="Times New Roman" pitchFamily="18" charset="0"/>
                </a:rPr>
                <a:t>X</a:t>
              </a:r>
              <a:r>
                <a:rPr lang="pt-BR" altLang="pt-BR" sz="1600">
                  <a:latin typeface="Times New Roman" pitchFamily="18" charset="0"/>
                </a:rPr>
                <a:t>: {1, 2, 3}</a:t>
              </a:r>
            </a:p>
          </p:txBody>
        </p:sp>
      </p:grp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DEA4EE-0B43-47BD-9F35-3BAE0F490975}" type="slidenum">
              <a:rPr lang="pt-BR"/>
              <a:pPr>
                <a:defRPr/>
              </a:pPr>
              <a:t>29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5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Distribuição Uniforme Discreta</a:t>
            </a: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838200" y="2362200"/>
            <a:ext cx="8001000" cy="253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Exemplo: Lança-se um dado e define-se uma v.a. 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/>
              <a:t> como o valor obtido neste dado.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: {1, 2, 3, 4, 5, 6}</a:t>
            </a:r>
            <a:endParaRPr lang="pt-BR" altLang="pt-BR" sz="1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P</a:t>
            </a:r>
            <a:r>
              <a:rPr lang="pt-BR" altLang="pt-BR" sz="1600">
                <a:latin typeface="Times New Roman" pitchFamily="18" charset="0"/>
              </a:rPr>
              <a:t>(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 = 1) = 1/6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P</a:t>
            </a:r>
            <a:r>
              <a:rPr lang="pt-BR" altLang="pt-BR" sz="1600">
                <a:latin typeface="Times New Roman" pitchFamily="18" charset="0"/>
              </a:rPr>
              <a:t>(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 = 2) = 1/6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P</a:t>
            </a:r>
            <a:r>
              <a:rPr lang="pt-BR" altLang="pt-BR" sz="1600">
                <a:latin typeface="Times New Roman" pitchFamily="18" charset="0"/>
              </a:rPr>
              <a:t>(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 = 3) = 1/6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P</a:t>
            </a:r>
            <a:r>
              <a:rPr lang="pt-BR" altLang="pt-BR" sz="1600">
                <a:latin typeface="Times New Roman" pitchFamily="18" charset="0"/>
              </a:rPr>
              <a:t>(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 = 4) = 1/6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P</a:t>
            </a:r>
            <a:r>
              <a:rPr lang="pt-BR" altLang="pt-BR" sz="1600">
                <a:latin typeface="Times New Roman" pitchFamily="18" charset="0"/>
              </a:rPr>
              <a:t>(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 = 5) = 1/6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P</a:t>
            </a:r>
            <a:r>
              <a:rPr lang="pt-BR" altLang="pt-BR" sz="1600">
                <a:latin typeface="Times New Roman" pitchFamily="18" charset="0"/>
              </a:rPr>
              <a:t>(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 = 6) = 1/6</a:t>
            </a: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838200" y="5076825"/>
            <a:ext cx="838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f</a:t>
            </a:r>
            <a:r>
              <a:rPr lang="pt-BR" altLang="pt-BR" sz="1600">
                <a:latin typeface="Times New Roman" pitchFamily="18" charset="0"/>
              </a:rPr>
              <a:t>(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) =</a:t>
            </a:r>
          </a:p>
        </p:txBody>
      </p:sp>
      <p:graphicFrame>
        <p:nvGraphicFramePr>
          <p:cNvPr id="5125" name="Object 7"/>
          <p:cNvGraphicFramePr>
            <a:graphicFrameLocks noChangeAspect="1"/>
          </p:cNvGraphicFramePr>
          <p:nvPr/>
        </p:nvGraphicFramePr>
        <p:xfrm>
          <a:off x="1416050" y="4953000"/>
          <a:ext cx="290513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6" name="Equation" r:id="rId3" imgW="203112" imgH="393529" progId="Equation.DSMT4">
                  <p:embed/>
                </p:oleObj>
              </mc:Choice>
              <mc:Fallback>
                <p:oleObj name="Equation" r:id="rId3" imgW="203112" imgH="39352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6050" y="4953000"/>
                        <a:ext cx="290513" cy="5651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23"/>
          <p:cNvGraphicFramePr>
            <a:graphicFrameLocks noChangeAspect="1"/>
          </p:cNvGraphicFramePr>
          <p:nvPr/>
        </p:nvGraphicFramePr>
        <p:xfrm>
          <a:off x="3124200" y="2873375"/>
          <a:ext cx="2433638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7" name="Equation" r:id="rId5" imgW="1701800" imgH="228600" progId="Equation.DSMT4">
                  <p:embed/>
                </p:oleObj>
              </mc:Choice>
              <mc:Fallback>
                <p:oleObj name="Equation" r:id="rId5" imgW="1701800" imgH="2286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73375"/>
                        <a:ext cx="2433638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306" name="Object 26"/>
          <p:cNvGraphicFramePr>
            <a:graphicFrameLocks noChangeAspect="1"/>
          </p:cNvGraphicFramePr>
          <p:nvPr/>
        </p:nvGraphicFramePr>
        <p:xfrm>
          <a:off x="3124200" y="3286125"/>
          <a:ext cx="2160588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8" name="Equation" r:id="rId7" imgW="1511300" imgH="431800" progId="Equation.DSMT4">
                  <p:embed/>
                </p:oleObj>
              </mc:Choice>
              <mc:Fallback>
                <p:oleObj name="Equation" r:id="rId7" imgW="1511300" imgH="43180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286125"/>
                        <a:ext cx="2160588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4310063" y="3367088"/>
            <a:ext cx="1520825" cy="641350"/>
            <a:chOff x="2640" y="1776"/>
            <a:chExt cx="958" cy="404"/>
          </a:xfrm>
        </p:grpSpPr>
        <p:sp>
          <p:nvSpPr>
            <p:cNvPr id="5141" name="Oval 28"/>
            <p:cNvSpPr>
              <a:spLocks noChangeArrowheads="1"/>
            </p:cNvSpPr>
            <p:nvPr/>
          </p:nvSpPr>
          <p:spPr bwMode="auto">
            <a:xfrm>
              <a:off x="2640" y="1776"/>
              <a:ext cx="672" cy="288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graphicFrame>
          <p:nvGraphicFramePr>
            <p:cNvPr id="5142" name="Object 29"/>
            <p:cNvGraphicFramePr>
              <a:graphicFrameLocks noChangeAspect="1"/>
            </p:cNvGraphicFramePr>
            <p:nvPr/>
          </p:nvGraphicFramePr>
          <p:xfrm>
            <a:off x="3312" y="1824"/>
            <a:ext cx="286" cy="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09" name="Equation" r:id="rId9" imgW="317225" imgH="393359" progId="Equation.DSMT4">
                    <p:embed/>
                  </p:oleObj>
                </mc:Choice>
                <mc:Fallback>
                  <p:oleObj name="Equation" r:id="rId9" imgW="317225" imgH="393359" progId="Equation.DSMT4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2" y="1824"/>
                          <a:ext cx="286" cy="3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7310" name="Object 30"/>
          <p:cNvGraphicFramePr>
            <a:graphicFrameLocks noChangeAspect="1"/>
          </p:cNvGraphicFramePr>
          <p:nvPr/>
        </p:nvGraphicFramePr>
        <p:xfrm>
          <a:off x="3124200" y="3911600"/>
          <a:ext cx="159702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0" name="Equation" r:id="rId11" imgW="1117600" imgH="431800" progId="Equation.DSMT4">
                  <p:embed/>
                </p:oleObj>
              </mc:Choice>
              <mc:Fallback>
                <p:oleObj name="Equation" r:id="rId11" imgW="1117600" imgH="43180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911600"/>
                        <a:ext cx="159702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4138613" y="3884613"/>
            <a:ext cx="2346325" cy="841375"/>
            <a:chOff x="2554" y="2403"/>
            <a:chExt cx="1478" cy="530"/>
          </a:xfrm>
        </p:grpSpPr>
        <p:sp>
          <p:nvSpPr>
            <p:cNvPr id="5139" name="Oval 32"/>
            <p:cNvSpPr>
              <a:spLocks noChangeArrowheads="1"/>
            </p:cNvSpPr>
            <p:nvPr/>
          </p:nvSpPr>
          <p:spPr bwMode="auto">
            <a:xfrm>
              <a:off x="2554" y="2403"/>
              <a:ext cx="336" cy="432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graphicFrame>
          <p:nvGraphicFramePr>
            <p:cNvPr id="5140" name="Object 33"/>
            <p:cNvGraphicFramePr>
              <a:graphicFrameLocks noChangeAspect="1"/>
            </p:cNvGraphicFramePr>
            <p:nvPr/>
          </p:nvGraphicFramePr>
          <p:xfrm>
            <a:off x="2899" y="2577"/>
            <a:ext cx="1133" cy="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11" name="Equation" r:id="rId13" imgW="1256755" imgH="393529" progId="Equation.DSMT4">
                    <p:embed/>
                  </p:oleObj>
                </mc:Choice>
                <mc:Fallback>
                  <p:oleObj name="Equation" r:id="rId13" imgW="1256755" imgH="393529" progId="Equation.DSMT4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99" y="2577"/>
                          <a:ext cx="1133" cy="3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7316" name="Object 36"/>
          <p:cNvGraphicFramePr>
            <a:graphicFrameLocks noChangeAspect="1"/>
          </p:cNvGraphicFramePr>
          <p:nvPr/>
        </p:nvGraphicFramePr>
        <p:xfrm>
          <a:off x="3124200" y="4684713"/>
          <a:ext cx="2686050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2" name="Equation" r:id="rId15" imgW="1879600" imgH="393700" progId="Equation.DSMT4">
                  <p:embed/>
                </p:oleObj>
              </mc:Choice>
              <mc:Fallback>
                <p:oleObj name="Equation" r:id="rId15" imgW="1879600" imgH="39370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684713"/>
                        <a:ext cx="2686050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3973513" y="4765675"/>
            <a:ext cx="433387" cy="417513"/>
            <a:chOff x="2448" y="2569"/>
            <a:chExt cx="273" cy="263"/>
          </a:xfrm>
        </p:grpSpPr>
        <p:sp>
          <p:nvSpPr>
            <p:cNvPr id="5137" name="Line 38"/>
            <p:cNvSpPr>
              <a:spLocks noChangeShapeType="1"/>
            </p:cNvSpPr>
            <p:nvPr/>
          </p:nvSpPr>
          <p:spPr bwMode="auto">
            <a:xfrm flipH="1">
              <a:off x="2448" y="2736"/>
              <a:ext cx="144" cy="9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138" name="Line 39"/>
            <p:cNvSpPr>
              <a:spLocks noChangeShapeType="1"/>
            </p:cNvSpPr>
            <p:nvPr/>
          </p:nvSpPr>
          <p:spPr bwMode="auto">
            <a:xfrm flipH="1">
              <a:off x="2577" y="2569"/>
              <a:ext cx="144" cy="9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aphicFrame>
        <p:nvGraphicFramePr>
          <p:cNvPr id="97320" name="Object 40"/>
          <p:cNvGraphicFramePr>
            <a:graphicFrameLocks noChangeAspect="1"/>
          </p:cNvGraphicFramePr>
          <p:nvPr/>
        </p:nvGraphicFramePr>
        <p:xfrm>
          <a:off x="3124200" y="5343525"/>
          <a:ext cx="2249488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3" name="Equation" r:id="rId17" imgW="1574800" imgH="393700" progId="Equation.DSMT4">
                  <p:embed/>
                </p:oleObj>
              </mc:Choice>
              <mc:Fallback>
                <p:oleObj name="Equation" r:id="rId17" imgW="1574800" imgH="393700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343525"/>
                        <a:ext cx="2249488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4" name="Object 41"/>
          <p:cNvGraphicFramePr>
            <a:graphicFrameLocks noChangeAspect="1"/>
          </p:cNvGraphicFramePr>
          <p:nvPr/>
        </p:nvGraphicFramePr>
        <p:xfrm>
          <a:off x="838200" y="5683250"/>
          <a:ext cx="128905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4" name="Equation" r:id="rId19" imgW="901309" imgH="393529" progId="Equation.DSMT4">
                  <p:embed/>
                </p:oleObj>
              </mc:Choice>
              <mc:Fallback>
                <p:oleObj name="Equation" r:id="rId19" imgW="901309" imgH="393529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683250"/>
                        <a:ext cx="1289050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5" name="Text Box 3"/>
          <p:cNvSpPr txBox="1">
            <a:spLocks noChangeArrowheads="1"/>
          </p:cNvSpPr>
          <p:nvPr/>
        </p:nvSpPr>
        <p:spPr bwMode="auto">
          <a:xfrm>
            <a:off x="841375" y="1600200"/>
            <a:ext cx="78454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Considere uma v.a. 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/>
              <a:t> cujos valores são inteiros de </a:t>
            </a:r>
            <a:r>
              <a:rPr lang="pt-BR" altLang="pt-BR" sz="1600">
                <a:latin typeface="Times New Roman" pitchFamily="18" charset="0"/>
              </a:rPr>
              <a:t>1</a:t>
            </a:r>
            <a:r>
              <a:rPr lang="pt-BR" altLang="pt-BR" sz="1600"/>
              <a:t> a </a:t>
            </a:r>
            <a:r>
              <a:rPr lang="pt-BR" altLang="pt-BR" sz="1600">
                <a:latin typeface="Times New Roman" pitchFamily="18" charset="0"/>
              </a:rPr>
              <a:t>N</a:t>
            </a:r>
            <a:r>
              <a:rPr lang="pt-BR" altLang="pt-BR" sz="1600"/>
              <a:t>, equiprováveis, ou seja, todos os valores têm igual probabilidade de ocorrência.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52152-266E-4B7D-9E7D-CABB101FC7AB}" type="slidenum">
              <a:rPr lang="pt-BR"/>
              <a:pPr>
                <a:defRPr/>
              </a:pPr>
              <a:t>3</a:t>
            </a:fld>
            <a:endParaRPr lang="pt-BR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Distribuição de Poisson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762000" y="1600200"/>
            <a:ext cx="76200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Suponha que uma central telefônica recebeu 270 chamadas num período de 3 horas, ou seja, 1,5 chamadas por minuto. Deseja-se calcular a probabilidade de que nos próximos 3 minutos sejam recebidas 0, 1, 2, etc chamadas.</a:t>
            </a:r>
          </a:p>
        </p:txBody>
      </p:sp>
      <p:sp>
        <p:nvSpPr>
          <p:cNvPr id="126010" name="Text Box 58"/>
          <p:cNvSpPr txBox="1">
            <a:spLocks noChangeArrowheads="1"/>
          </p:cNvSpPr>
          <p:nvPr/>
        </p:nvSpPr>
        <p:spPr bwMode="auto">
          <a:xfrm>
            <a:off x="762000" y="2451100"/>
            <a:ext cx="76200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Considere que a qualquer instante, uma chamada é tão provável de ocorrer como em qualquer outro instante e assim, a probabilidade permanece constante. </a:t>
            </a:r>
          </a:p>
        </p:txBody>
      </p:sp>
      <p:grpSp>
        <p:nvGrpSpPr>
          <p:cNvPr id="2" name="Group 76"/>
          <p:cNvGrpSpPr>
            <a:grpSpLocks/>
          </p:cNvGrpSpPr>
          <p:nvPr/>
        </p:nvGrpSpPr>
        <p:grpSpPr bwMode="auto">
          <a:xfrm>
            <a:off x="773113" y="3470275"/>
            <a:ext cx="3706812" cy="568325"/>
            <a:chOff x="487" y="2186"/>
            <a:chExt cx="2335" cy="358"/>
          </a:xfrm>
        </p:grpSpPr>
        <p:grpSp>
          <p:nvGrpSpPr>
            <p:cNvPr id="32783" name="Group 72"/>
            <p:cNvGrpSpPr>
              <a:grpSpLocks/>
            </p:cNvGrpSpPr>
            <p:nvPr/>
          </p:nvGrpSpPr>
          <p:grpSpPr bwMode="auto">
            <a:xfrm>
              <a:off x="576" y="2400"/>
              <a:ext cx="1920" cy="144"/>
              <a:chOff x="576" y="2208"/>
              <a:chExt cx="1920" cy="144"/>
            </a:xfrm>
          </p:grpSpPr>
          <p:grpSp>
            <p:nvGrpSpPr>
              <p:cNvPr id="32788" name="Group 69"/>
              <p:cNvGrpSpPr>
                <a:grpSpLocks/>
              </p:cNvGrpSpPr>
              <p:nvPr/>
            </p:nvGrpSpPr>
            <p:grpSpPr bwMode="auto">
              <a:xfrm>
                <a:off x="576" y="2208"/>
                <a:ext cx="1920" cy="144"/>
                <a:chOff x="576" y="2208"/>
                <a:chExt cx="1920" cy="144"/>
              </a:xfrm>
            </p:grpSpPr>
            <p:sp>
              <p:nvSpPr>
                <p:cNvPr id="32790" name="Line 59"/>
                <p:cNvSpPr>
                  <a:spLocks noChangeShapeType="1"/>
                </p:cNvSpPr>
                <p:nvPr/>
              </p:nvSpPr>
              <p:spPr bwMode="auto">
                <a:xfrm>
                  <a:off x="576" y="2208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2791" name="Line 60"/>
                <p:cNvSpPr>
                  <a:spLocks noChangeShapeType="1"/>
                </p:cNvSpPr>
                <p:nvPr/>
              </p:nvSpPr>
              <p:spPr bwMode="auto">
                <a:xfrm>
                  <a:off x="789" y="2208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2792" name="Line 61"/>
                <p:cNvSpPr>
                  <a:spLocks noChangeShapeType="1"/>
                </p:cNvSpPr>
                <p:nvPr/>
              </p:nvSpPr>
              <p:spPr bwMode="auto">
                <a:xfrm>
                  <a:off x="1002" y="2208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2793" name="Line 62"/>
                <p:cNvSpPr>
                  <a:spLocks noChangeShapeType="1"/>
                </p:cNvSpPr>
                <p:nvPr/>
              </p:nvSpPr>
              <p:spPr bwMode="auto">
                <a:xfrm>
                  <a:off x="1216" y="2208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2794" name="Line 63"/>
                <p:cNvSpPr>
                  <a:spLocks noChangeShapeType="1"/>
                </p:cNvSpPr>
                <p:nvPr/>
              </p:nvSpPr>
              <p:spPr bwMode="auto">
                <a:xfrm>
                  <a:off x="1429" y="2208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2795" name="Line 64"/>
                <p:cNvSpPr>
                  <a:spLocks noChangeShapeType="1"/>
                </p:cNvSpPr>
                <p:nvPr/>
              </p:nvSpPr>
              <p:spPr bwMode="auto">
                <a:xfrm>
                  <a:off x="1642" y="2208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2796" name="Line 65"/>
                <p:cNvSpPr>
                  <a:spLocks noChangeShapeType="1"/>
                </p:cNvSpPr>
                <p:nvPr/>
              </p:nvSpPr>
              <p:spPr bwMode="auto">
                <a:xfrm>
                  <a:off x="1856" y="2208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2797" name="Line 66"/>
                <p:cNvSpPr>
                  <a:spLocks noChangeShapeType="1"/>
                </p:cNvSpPr>
                <p:nvPr/>
              </p:nvSpPr>
              <p:spPr bwMode="auto">
                <a:xfrm>
                  <a:off x="2069" y="2208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2798" name="Line 67"/>
                <p:cNvSpPr>
                  <a:spLocks noChangeShapeType="1"/>
                </p:cNvSpPr>
                <p:nvPr/>
              </p:nvSpPr>
              <p:spPr bwMode="auto">
                <a:xfrm>
                  <a:off x="2282" y="2208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2799" name="Line 68"/>
                <p:cNvSpPr>
                  <a:spLocks noChangeShapeType="1"/>
                </p:cNvSpPr>
                <p:nvPr/>
              </p:nvSpPr>
              <p:spPr bwMode="auto">
                <a:xfrm>
                  <a:off x="2496" y="2208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32789" name="Line 70"/>
              <p:cNvSpPr>
                <a:spLocks noChangeShapeType="1"/>
              </p:cNvSpPr>
              <p:nvPr/>
            </p:nvSpPr>
            <p:spPr bwMode="auto">
              <a:xfrm>
                <a:off x="576" y="2280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32784" name="Text Box 71"/>
            <p:cNvSpPr txBox="1">
              <a:spLocks noChangeArrowheads="1"/>
            </p:cNvSpPr>
            <p:nvPr/>
          </p:nvSpPr>
          <p:spPr bwMode="auto">
            <a:xfrm>
              <a:off x="487" y="2186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32785" name="Text Box 73"/>
            <p:cNvSpPr txBox="1">
              <a:spLocks noChangeArrowheads="1"/>
            </p:cNvSpPr>
            <p:nvPr/>
          </p:nvSpPr>
          <p:spPr bwMode="auto">
            <a:xfrm>
              <a:off x="1128" y="2186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2786" name="Text Box 74"/>
            <p:cNvSpPr txBox="1">
              <a:spLocks noChangeArrowheads="1"/>
            </p:cNvSpPr>
            <p:nvPr/>
          </p:nvSpPr>
          <p:spPr bwMode="auto">
            <a:xfrm>
              <a:off x="1769" y="2186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2787" name="Text Box 75"/>
            <p:cNvSpPr txBox="1">
              <a:spLocks noChangeArrowheads="1"/>
            </p:cNvSpPr>
            <p:nvPr/>
          </p:nvSpPr>
          <p:spPr bwMode="auto">
            <a:xfrm>
              <a:off x="2410" y="2186"/>
              <a:ext cx="41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</a:rPr>
                <a:t>3 min</a:t>
              </a:r>
            </a:p>
          </p:txBody>
        </p:sp>
      </p:grpSp>
      <p:sp>
        <p:nvSpPr>
          <p:cNvPr id="126029" name="Text Box 77"/>
          <p:cNvSpPr txBox="1">
            <a:spLocks noChangeArrowheads="1"/>
          </p:cNvSpPr>
          <p:nvPr/>
        </p:nvSpPr>
        <p:spPr bwMode="auto">
          <a:xfrm>
            <a:off x="4648200" y="3181350"/>
            <a:ext cx="41148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Pode-se considerar cada intervalo como uma Bernoulli, sendo sucesso receber uma chamada e fracasso não receber nenhuma chamada.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Sendo assim, quanto vale </a:t>
            </a:r>
            <a:r>
              <a:rPr lang="pt-BR" altLang="pt-BR" sz="1600" i="1">
                <a:latin typeface="Times New Roman" pitchFamily="18" charset="0"/>
              </a:rPr>
              <a:t>p</a:t>
            </a:r>
            <a:r>
              <a:rPr lang="pt-BR" altLang="pt-BR" sz="1600">
                <a:latin typeface="Times New Roman" pitchFamily="18" charset="0"/>
              </a:rPr>
              <a:t> = </a:t>
            </a:r>
            <a:r>
              <a:rPr lang="pt-BR" altLang="pt-BR" sz="1600" i="1">
                <a:latin typeface="Times New Roman" pitchFamily="18" charset="0"/>
              </a:rPr>
              <a:t>P</a:t>
            </a:r>
            <a:r>
              <a:rPr lang="pt-BR" altLang="pt-BR" sz="1600">
                <a:latin typeface="Times New Roman" pitchFamily="18" charset="0"/>
              </a:rPr>
              <a:t>(sucesso)</a:t>
            </a:r>
            <a:r>
              <a:rPr lang="pt-BR" altLang="pt-BR" sz="1600"/>
              <a:t>?</a:t>
            </a:r>
          </a:p>
        </p:txBody>
      </p:sp>
      <p:graphicFrame>
        <p:nvGraphicFramePr>
          <p:cNvPr id="126030" name="Object 78"/>
          <p:cNvGraphicFramePr>
            <a:graphicFrameLocks noChangeAspect="1"/>
          </p:cNvGraphicFramePr>
          <p:nvPr/>
        </p:nvGraphicFramePr>
        <p:xfrm>
          <a:off x="838200" y="4724400"/>
          <a:ext cx="746125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8" name="Equation" r:id="rId3" imgW="520474" imgH="203112" progId="Equation.DSMT4">
                  <p:embed/>
                </p:oleObj>
              </mc:Choice>
              <mc:Fallback>
                <p:oleObj name="Equation" r:id="rId3" imgW="520474" imgH="203112" progId="Equation.DSMT4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724400"/>
                        <a:ext cx="746125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031" name="Object 79"/>
          <p:cNvGraphicFramePr>
            <a:graphicFrameLocks noChangeAspect="1"/>
          </p:cNvGraphicFramePr>
          <p:nvPr/>
        </p:nvGraphicFramePr>
        <p:xfrm>
          <a:off x="1555750" y="4719638"/>
          <a:ext cx="344488" cy="29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9" name="Equation" r:id="rId5" imgW="241195" imgH="203112" progId="Equation.DSMT4">
                  <p:embed/>
                </p:oleObj>
              </mc:Choice>
              <mc:Fallback>
                <p:oleObj name="Equation" r:id="rId5" imgW="241195" imgH="203112" progId="Equation.DSMT4">
                  <p:embed/>
                  <p:pic>
                    <p:nvPicPr>
                      <p:cNvPr id="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0" y="4719638"/>
                        <a:ext cx="344488" cy="293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033" name="Text Box 81"/>
          <p:cNvSpPr txBox="1">
            <a:spLocks noChangeArrowheads="1"/>
          </p:cNvSpPr>
          <p:nvPr/>
        </p:nvSpPr>
        <p:spPr bwMode="auto">
          <a:xfrm>
            <a:off x="790575" y="4999038"/>
            <a:ext cx="17780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como </a:t>
            </a:r>
            <a:r>
              <a:rPr lang="pt-BR" altLang="pt-BR" sz="1600" i="1">
                <a:latin typeface="Times New Roman" pitchFamily="18" charset="0"/>
              </a:rPr>
              <a:t>n</a:t>
            </a:r>
            <a:r>
              <a:rPr lang="pt-BR" altLang="pt-BR" sz="1600">
                <a:latin typeface="Times New Roman" pitchFamily="18" charset="0"/>
              </a:rPr>
              <a:t> = 9</a:t>
            </a:r>
            <a:r>
              <a:rPr lang="pt-BR" altLang="pt-BR" sz="1600"/>
              <a:t>, então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np</a:t>
            </a:r>
            <a:r>
              <a:rPr lang="pt-BR" altLang="pt-BR" sz="1600">
                <a:latin typeface="Times New Roman" pitchFamily="18" charset="0"/>
              </a:rPr>
              <a:t> = 4,5</a:t>
            </a:r>
            <a:endParaRPr lang="pt-BR" altLang="pt-BR" sz="1600" i="1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portanto</a:t>
            </a:r>
            <a:r>
              <a:rPr lang="pt-BR" altLang="pt-BR" sz="1600" i="1">
                <a:latin typeface="Times New Roman" pitchFamily="18" charset="0"/>
              </a:rPr>
              <a:t> p</a:t>
            </a:r>
            <a:r>
              <a:rPr lang="pt-BR" altLang="pt-BR" sz="1600">
                <a:latin typeface="Times New Roman" pitchFamily="18" charset="0"/>
              </a:rPr>
              <a:t> = 0,5</a:t>
            </a:r>
          </a:p>
        </p:txBody>
      </p:sp>
      <p:graphicFrame>
        <p:nvGraphicFramePr>
          <p:cNvPr id="126034" name="Object 82"/>
          <p:cNvGraphicFramePr>
            <a:graphicFrameLocks noChangeAspect="1"/>
          </p:cNvGraphicFramePr>
          <p:nvPr/>
        </p:nvGraphicFramePr>
        <p:xfrm>
          <a:off x="838200" y="6057900"/>
          <a:ext cx="671513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0" name="Equation" r:id="rId7" imgW="469696" imgH="203112" progId="Equation.DSMT4">
                  <p:embed/>
                </p:oleObj>
              </mc:Choice>
              <mc:Fallback>
                <p:oleObj name="Equation" r:id="rId7" imgW="469696" imgH="203112" progId="Equation.DSMT4">
                  <p:embed/>
                  <p:pic>
                    <p:nvPicPr>
                      <p:cNvPr id="0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6057900"/>
                        <a:ext cx="671513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035" name="Object 83"/>
          <p:cNvGraphicFramePr>
            <a:graphicFrameLocks noChangeAspect="1"/>
          </p:cNvGraphicFramePr>
          <p:nvPr/>
        </p:nvGraphicFramePr>
        <p:xfrm>
          <a:off x="1524000" y="5876925"/>
          <a:ext cx="2760663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1" name="Equation" r:id="rId9" imgW="1930400" imgH="457200" progId="Equation.DSMT4">
                  <p:embed/>
                </p:oleObj>
              </mc:Choice>
              <mc:Fallback>
                <p:oleObj name="Equation" r:id="rId9" imgW="1930400" imgH="457200" progId="Equation.DSMT4">
                  <p:embed/>
                  <p:pic>
                    <p:nvPicPr>
                      <p:cNvPr id="0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876925"/>
                        <a:ext cx="2760663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036" name="Text Box 84"/>
          <p:cNvSpPr txBox="1">
            <a:spLocks noChangeArrowheads="1"/>
          </p:cNvSpPr>
          <p:nvPr/>
        </p:nvSpPr>
        <p:spPr bwMode="auto">
          <a:xfrm>
            <a:off x="4876800" y="5638800"/>
            <a:ext cx="39020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5763" indent="-38576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FF3300"/>
                </a:solidFill>
              </a:rPr>
              <a:t>Problema</a:t>
            </a:r>
            <a:r>
              <a:rPr lang="pt-BR" altLang="pt-BR" sz="1600"/>
              <a:t>: não considera a possibilidade de 2 ou mais chamadas dentro do mesmo intervalo!</a:t>
            </a:r>
          </a:p>
        </p:txBody>
      </p:sp>
      <p:sp>
        <p:nvSpPr>
          <p:cNvPr id="126037" name="Rectangle 85"/>
          <p:cNvSpPr>
            <a:spLocks noChangeArrowheads="1"/>
          </p:cNvSpPr>
          <p:nvPr/>
        </p:nvSpPr>
        <p:spPr bwMode="auto">
          <a:xfrm>
            <a:off x="3902075" y="4676775"/>
            <a:ext cx="5089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(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/>
              <a:t> é o número de chamadas recebidas em 3 minutos)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2201D5-C980-4A37-B594-1A15A1E6AFA9}" type="slidenum">
              <a:rPr lang="pt-BR"/>
              <a:pPr>
                <a:defRPr/>
              </a:pPr>
              <a:t>30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010" grpId="0" autoUpdateAnimBg="0"/>
      <p:bldP spid="126029" grpId="0" build="p" autoUpdateAnimBg="0"/>
      <p:bldP spid="126033" grpId="0" build="p" autoUpdateAnimBg="0"/>
      <p:bldP spid="126036" grpId="0" autoUpdateAnimBg="0"/>
      <p:bldP spid="126037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Distribuição de Poisson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762000" y="1600200"/>
            <a:ext cx="76200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Suponha que uma central telefônica recebeu 270 chamadas num período de 3 horas, ou seja, 1,5 chamadas por minuto. Deseja-se calcular a probabilidade de que nos próximos 3 minutos sejam recebidas 0, 1, 2, etc chamadas.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762000" y="2451100"/>
            <a:ext cx="76200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Considere que a qualquer instante, uma chamada é tão provável de ocorrer como em qualquer outro instante e assim, a probabilidade permanece constante. </a:t>
            </a:r>
          </a:p>
        </p:txBody>
      </p:sp>
      <p:graphicFrame>
        <p:nvGraphicFramePr>
          <p:cNvPr id="127000" name="Object 24"/>
          <p:cNvGraphicFramePr>
            <a:graphicFrameLocks noChangeAspect="1"/>
          </p:cNvGraphicFramePr>
          <p:nvPr/>
        </p:nvGraphicFramePr>
        <p:xfrm>
          <a:off x="835025" y="4724400"/>
          <a:ext cx="107315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1" name="Equation" r:id="rId3" imgW="748975" imgH="203112" progId="Equation.DSMT4">
                  <p:embed/>
                </p:oleObj>
              </mc:Choice>
              <mc:Fallback>
                <p:oleObj name="Equation" r:id="rId3" imgW="748975" imgH="203112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5025" y="4724400"/>
                        <a:ext cx="107315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7003" name="Text Box 27"/>
          <p:cNvSpPr txBox="1">
            <a:spLocks noChangeArrowheads="1"/>
          </p:cNvSpPr>
          <p:nvPr/>
        </p:nvSpPr>
        <p:spPr bwMode="auto">
          <a:xfrm>
            <a:off x="790575" y="4999038"/>
            <a:ext cx="1879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como </a:t>
            </a:r>
            <a:r>
              <a:rPr lang="pt-BR" altLang="pt-BR" sz="1600" i="1">
                <a:latin typeface="Times New Roman" pitchFamily="18" charset="0"/>
              </a:rPr>
              <a:t>n</a:t>
            </a:r>
            <a:r>
              <a:rPr lang="pt-BR" altLang="pt-BR" sz="1600">
                <a:latin typeface="Times New Roman" pitchFamily="18" charset="0"/>
              </a:rPr>
              <a:t> = 18</a:t>
            </a:r>
            <a:r>
              <a:rPr lang="pt-BR" altLang="pt-BR" sz="1600"/>
              <a:t>, então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p</a:t>
            </a:r>
            <a:r>
              <a:rPr lang="pt-BR" altLang="pt-BR" sz="1600">
                <a:latin typeface="Times New Roman" pitchFamily="18" charset="0"/>
              </a:rPr>
              <a:t> = 0,25</a:t>
            </a:r>
          </a:p>
        </p:txBody>
      </p:sp>
      <p:graphicFrame>
        <p:nvGraphicFramePr>
          <p:cNvPr id="127004" name="Object 28"/>
          <p:cNvGraphicFramePr>
            <a:graphicFrameLocks noChangeAspect="1"/>
          </p:cNvGraphicFramePr>
          <p:nvPr/>
        </p:nvGraphicFramePr>
        <p:xfrm>
          <a:off x="838200" y="5942013"/>
          <a:ext cx="671513" cy="29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2" name="Equation" r:id="rId5" imgW="469696" imgH="203112" progId="Equation.DSMT4">
                  <p:embed/>
                </p:oleObj>
              </mc:Choice>
              <mc:Fallback>
                <p:oleObj name="Equation" r:id="rId5" imgW="469696" imgH="203112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942013"/>
                        <a:ext cx="671513" cy="293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7005" name="Object 29"/>
          <p:cNvGraphicFramePr>
            <a:graphicFrameLocks noChangeAspect="1"/>
          </p:cNvGraphicFramePr>
          <p:nvPr/>
        </p:nvGraphicFramePr>
        <p:xfrm>
          <a:off x="1508125" y="5761038"/>
          <a:ext cx="199707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3" name="Equation" r:id="rId7" imgW="1397000" imgH="457200" progId="Equation.DSMT4">
                  <p:embed/>
                </p:oleObj>
              </mc:Choice>
              <mc:Fallback>
                <p:oleObj name="Equation" r:id="rId7" imgW="1397000" imgH="45720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125" y="5761038"/>
                        <a:ext cx="1997075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7006" name="Text Box 30"/>
          <p:cNvSpPr txBox="1">
            <a:spLocks noChangeArrowheads="1"/>
          </p:cNvSpPr>
          <p:nvPr/>
        </p:nvSpPr>
        <p:spPr bwMode="auto">
          <a:xfrm>
            <a:off x="4876800" y="5638800"/>
            <a:ext cx="39020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5763" indent="-38576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FF3300"/>
                </a:solidFill>
              </a:rPr>
              <a:t>Problema</a:t>
            </a:r>
            <a:r>
              <a:rPr lang="pt-BR" altLang="pt-BR" sz="1600"/>
              <a:t>: não considera a possibilidade de 2 ou mais chamadas dentro do mesmo intervalo!</a:t>
            </a:r>
          </a:p>
        </p:txBody>
      </p:sp>
      <p:grpSp>
        <p:nvGrpSpPr>
          <p:cNvPr id="33802" name="Group 43"/>
          <p:cNvGrpSpPr>
            <a:grpSpLocks/>
          </p:cNvGrpSpPr>
          <p:nvPr/>
        </p:nvGrpSpPr>
        <p:grpSpPr bwMode="auto">
          <a:xfrm>
            <a:off x="773113" y="3470275"/>
            <a:ext cx="3706812" cy="568325"/>
            <a:chOff x="487" y="2186"/>
            <a:chExt cx="2335" cy="358"/>
          </a:xfrm>
        </p:grpSpPr>
        <p:sp>
          <p:nvSpPr>
            <p:cNvPr id="33804" name="Text Box 19"/>
            <p:cNvSpPr txBox="1">
              <a:spLocks noChangeArrowheads="1"/>
            </p:cNvSpPr>
            <p:nvPr/>
          </p:nvSpPr>
          <p:spPr bwMode="auto">
            <a:xfrm>
              <a:off x="487" y="2186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33805" name="Text Box 20"/>
            <p:cNvSpPr txBox="1">
              <a:spLocks noChangeArrowheads="1"/>
            </p:cNvSpPr>
            <p:nvPr/>
          </p:nvSpPr>
          <p:spPr bwMode="auto">
            <a:xfrm>
              <a:off x="1128" y="2186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3806" name="Text Box 21"/>
            <p:cNvSpPr txBox="1">
              <a:spLocks noChangeArrowheads="1"/>
            </p:cNvSpPr>
            <p:nvPr/>
          </p:nvSpPr>
          <p:spPr bwMode="auto">
            <a:xfrm>
              <a:off x="1769" y="2186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3807" name="Text Box 22"/>
            <p:cNvSpPr txBox="1">
              <a:spLocks noChangeArrowheads="1"/>
            </p:cNvSpPr>
            <p:nvPr/>
          </p:nvSpPr>
          <p:spPr bwMode="auto">
            <a:xfrm>
              <a:off x="2410" y="2186"/>
              <a:ext cx="41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</a:rPr>
                <a:t>3 min</a:t>
              </a:r>
            </a:p>
          </p:txBody>
        </p:sp>
        <p:grpSp>
          <p:nvGrpSpPr>
            <p:cNvPr id="33808" name="Group 42"/>
            <p:cNvGrpSpPr>
              <a:grpSpLocks/>
            </p:cNvGrpSpPr>
            <p:nvPr/>
          </p:nvGrpSpPr>
          <p:grpSpPr bwMode="auto">
            <a:xfrm>
              <a:off x="576" y="2400"/>
              <a:ext cx="1920" cy="144"/>
              <a:chOff x="576" y="2400"/>
              <a:chExt cx="1920" cy="144"/>
            </a:xfrm>
          </p:grpSpPr>
          <p:sp>
            <p:nvSpPr>
              <p:cNvPr id="33809" name="Line 18"/>
              <p:cNvSpPr>
                <a:spLocks noChangeShapeType="1"/>
              </p:cNvSpPr>
              <p:nvPr/>
            </p:nvSpPr>
            <p:spPr bwMode="auto">
              <a:xfrm>
                <a:off x="576" y="2472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grpSp>
            <p:nvGrpSpPr>
              <p:cNvPr id="33810" name="Group 41"/>
              <p:cNvGrpSpPr>
                <a:grpSpLocks/>
              </p:cNvGrpSpPr>
              <p:nvPr/>
            </p:nvGrpSpPr>
            <p:grpSpPr bwMode="auto">
              <a:xfrm>
                <a:off x="576" y="2400"/>
                <a:ext cx="1920" cy="144"/>
                <a:chOff x="576" y="2400"/>
                <a:chExt cx="1920" cy="144"/>
              </a:xfrm>
            </p:grpSpPr>
            <p:sp>
              <p:nvSpPr>
                <p:cNvPr id="33811" name="Line 8"/>
                <p:cNvSpPr>
                  <a:spLocks noChangeShapeType="1"/>
                </p:cNvSpPr>
                <p:nvPr/>
              </p:nvSpPr>
              <p:spPr bwMode="auto">
                <a:xfrm>
                  <a:off x="576" y="2400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3812" name="Line 9"/>
                <p:cNvSpPr>
                  <a:spLocks noChangeShapeType="1"/>
                </p:cNvSpPr>
                <p:nvPr/>
              </p:nvSpPr>
              <p:spPr bwMode="auto">
                <a:xfrm>
                  <a:off x="789" y="2400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3813" name="Line 10"/>
                <p:cNvSpPr>
                  <a:spLocks noChangeShapeType="1"/>
                </p:cNvSpPr>
                <p:nvPr/>
              </p:nvSpPr>
              <p:spPr bwMode="auto">
                <a:xfrm>
                  <a:off x="1002" y="2400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3814" name="Line 11"/>
                <p:cNvSpPr>
                  <a:spLocks noChangeShapeType="1"/>
                </p:cNvSpPr>
                <p:nvPr/>
              </p:nvSpPr>
              <p:spPr bwMode="auto">
                <a:xfrm>
                  <a:off x="1216" y="2400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3815" name="Line 12"/>
                <p:cNvSpPr>
                  <a:spLocks noChangeShapeType="1"/>
                </p:cNvSpPr>
                <p:nvPr/>
              </p:nvSpPr>
              <p:spPr bwMode="auto">
                <a:xfrm>
                  <a:off x="1429" y="2400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3816" name="Line 13"/>
                <p:cNvSpPr>
                  <a:spLocks noChangeShapeType="1"/>
                </p:cNvSpPr>
                <p:nvPr/>
              </p:nvSpPr>
              <p:spPr bwMode="auto">
                <a:xfrm>
                  <a:off x="1642" y="2400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3817" name="Line 14"/>
                <p:cNvSpPr>
                  <a:spLocks noChangeShapeType="1"/>
                </p:cNvSpPr>
                <p:nvPr/>
              </p:nvSpPr>
              <p:spPr bwMode="auto">
                <a:xfrm>
                  <a:off x="1856" y="2400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3818" name="Line 15"/>
                <p:cNvSpPr>
                  <a:spLocks noChangeShapeType="1"/>
                </p:cNvSpPr>
                <p:nvPr/>
              </p:nvSpPr>
              <p:spPr bwMode="auto">
                <a:xfrm>
                  <a:off x="2069" y="2400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3819" name="Line 16"/>
                <p:cNvSpPr>
                  <a:spLocks noChangeShapeType="1"/>
                </p:cNvSpPr>
                <p:nvPr/>
              </p:nvSpPr>
              <p:spPr bwMode="auto">
                <a:xfrm>
                  <a:off x="2282" y="2400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3820" name="Line 17"/>
                <p:cNvSpPr>
                  <a:spLocks noChangeShapeType="1"/>
                </p:cNvSpPr>
                <p:nvPr/>
              </p:nvSpPr>
              <p:spPr bwMode="auto">
                <a:xfrm>
                  <a:off x="2496" y="2400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3821" name="Line 32"/>
                <p:cNvSpPr>
                  <a:spLocks noChangeShapeType="1"/>
                </p:cNvSpPr>
                <p:nvPr/>
              </p:nvSpPr>
              <p:spPr bwMode="auto">
                <a:xfrm>
                  <a:off x="682" y="2400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3822" name="Line 33"/>
                <p:cNvSpPr>
                  <a:spLocks noChangeShapeType="1"/>
                </p:cNvSpPr>
                <p:nvPr/>
              </p:nvSpPr>
              <p:spPr bwMode="auto">
                <a:xfrm>
                  <a:off x="896" y="2400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3823" name="Line 34"/>
                <p:cNvSpPr>
                  <a:spLocks noChangeShapeType="1"/>
                </p:cNvSpPr>
                <p:nvPr/>
              </p:nvSpPr>
              <p:spPr bwMode="auto">
                <a:xfrm>
                  <a:off x="1109" y="2400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3824" name="Line 35"/>
                <p:cNvSpPr>
                  <a:spLocks noChangeShapeType="1"/>
                </p:cNvSpPr>
                <p:nvPr/>
              </p:nvSpPr>
              <p:spPr bwMode="auto">
                <a:xfrm>
                  <a:off x="1322" y="2400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3825" name="Line 36"/>
                <p:cNvSpPr>
                  <a:spLocks noChangeShapeType="1"/>
                </p:cNvSpPr>
                <p:nvPr/>
              </p:nvSpPr>
              <p:spPr bwMode="auto">
                <a:xfrm>
                  <a:off x="1536" y="2400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3826" name="Line 37"/>
                <p:cNvSpPr>
                  <a:spLocks noChangeShapeType="1"/>
                </p:cNvSpPr>
                <p:nvPr/>
              </p:nvSpPr>
              <p:spPr bwMode="auto">
                <a:xfrm>
                  <a:off x="1749" y="2400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3827" name="Line 38"/>
                <p:cNvSpPr>
                  <a:spLocks noChangeShapeType="1"/>
                </p:cNvSpPr>
                <p:nvPr/>
              </p:nvSpPr>
              <p:spPr bwMode="auto">
                <a:xfrm>
                  <a:off x="1962" y="2400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3828" name="Line 39"/>
                <p:cNvSpPr>
                  <a:spLocks noChangeShapeType="1"/>
                </p:cNvSpPr>
                <p:nvPr/>
              </p:nvSpPr>
              <p:spPr bwMode="auto">
                <a:xfrm>
                  <a:off x="2176" y="2400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3829" name="Line 40"/>
                <p:cNvSpPr>
                  <a:spLocks noChangeShapeType="1"/>
                </p:cNvSpPr>
                <p:nvPr/>
              </p:nvSpPr>
              <p:spPr bwMode="auto">
                <a:xfrm>
                  <a:off x="2389" y="2400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</p:grpSp>
      </p:grp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59B07A-BEF9-462A-BBE0-1602E1F0C8CD}" type="slidenum">
              <a:rPr lang="pt-BR"/>
              <a:pPr>
                <a:defRPr/>
              </a:pPr>
              <a:t>31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003" grpId="0" build="p" autoUpdateAnimBg="0"/>
      <p:bldP spid="127006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Distribuição de Poisson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762000" y="1600200"/>
            <a:ext cx="76200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Suponha que uma central telefônica recebeu 270 chamadas num período de 3 horas, ou seja, 1,5 chamadas por minuto. Deseja-se calcular a probabilidade de que nos próximos 3 minutos sejam recebidas 0, 1, 2, etc chamadas.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762000" y="2451100"/>
            <a:ext cx="76200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Considere que a qualquer instante, uma chamada é tão provável de ocorrer como em qualquer outro instante e assim, a probabilidade permanece constante. </a:t>
            </a:r>
          </a:p>
        </p:txBody>
      </p:sp>
      <p:graphicFrame>
        <p:nvGraphicFramePr>
          <p:cNvPr id="128005" name="Object 5"/>
          <p:cNvGraphicFramePr>
            <a:graphicFrameLocks noChangeAspect="1"/>
          </p:cNvGraphicFramePr>
          <p:nvPr/>
        </p:nvGraphicFramePr>
        <p:xfrm>
          <a:off x="827088" y="4724400"/>
          <a:ext cx="1438275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2" name="Equation" r:id="rId3" imgW="1002865" imgH="203112" progId="Equation.DSMT4">
                  <p:embed/>
                </p:oleObj>
              </mc:Choice>
              <mc:Fallback>
                <p:oleObj name="Equation" r:id="rId3" imgW="1002865" imgH="203112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724400"/>
                        <a:ext cx="1438275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8006" name="Text Box 6"/>
          <p:cNvSpPr txBox="1">
            <a:spLocks noChangeArrowheads="1"/>
          </p:cNvSpPr>
          <p:nvPr/>
        </p:nvSpPr>
        <p:spPr bwMode="auto">
          <a:xfrm>
            <a:off x="790575" y="4999038"/>
            <a:ext cx="708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então</a:t>
            </a:r>
          </a:p>
        </p:txBody>
      </p:sp>
      <p:graphicFrame>
        <p:nvGraphicFramePr>
          <p:cNvPr id="128008" name="Object 8"/>
          <p:cNvGraphicFramePr>
            <a:graphicFrameLocks noChangeAspect="1"/>
          </p:cNvGraphicFramePr>
          <p:nvPr/>
        </p:nvGraphicFramePr>
        <p:xfrm>
          <a:off x="838200" y="5743575"/>
          <a:ext cx="2486025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3" name="Equation" r:id="rId5" imgW="1739900" imgH="482600" progId="Equation.DSMT4">
                  <p:embed/>
                </p:oleObj>
              </mc:Choice>
              <mc:Fallback>
                <p:oleObj name="Equation" r:id="rId5" imgW="1739900" imgH="482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743575"/>
                        <a:ext cx="2486025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8009" name="Text Box 9"/>
          <p:cNvSpPr txBox="1">
            <a:spLocks noChangeArrowheads="1"/>
          </p:cNvSpPr>
          <p:nvPr/>
        </p:nvSpPr>
        <p:spPr bwMode="auto">
          <a:xfrm>
            <a:off x="4648200" y="4656138"/>
            <a:ext cx="4130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Se </a:t>
            </a:r>
            <a:r>
              <a:rPr lang="pt-BR" altLang="pt-BR" sz="1600" i="1">
                <a:latin typeface="Times New Roman" pitchFamily="18" charset="0"/>
              </a:rPr>
              <a:t>n</a:t>
            </a:r>
            <a:r>
              <a:rPr lang="pt-BR" altLang="pt-BR" sz="1600"/>
              <a:t> </a:t>
            </a:r>
            <a:r>
              <a:rPr lang="pt-BR" altLang="pt-BR" sz="1600">
                <a:sym typeface="Symbol" pitchFamily="18" charset="2"/>
              </a:rPr>
              <a:t> , então </a:t>
            </a:r>
            <a:r>
              <a:rPr lang="pt-BR" altLang="pt-BR" sz="1600" i="1">
                <a:latin typeface="Times New Roman" pitchFamily="18" charset="0"/>
                <a:sym typeface="Symbol" pitchFamily="18" charset="2"/>
              </a:rPr>
              <a:t>p</a:t>
            </a:r>
            <a:r>
              <a:rPr lang="pt-BR" altLang="pt-BR" sz="1600">
                <a:sym typeface="Symbol" pitchFamily="18" charset="2"/>
              </a:rPr>
              <a:t>  </a:t>
            </a:r>
            <a:r>
              <a:rPr lang="pt-BR" altLang="pt-BR" sz="1600">
                <a:latin typeface="Times New Roman" pitchFamily="18" charset="0"/>
                <a:sym typeface="Symbol" pitchFamily="18" charset="2"/>
              </a:rPr>
              <a:t>0</a:t>
            </a:r>
            <a:r>
              <a:rPr lang="pt-BR" altLang="pt-BR" sz="1600">
                <a:sym typeface="Symbol" pitchFamily="18" charset="2"/>
              </a:rPr>
              <a:t> e </a:t>
            </a:r>
            <a:r>
              <a:rPr lang="pt-BR" altLang="pt-BR" sz="1600" i="1">
                <a:latin typeface="Times New Roman" pitchFamily="18" charset="0"/>
                <a:sym typeface="Symbol" pitchFamily="18" charset="2"/>
              </a:rPr>
              <a:t>f</a:t>
            </a:r>
            <a:r>
              <a:rPr lang="pt-BR" altLang="pt-BR" sz="1600">
                <a:latin typeface="Times New Roman" pitchFamily="18" charset="0"/>
                <a:sym typeface="Symbol" pitchFamily="18" charset="2"/>
              </a:rPr>
              <a:t>(</a:t>
            </a:r>
            <a:r>
              <a:rPr lang="pt-BR" altLang="pt-BR" sz="1600" i="1">
                <a:latin typeface="Times New Roman" pitchFamily="18" charset="0"/>
                <a:sym typeface="Symbol" pitchFamily="18" charset="2"/>
              </a:rPr>
              <a:t>x</a:t>
            </a:r>
            <a:r>
              <a:rPr lang="pt-BR" altLang="pt-BR" sz="1600">
                <a:latin typeface="Times New Roman" pitchFamily="18" charset="0"/>
                <a:sym typeface="Symbol" pitchFamily="18" charset="2"/>
              </a:rPr>
              <a:t>)</a:t>
            </a:r>
            <a:r>
              <a:rPr lang="pt-BR" altLang="pt-BR" sz="1600">
                <a:sym typeface="Symbol" pitchFamily="18" charset="2"/>
              </a:rPr>
              <a:t> tende para:</a:t>
            </a:r>
            <a:endParaRPr lang="pt-BR" altLang="pt-BR" sz="1600"/>
          </a:p>
        </p:txBody>
      </p:sp>
      <p:grpSp>
        <p:nvGrpSpPr>
          <p:cNvPr id="34825" name="Group 39"/>
          <p:cNvGrpSpPr>
            <a:grpSpLocks/>
          </p:cNvGrpSpPr>
          <p:nvPr/>
        </p:nvGrpSpPr>
        <p:grpSpPr bwMode="auto">
          <a:xfrm>
            <a:off x="773113" y="3470275"/>
            <a:ext cx="3706812" cy="568325"/>
            <a:chOff x="487" y="2186"/>
            <a:chExt cx="2335" cy="358"/>
          </a:xfrm>
        </p:grpSpPr>
        <p:sp>
          <p:nvSpPr>
            <p:cNvPr id="34836" name="Text Box 11"/>
            <p:cNvSpPr txBox="1">
              <a:spLocks noChangeArrowheads="1"/>
            </p:cNvSpPr>
            <p:nvPr/>
          </p:nvSpPr>
          <p:spPr bwMode="auto">
            <a:xfrm>
              <a:off x="487" y="2186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34837" name="Text Box 12"/>
            <p:cNvSpPr txBox="1">
              <a:spLocks noChangeArrowheads="1"/>
            </p:cNvSpPr>
            <p:nvPr/>
          </p:nvSpPr>
          <p:spPr bwMode="auto">
            <a:xfrm>
              <a:off x="1128" y="2186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4838" name="Text Box 13"/>
            <p:cNvSpPr txBox="1">
              <a:spLocks noChangeArrowheads="1"/>
            </p:cNvSpPr>
            <p:nvPr/>
          </p:nvSpPr>
          <p:spPr bwMode="auto">
            <a:xfrm>
              <a:off x="1769" y="2186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4839" name="Text Box 14"/>
            <p:cNvSpPr txBox="1">
              <a:spLocks noChangeArrowheads="1"/>
            </p:cNvSpPr>
            <p:nvPr/>
          </p:nvSpPr>
          <p:spPr bwMode="auto">
            <a:xfrm>
              <a:off x="2410" y="2186"/>
              <a:ext cx="41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</a:rPr>
                <a:t>3 min</a:t>
              </a:r>
            </a:p>
          </p:txBody>
        </p:sp>
        <p:sp>
          <p:nvSpPr>
            <p:cNvPr id="34840" name="Line 16"/>
            <p:cNvSpPr>
              <a:spLocks noChangeShapeType="1"/>
            </p:cNvSpPr>
            <p:nvPr/>
          </p:nvSpPr>
          <p:spPr bwMode="auto">
            <a:xfrm>
              <a:off x="576" y="2472"/>
              <a:ext cx="19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841" name="Line 18"/>
            <p:cNvSpPr>
              <a:spLocks noChangeShapeType="1"/>
            </p:cNvSpPr>
            <p:nvPr/>
          </p:nvSpPr>
          <p:spPr bwMode="auto">
            <a:xfrm>
              <a:off x="576" y="24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842" name="Line 27"/>
            <p:cNvSpPr>
              <a:spLocks noChangeShapeType="1"/>
            </p:cNvSpPr>
            <p:nvPr/>
          </p:nvSpPr>
          <p:spPr bwMode="auto">
            <a:xfrm>
              <a:off x="2496" y="24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914400" y="4075113"/>
            <a:ext cx="3048000" cy="481012"/>
            <a:chOff x="576" y="2567"/>
            <a:chExt cx="1920" cy="303"/>
          </a:xfrm>
        </p:grpSpPr>
        <p:sp>
          <p:nvSpPr>
            <p:cNvPr id="34834" name="AutoShape 37"/>
            <p:cNvSpPr>
              <a:spLocks/>
            </p:cNvSpPr>
            <p:nvPr/>
          </p:nvSpPr>
          <p:spPr bwMode="auto">
            <a:xfrm rot="-5400000">
              <a:off x="1475" y="1668"/>
              <a:ext cx="121" cy="1920"/>
            </a:xfrm>
            <a:prstGeom prst="leftBrace">
              <a:avLst>
                <a:gd name="adj1" fmla="val 13223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4835" name="Text Box 38"/>
            <p:cNvSpPr txBox="1">
              <a:spLocks noChangeArrowheads="1"/>
            </p:cNvSpPr>
            <p:nvPr/>
          </p:nvSpPr>
          <p:spPr bwMode="auto">
            <a:xfrm>
              <a:off x="1135" y="2658"/>
              <a:ext cx="80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i="1">
                  <a:latin typeface="Times New Roman" pitchFamily="18" charset="0"/>
                </a:rPr>
                <a:t>n</a:t>
              </a:r>
              <a:r>
                <a:rPr lang="pt-BR" altLang="pt-BR" sz="1600"/>
                <a:t> intervalos</a:t>
              </a:r>
            </a:p>
          </p:txBody>
        </p:sp>
      </p:grpSp>
      <p:graphicFrame>
        <p:nvGraphicFramePr>
          <p:cNvPr id="128042" name="Object 42"/>
          <p:cNvGraphicFramePr>
            <a:graphicFrameLocks noChangeAspect="1"/>
          </p:cNvGraphicFramePr>
          <p:nvPr/>
        </p:nvGraphicFramePr>
        <p:xfrm>
          <a:off x="830263" y="5229225"/>
          <a:ext cx="617537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4" name="Equation" r:id="rId7" imgW="431613" imgH="393529" progId="Equation.DSMT4">
                  <p:embed/>
                </p:oleObj>
              </mc:Choice>
              <mc:Fallback>
                <p:oleObj name="Equation" r:id="rId7" imgW="431613" imgH="393529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263" y="5229225"/>
                        <a:ext cx="617537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43" name="Object 43"/>
          <p:cNvGraphicFramePr>
            <a:graphicFrameLocks noChangeAspect="1"/>
          </p:cNvGraphicFramePr>
          <p:nvPr/>
        </p:nvGraphicFramePr>
        <p:xfrm>
          <a:off x="4724400" y="5151438"/>
          <a:ext cx="1270000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5" name="Equation" r:id="rId9" imgW="889000" imgH="419100" progId="Equation.DSMT4">
                  <p:embed/>
                </p:oleObj>
              </mc:Choice>
              <mc:Fallback>
                <p:oleObj name="Equation" r:id="rId9" imgW="889000" imgH="41910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5151438"/>
                        <a:ext cx="1270000" cy="604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44" name="Object 44"/>
          <p:cNvGraphicFramePr>
            <a:graphicFrameLocks noChangeAspect="1"/>
          </p:cNvGraphicFramePr>
          <p:nvPr/>
        </p:nvGraphicFramePr>
        <p:xfrm>
          <a:off x="4724400" y="6022975"/>
          <a:ext cx="869950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6" name="Equation" r:id="rId11" imgW="609336" imgH="203112" progId="Equation.DSMT4">
                  <p:embed/>
                </p:oleObj>
              </mc:Choice>
              <mc:Fallback>
                <p:oleObj name="Equation" r:id="rId11" imgW="609336" imgH="203112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6022975"/>
                        <a:ext cx="869950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45" name="Object 45"/>
          <p:cNvGraphicFramePr>
            <a:graphicFrameLocks noChangeAspect="1"/>
          </p:cNvGraphicFramePr>
          <p:nvPr/>
        </p:nvGraphicFramePr>
        <p:xfrm>
          <a:off x="6405563" y="6019800"/>
          <a:ext cx="1014412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7" name="Equation" r:id="rId13" imgW="710891" imgH="203112" progId="Equation.DSMT4">
                  <p:embed/>
                </p:oleObj>
              </mc:Choice>
              <mc:Fallback>
                <p:oleObj name="Equation" r:id="rId13" imgW="710891" imgH="203112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5563" y="6019800"/>
                        <a:ext cx="1014412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8046" name="Text Box 46"/>
          <p:cNvSpPr txBox="1">
            <a:spLocks noChangeArrowheads="1"/>
          </p:cNvSpPr>
          <p:nvPr/>
        </p:nvSpPr>
        <p:spPr bwMode="auto">
          <a:xfrm>
            <a:off x="6156325" y="5322888"/>
            <a:ext cx="2489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(</a:t>
            </a:r>
            <a:r>
              <a:rPr lang="pt-BR" altLang="pt-BR" sz="1600">
                <a:solidFill>
                  <a:srgbClr val="FF3300"/>
                </a:solidFill>
              </a:rPr>
              <a:t>distribuição de Poisson</a:t>
            </a:r>
            <a:r>
              <a:rPr lang="pt-BR" altLang="pt-BR" sz="1600"/>
              <a:t>)</a:t>
            </a:r>
          </a:p>
        </p:txBody>
      </p:sp>
      <p:graphicFrame>
        <p:nvGraphicFramePr>
          <p:cNvPr id="128047" name="Object 47"/>
          <p:cNvGraphicFramePr>
            <a:graphicFrameLocks noChangeAspect="1"/>
          </p:cNvGraphicFramePr>
          <p:nvPr/>
        </p:nvGraphicFramePr>
        <p:xfrm>
          <a:off x="2298700" y="4770438"/>
          <a:ext cx="473075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8" name="Equation" r:id="rId15" imgW="330057" imgH="165028" progId="Equation.DSMT4">
                  <p:embed/>
                </p:oleObj>
              </mc:Choice>
              <mc:Fallback>
                <p:oleObj name="Equation" r:id="rId15" imgW="330057" imgH="165028" progId="Equation.DSMT4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8700" y="4770438"/>
                        <a:ext cx="473075" cy="23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5EB40-7552-47D5-B768-0630B16D50B2}" type="slidenum">
              <a:rPr lang="pt-BR"/>
              <a:pPr>
                <a:defRPr/>
              </a:pPr>
              <a:t>32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6" grpId="0" autoUpdateAnimBg="0"/>
      <p:bldP spid="128009" grpId="0" autoUpdateAnimBg="0"/>
      <p:bldP spid="128046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1981200" y="3352800"/>
            <a:ext cx="4694238" cy="3146425"/>
            <a:chOff x="451" y="2112"/>
            <a:chExt cx="2957" cy="1982"/>
          </a:xfrm>
        </p:grpSpPr>
        <p:pic>
          <p:nvPicPr>
            <p:cNvPr id="35855" name="Picture 2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" y="2112"/>
              <a:ext cx="2957" cy="19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856" name="Text Box 28"/>
            <p:cNvSpPr txBox="1">
              <a:spLocks noChangeArrowheads="1"/>
            </p:cNvSpPr>
            <p:nvPr/>
          </p:nvSpPr>
          <p:spPr bwMode="auto">
            <a:xfrm>
              <a:off x="1437" y="2256"/>
              <a:ext cx="932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/>
                <a:t>Binomial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i="1">
                  <a:latin typeface="Times New Roman" pitchFamily="18" charset="0"/>
                </a:rPr>
                <a:t>n</a:t>
              </a:r>
              <a:r>
                <a:rPr lang="pt-BR" altLang="pt-BR" sz="1600">
                  <a:latin typeface="Times New Roman" pitchFamily="18" charset="0"/>
                </a:rPr>
                <a:t> = 10, p = 0,45</a:t>
              </a:r>
            </a:p>
          </p:txBody>
        </p:sp>
      </p:grp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Distribuição de Poisson</a:t>
            </a:r>
          </a:p>
        </p:txBody>
      </p:sp>
      <p:sp>
        <p:nvSpPr>
          <p:cNvPr id="35844" name="Text Box 3"/>
          <p:cNvSpPr txBox="1">
            <a:spLocks noChangeArrowheads="1"/>
          </p:cNvSpPr>
          <p:nvPr/>
        </p:nvSpPr>
        <p:spPr bwMode="auto">
          <a:xfrm>
            <a:off x="762000" y="1600200"/>
            <a:ext cx="76200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Suponha que uma central telefônica recebeu 270 chamadas num período de 3 horas, ou seja, 1,5 chamadas por minuto. Deseja-se calcular a probabilidade de que nos próximos 3 minutos sejam recebidas 0, 1, 2, etc chamadas.</a:t>
            </a:r>
          </a:p>
        </p:txBody>
      </p:sp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762000" y="2451100"/>
            <a:ext cx="76200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Considere que a qualquer instante, uma chamada é tão provável de ocorrer como em qualquer outro instante e assim, a probabilidade permanece constante. </a:t>
            </a: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1981200" y="3352800"/>
            <a:ext cx="4694238" cy="3146425"/>
            <a:chOff x="451" y="2112"/>
            <a:chExt cx="2957" cy="1982"/>
          </a:xfrm>
        </p:grpSpPr>
        <p:pic>
          <p:nvPicPr>
            <p:cNvPr id="35853" name="Picture 3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" y="2112"/>
              <a:ext cx="2957" cy="19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854" name="Rectangle 30"/>
            <p:cNvSpPr>
              <a:spLocks noChangeArrowheads="1"/>
            </p:cNvSpPr>
            <p:nvPr/>
          </p:nvSpPr>
          <p:spPr bwMode="auto">
            <a:xfrm>
              <a:off x="1501" y="2549"/>
              <a:ext cx="99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/>
                <a:t>Binomial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i="1">
                  <a:latin typeface="Times New Roman" pitchFamily="18" charset="0"/>
                </a:rPr>
                <a:t>n</a:t>
              </a:r>
              <a:r>
                <a:rPr lang="pt-BR" altLang="pt-BR" sz="1600">
                  <a:latin typeface="Times New Roman" pitchFamily="18" charset="0"/>
                </a:rPr>
                <a:t> = 20, </a:t>
              </a:r>
              <a:r>
                <a:rPr lang="pt-BR" altLang="pt-BR" sz="1600" i="1">
                  <a:latin typeface="Times New Roman" pitchFamily="18" charset="0"/>
                </a:rPr>
                <a:t>p</a:t>
              </a:r>
              <a:r>
                <a:rPr lang="pt-BR" altLang="pt-BR" sz="1600">
                  <a:latin typeface="Times New Roman" pitchFamily="18" charset="0"/>
                </a:rPr>
                <a:t> = 0,225</a:t>
              </a:r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1981200" y="3352800"/>
            <a:ext cx="4694238" cy="3146425"/>
            <a:chOff x="451" y="2112"/>
            <a:chExt cx="2957" cy="1982"/>
          </a:xfrm>
        </p:grpSpPr>
        <p:pic>
          <p:nvPicPr>
            <p:cNvPr id="35851" name="Picture 3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" y="2112"/>
              <a:ext cx="2957" cy="19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852" name="Rectangle 31"/>
            <p:cNvSpPr>
              <a:spLocks noChangeArrowheads="1"/>
            </p:cNvSpPr>
            <p:nvPr/>
          </p:nvSpPr>
          <p:spPr bwMode="auto">
            <a:xfrm>
              <a:off x="1488" y="2554"/>
              <a:ext cx="1060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/>
                <a:t>Binomial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i="1">
                  <a:latin typeface="Times New Roman" pitchFamily="18" charset="0"/>
                </a:rPr>
                <a:t>n</a:t>
              </a:r>
              <a:r>
                <a:rPr lang="pt-BR" altLang="pt-BR" sz="1600">
                  <a:latin typeface="Times New Roman" pitchFamily="18" charset="0"/>
                </a:rPr>
                <a:t> = 160, p = 0,028</a:t>
              </a:r>
            </a:p>
          </p:txBody>
        </p:sp>
      </p:grpSp>
      <p:sp>
        <p:nvSpPr>
          <p:cNvPr id="35848" name="Text Box 27"/>
          <p:cNvSpPr txBox="1">
            <a:spLocks noChangeArrowheads="1"/>
          </p:cNvSpPr>
          <p:nvPr/>
        </p:nvSpPr>
        <p:spPr bwMode="auto">
          <a:xfrm>
            <a:off x="4287838" y="5530850"/>
            <a:ext cx="86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Poisson</a:t>
            </a:r>
          </a:p>
        </p:txBody>
      </p:sp>
      <p:sp>
        <p:nvSpPr>
          <p:cNvPr id="129063" name="Text Box 39"/>
          <p:cNvSpPr txBox="1">
            <a:spLocks noChangeArrowheads="1"/>
          </p:cNvSpPr>
          <p:nvPr/>
        </p:nvSpPr>
        <p:spPr bwMode="auto">
          <a:xfrm>
            <a:off x="808038" y="6407150"/>
            <a:ext cx="72628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200"/>
              <a:t>Dica para identificação: eventos em que somente é possível contar os sucessos mas não os fracassos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56E9A2-A6E9-4393-B794-550A4A6526F5}" type="slidenum">
              <a:rPr lang="pt-BR"/>
              <a:pPr>
                <a:defRPr/>
              </a:pPr>
              <a:t>33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6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Resumo Distribuições Discretas</a:t>
            </a:r>
          </a:p>
        </p:txBody>
      </p:sp>
      <p:pic>
        <p:nvPicPr>
          <p:cNvPr id="36867" name="Picture 82" descr="DistribuicoesDiscretasResum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100" y="1333500"/>
            <a:ext cx="7099300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85"/>
          <p:cNvGrpSpPr>
            <a:grpSpLocks/>
          </p:cNvGrpSpPr>
          <p:nvPr/>
        </p:nvGrpSpPr>
        <p:grpSpPr bwMode="auto">
          <a:xfrm>
            <a:off x="101600" y="2514600"/>
            <a:ext cx="889000" cy="914400"/>
            <a:chOff x="64" y="1584"/>
            <a:chExt cx="560" cy="576"/>
          </a:xfrm>
        </p:grpSpPr>
        <p:sp>
          <p:nvSpPr>
            <p:cNvPr id="36879" name="AutoShape 83"/>
            <p:cNvSpPr>
              <a:spLocks noChangeArrowheads="1"/>
            </p:cNvSpPr>
            <p:nvPr/>
          </p:nvSpPr>
          <p:spPr bwMode="auto">
            <a:xfrm flipV="1">
              <a:off x="432" y="1584"/>
              <a:ext cx="192" cy="576"/>
            </a:xfrm>
            <a:prstGeom prst="curvedRightArrow">
              <a:avLst>
                <a:gd name="adj1" fmla="val 60000"/>
                <a:gd name="adj2" fmla="val 120000"/>
                <a:gd name="adj3" fmla="val 33333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6880" name="Text Box 84"/>
            <p:cNvSpPr txBox="1">
              <a:spLocks noChangeArrowheads="1"/>
            </p:cNvSpPr>
            <p:nvPr/>
          </p:nvSpPr>
          <p:spPr bwMode="auto">
            <a:xfrm>
              <a:off x="64" y="1719"/>
              <a:ext cx="3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i="1">
                  <a:latin typeface="Times New Roman" pitchFamily="18" charset="0"/>
                </a:rPr>
                <a:t>n</a:t>
              </a:r>
              <a:r>
                <a:rPr lang="pt-BR" altLang="pt-BR" sz="1600">
                  <a:latin typeface="Times New Roman" pitchFamily="18" charset="0"/>
                </a:rPr>
                <a:t> = 1</a:t>
              </a:r>
            </a:p>
          </p:txBody>
        </p:sp>
      </p:grp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123825" y="3857625"/>
            <a:ext cx="866775" cy="914400"/>
            <a:chOff x="78" y="1584"/>
            <a:chExt cx="546" cy="576"/>
          </a:xfrm>
        </p:grpSpPr>
        <p:sp>
          <p:nvSpPr>
            <p:cNvPr id="36877" name="AutoShape 87"/>
            <p:cNvSpPr>
              <a:spLocks noChangeArrowheads="1"/>
            </p:cNvSpPr>
            <p:nvPr/>
          </p:nvSpPr>
          <p:spPr bwMode="auto">
            <a:xfrm flipV="1">
              <a:off x="432" y="1584"/>
              <a:ext cx="192" cy="576"/>
            </a:xfrm>
            <a:prstGeom prst="curvedRightArrow">
              <a:avLst>
                <a:gd name="adj1" fmla="val 60000"/>
                <a:gd name="adj2" fmla="val 120000"/>
                <a:gd name="adj3" fmla="val 33333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6878" name="Text Box 88"/>
            <p:cNvSpPr txBox="1">
              <a:spLocks noChangeArrowheads="1"/>
            </p:cNvSpPr>
            <p:nvPr/>
          </p:nvSpPr>
          <p:spPr bwMode="auto">
            <a:xfrm>
              <a:off x="78" y="1719"/>
              <a:ext cx="36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i="1">
                  <a:latin typeface="Times New Roman" pitchFamily="18" charset="0"/>
                </a:rPr>
                <a:t>r</a:t>
              </a:r>
              <a:r>
                <a:rPr lang="pt-BR" altLang="pt-BR" sz="1600">
                  <a:latin typeface="Times New Roman" pitchFamily="18" charset="0"/>
                </a:rPr>
                <a:t> = 1</a:t>
              </a:r>
            </a:p>
          </p:txBody>
        </p:sp>
      </p:grpSp>
      <p:grpSp>
        <p:nvGrpSpPr>
          <p:cNvPr id="4" name="Group 94"/>
          <p:cNvGrpSpPr>
            <a:grpSpLocks/>
          </p:cNvGrpSpPr>
          <p:nvPr/>
        </p:nvGrpSpPr>
        <p:grpSpPr bwMode="auto">
          <a:xfrm>
            <a:off x="1066800" y="1752600"/>
            <a:ext cx="1150938" cy="4676775"/>
            <a:chOff x="672" y="1104"/>
            <a:chExt cx="725" cy="2946"/>
          </a:xfrm>
        </p:grpSpPr>
        <p:sp>
          <p:nvSpPr>
            <p:cNvPr id="36872" name="Rectangle 89"/>
            <p:cNvSpPr>
              <a:spLocks noChangeArrowheads="1"/>
            </p:cNvSpPr>
            <p:nvPr/>
          </p:nvSpPr>
          <p:spPr bwMode="auto">
            <a:xfrm>
              <a:off x="672" y="1104"/>
              <a:ext cx="404" cy="192"/>
            </a:xfrm>
            <a:prstGeom prst="rect">
              <a:avLst/>
            </a:prstGeom>
            <a:noFill/>
            <a:ln w="19050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6873" name="Rectangle 90"/>
            <p:cNvSpPr>
              <a:spLocks noChangeArrowheads="1"/>
            </p:cNvSpPr>
            <p:nvPr/>
          </p:nvSpPr>
          <p:spPr bwMode="auto">
            <a:xfrm>
              <a:off x="672" y="1968"/>
              <a:ext cx="355" cy="192"/>
            </a:xfrm>
            <a:prstGeom prst="rect">
              <a:avLst/>
            </a:prstGeom>
            <a:noFill/>
            <a:ln w="19050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6874" name="Rectangle 91"/>
            <p:cNvSpPr>
              <a:spLocks noChangeArrowheads="1"/>
            </p:cNvSpPr>
            <p:nvPr/>
          </p:nvSpPr>
          <p:spPr bwMode="auto">
            <a:xfrm>
              <a:off x="672" y="2826"/>
              <a:ext cx="725" cy="192"/>
            </a:xfrm>
            <a:prstGeom prst="rect">
              <a:avLst/>
            </a:prstGeom>
            <a:noFill/>
            <a:ln w="19050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6875" name="Rectangle 92"/>
            <p:cNvSpPr>
              <a:spLocks noChangeArrowheads="1"/>
            </p:cNvSpPr>
            <p:nvPr/>
          </p:nvSpPr>
          <p:spPr bwMode="auto">
            <a:xfrm>
              <a:off x="672" y="3342"/>
              <a:ext cx="685" cy="192"/>
            </a:xfrm>
            <a:prstGeom prst="rect">
              <a:avLst/>
            </a:prstGeom>
            <a:noFill/>
            <a:ln w="19050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36876" name="Rectangle 93"/>
            <p:cNvSpPr>
              <a:spLocks noChangeArrowheads="1"/>
            </p:cNvSpPr>
            <p:nvPr/>
          </p:nvSpPr>
          <p:spPr bwMode="auto">
            <a:xfrm>
              <a:off x="672" y="3858"/>
              <a:ext cx="319" cy="192"/>
            </a:xfrm>
            <a:prstGeom prst="rect">
              <a:avLst/>
            </a:prstGeom>
            <a:noFill/>
            <a:ln w="19050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6CFF3-F343-409A-94CD-30C3684595E1}" type="slidenum">
              <a:rPr lang="pt-BR"/>
              <a:pPr>
                <a:defRPr/>
              </a:pPr>
              <a:t>34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o 13"/>
          <p:cNvGrpSpPr>
            <a:grpSpLocks/>
          </p:cNvGrpSpPr>
          <p:nvPr/>
        </p:nvGrpSpPr>
        <p:grpSpPr bwMode="auto">
          <a:xfrm>
            <a:off x="5689600" y="2414588"/>
            <a:ext cx="2787650" cy="1268412"/>
            <a:chOff x="5580959" y="5105449"/>
            <a:chExt cx="2787948" cy="1268214"/>
          </a:xfrm>
        </p:grpSpPr>
        <p:sp>
          <p:nvSpPr>
            <p:cNvPr id="8" name="Retângulo 7"/>
            <p:cNvSpPr/>
            <p:nvPr/>
          </p:nvSpPr>
          <p:spPr>
            <a:xfrm>
              <a:off x="5580959" y="5611782"/>
              <a:ext cx="1386036" cy="761881"/>
            </a:xfrm>
            <a:prstGeom prst="rect">
              <a:avLst/>
            </a:prstGeom>
            <a:pattFill prst="ltUpDiag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graphicFrame>
          <p:nvGraphicFramePr>
            <p:cNvPr id="37913" name="Objeto 36"/>
            <p:cNvGraphicFramePr>
              <a:graphicFrameLocks noChangeAspect="1"/>
            </p:cNvGraphicFramePr>
            <p:nvPr/>
          </p:nvGraphicFramePr>
          <p:xfrm>
            <a:off x="6881420" y="5105449"/>
            <a:ext cx="1487487" cy="292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50" name="Equation" r:id="rId3" imgW="1040948" imgH="203112" progId="Equation.DSMT4">
                    <p:embed/>
                  </p:oleObj>
                </mc:Choice>
                <mc:Fallback>
                  <p:oleObj name="Equation" r:id="rId3" imgW="1040948" imgH="203112" progId="Equation.DSMT4">
                    <p:embed/>
                    <p:pic>
                      <p:nvPicPr>
                        <p:cNvPr id="0" name="Objeto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81420" y="5105449"/>
                          <a:ext cx="1487487" cy="292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" name="Conector de seta reta 9"/>
            <p:cNvCxnSpPr/>
            <p:nvPr/>
          </p:nvCxnSpPr>
          <p:spPr>
            <a:xfrm flipV="1">
              <a:off x="6266832" y="5349886"/>
              <a:ext cx="647769" cy="64283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Distribuição Uniforme (Contínua)</a:t>
            </a:r>
          </a:p>
        </p:txBody>
      </p:sp>
      <p:graphicFrame>
        <p:nvGraphicFramePr>
          <p:cNvPr id="18440" name="Object 15"/>
          <p:cNvGraphicFramePr>
            <a:graphicFrameLocks noChangeAspect="1"/>
          </p:cNvGraphicFramePr>
          <p:nvPr/>
        </p:nvGraphicFramePr>
        <p:xfrm>
          <a:off x="1116013" y="3997325"/>
          <a:ext cx="873125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51" name="Equation" r:id="rId5" imgW="609336" imgH="203112" progId="Equation.DSMT4">
                  <p:embed/>
                </p:oleObj>
              </mc:Choice>
              <mc:Fallback>
                <p:oleObj name="Equation" r:id="rId5" imgW="609336" imgH="203112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997325"/>
                        <a:ext cx="873125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1" name="Object 21"/>
          <p:cNvGraphicFramePr>
            <a:graphicFrameLocks noChangeAspect="1"/>
          </p:cNvGraphicFramePr>
          <p:nvPr/>
        </p:nvGraphicFramePr>
        <p:xfrm>
          <a:off x="1116013" y="4662488"/>
          <a:ext cx="1038225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52" name="Equation" r:id="rId7" imgW="723586" imgH="203112" progId="Equation.DSMT4">
                  <p:embed/>
                </p:oleObj>
              </mc:Choice>
              <mc:Fallback>
                <p:oleObj name="Equation" r:id="rId7" imgW="723586" imgH="203112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4662488"/>
                        <a:ext cx="1038225" cy="290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279E1B-4123-4AA2-BEEC-4F29C2975B72}" type="slidenum">
              <a:rPr lang="pt-BR"/>
              <a:pPr>
                <a:defRPr/>
              </a:pPr>
              <a:t>35</a:t>
            </a:fld>
            <a:endParaRPr lang="pt-BR"/>
          </a:p>
        </p:txBody>
      </p:sp>
      <p:sp>
        <p:nvSpPr>
          <p:cNvPr id="37895" name="Retângulo 2"/>
          <p:cNvSpPr>
            <a:spLocks noChangeArrowheads="1"/>
          </p:cNvSpPr>
          <p:nvPr/>
        </p:nvSpPr>
        <p:spPr bwMode="auto">
          <a:xfrm>
            <a:off x="695325" y="1547813"/>
            <a:ext cx="776446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Uma variável aleatória </a:t>
            </a:r>
            <a:r>
              <a:rPr lang="pt-BR" altLang="pt-BR" sz="16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pt-BR" altLang="pt-BR" sz="1600"/>
              <a:t> tem distribuição Uniforme no intervalo </a:t>
            </a:r>
            <a:r>
              <a:rPr lang="pt-BR" altLang="pt-BR" sz="160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pt-BR" altLang="pt-BR" sz="1600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t-BR" altLang="pt-BR" sz="16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BR" altLang="pt-BR" sz="1600" i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pt-BR" altLang="pt-BR" sz="160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pt-BR" altLang="pt-BR" sz="1600"/>
              <a:t>  se sua função densidade de probabilidade for dada por:</a:t>
            </a:r>
          </a:p>
        </p:txBody>
      </p:sp>
      <p:grpSp>
        <p:nvGrpSpPr>
          <p:cNvPr id="6" name="Grupo 5"/>
          <p:cNvGrpSpPr>
            <a:grpSpLocks/>
          </p:cNvGrpSpPr>
          <p:nvPr/>
        </p:nvGrpSpPr>
        <p:grpSpPr bwMode="auto">
          <a:xfrm>
            <a:off x="1052513" y="2314575"/>
            <a:ext cx="2927350" cy="944563"/>
            <a:chOff x="1052513" y="2314575"/>
            <a:chExt cx="2927305" cy="944563"/>
          </a:xfrm>
        </p:grpSpPr>
        <p:sp>
          <p:nvSpPr>
            <p:cNvPr id="18438" name="Text Box 12"/>
            <p:cNvSpPr txBox="1">
              <a:spLocks noChangeArrowheads="1"/>
            </p:cNvSpPr>
            <p:nvPr/>
          </p:nvSpPr>
          <p:spPr bwMode="auto">
            <a:xfrm>
              <a:off x="2411392" y="2462213"/>
              <a:ext cx="1227118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pt-BR" altLang="pt-BR" sz="1600" dirty="0" smtClean="0">
                  <a:latin typeface="+mn-lt"/>
                </a:rPr>
                <a:t>se </a:t>
              </a:r>
              <a:r>
                <a:rPr lang="pt-BR" altLang="pt-BR" sz="1600" i="1" dirty="0" smtClean="0">
                  <a:latin typeface="Times New Roman" charset="0"/>
                </a:rPr>
                <a:t>a </a:t>
              </a:r>
              <a:r>
                <a:rPr lang="pt-BR" altLang="pt-BR" sz="1600" dirty="0" smtClean="0">
                  <a:latin typeface="Times New Roman" charset="0"/>
                </a:rPr>
                <a:t>≤</a:t>
              </a:r>
              <a:r>
                <a:rPr lang="pt-BR" altLang="pt-BR" sz="1600" i="1" dirty="0" smtClean="0">
                  <a:latin typeface="Times New Roman" charset="0"/>
                </a:rPr>
                <a:t> x </a:t>
              </a:r>
              <a:r>
                <a:rPr lang="pt-BR" altLang="pt-BR" sz="1600" dirty="0" smtClean="0">
                  <a:latin typeface="Times New Roman" charset="0"/>
                </a:rPr>
                <a:t>≤ </a:t>
              </a:r>
              <a:r>
                <a:rPr lang="pt-BR" altLang="pt-BR" sz="1600" i="1" dirty="0" smtClean="0">
                  <a:latin typeface="Times New Roman" charset="0"/>
                </a:rPr>
                <a:t>b</a:t>
              </a:r>
            </a:p>
          </p:txBody>
        </p:sp>
        <p:graphicFrame>
          <p:nvGraphicFramePr>
            <p:cNvPr id="37910" name="Object 13"/>
            <p:cNvGraphicFramePr>
              <a:graphicFrameLocks noChangeAspect="1"/>
            </p:cNvGraphicFramePr>
            <p:nvPr/>
          </p:nvGraphicFramePr>
          <p:xfrm>
            <a:off x="1052513" y="2314575"/>
            <a:ext cx="1309687" cy="9445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53" name="Equation" r:id="rId9" imgW="914400" imgH="660400" progId="Equation.DSMT4">
                    <p:embed/>
                  </p:oleObj>
                </mc:Choice>
                <mc:Fallback>
                  <p:oleObj name="Equation" r:id="rId9" imgW="914400" imgH="66040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2513" y="2314575"/>
                          <a:ext cx="1309687" cy="9445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Text Box 12"/>
            <p:cNvSpPr txBox="1">
              <a:spLocks noChangeArrowheads="1"/>
            </p:cNvSpPr>
            <p:nvPr/>
          </p:nvSpPr>
          <p:spPr bwMode="auto">
            <a:xfrm>
              <a:off x="2411392" y="2898775"/>
              <a:ext cx="1568426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pt-BR" altLang="pt-BR" sz="1600" dirty="0" smtClean="0">
                  <a:latin typeface="+mn-lt"/>
                </a:rPr>
                <a:t>caso contrário</a:t>
              </a:r>
              <a:endParaRPr lang="pt-BR" altLang="pt-BR" sz="1600" i="1" dirty="0" smtClean="0">
                <a:latin typeface="Times New Roman" charset="0"/>
              </a:endParaRPr>
            </a:p>
          </p:txBody>
        </p:sp>
      </p:grpSp>
      <p:grpSp>
        <p:nvGrpSpPr>
          <p:cNvPr id="18" name="Grupo 17"/>
          <p:cNvGrpSpPr>
            <a:grpSpLocks/>
          </p:cNvGrpSpPr>
          <p:nvPr/>
        </p:nvGrpSpPr>
        <p:grpSpPr bwMode="auto">
          <a:xfrm>
            <a:off x="4789488" y="2322513"/>
            <a:ext cx="2951162" cy="1682750"/>
            <a:chOff x="4789189" y="2322314"/>
            <a:chExt cx="2951163" cy="1682750"/>
          </a:xfrm>
        </p:grpSpPr>
        <p:grpSp>
          <p:nvGrpSpPr>
            <p:cNvPr id="37898" name="Grupo 4"/>
            <p:cNvGrpSpPr>
              <a:grpSpLocks/>
            </p:cNvGrpSpPr>
            <p:nvPr/>
          </p:nvGrpSpPr>
          <p:grpSpPr bwMode="auto">
            <a:xfrm>
              <a:off x="4789189" y="2322314"/>
              <a:ext cx="2951163" cy="1682750"/>
              <a:chOff x="5386198" y="2189346"/>
              <a:chExt cx="2951163" cy="1682750"/>
            </a:xfrm>
          </p:grpSpPr>
          <p:grpSp>
            <p:nvGrpSpPr>
              <p:cNvPr id="37901" name="Group 23"/>
              <p:cNvGrpSpPr>
                <a:grpSpLocks/>
              </p:cNvGrpSpPr>
              <p:nvPr/>
            </p:nvGrpSpPr>
            <p:grpSpPr bwMode="auto">
              <a:xfrm>
                <a:off x="5386198" y="2189346"/>
                <a:ext cx="2951163" cy="1682750"/>
                <a:chOff x="1830" y="1063"/>
                <a:chExt cx="1859" cy="1060"/>
              </a:xfrm>
            </p:grpSpPr>
            <p:sp>
              <p:nvSpPr>
                <p:cNvPr id="37906" name="Freeform 4"/>
                <p:cNvSpPr>
                  <a:spLocks/>
                </p:cNvSpPr>
                <p:nvPr/>
              </p:nvSpPr>
              <p:spPr bwMode="auto">
                <a:xfrm>
                  <a:off x="2113" y="1104"/>
                  <a:ext cx="1488" cy="816"/>
                </a:xfrm>
                <a:custGeom>
                  <a:avLst/>
                  <a:gdLst>
                    <a:gd name="T0" fmla="*/ 0 w 1488"/>
                    <a:gd name="T1" fmla="*/ 0 h 816"/>
                    <a:gd name="T2" fmla="*/ 0 w 1488"/>
                    <a:gd name="T3" fmla="*/ 816 h 816"/>
                    <a:gd name="T4" fmla="*/ 1488 w 1488"/>
                    <a:gd name="T5" fmla="*/ 816 h 816"/>
                    <a:gd name="T6" fmla="*/ 0 60000 65536"/>
                    <a:gd name="T7" fmla="*/ 0 60000 65536"/>
                    <a:gd name="T8" fmla="*/ 0 60000 65536"/>
                    <a:gd name="T9" fmla="*/ 0 w 1488"/>
                    <a:gd name="T10" fmla="*/ 0 h 816"/>
                    <a:gd name="T11" fmla="*/ 1488 w 1488"/>
                    <a:gd name="T12" fmla="*/ 816 h 81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88" h="816">
                      <a:moveTo>
                        <a:pt x="0" y="0"/>
                      </a:moveTo>
                      <a:lnTo>
                        <a:pt x="0" y="816"/>
                      </a:lnTo>
                      <a:lnTo>
                        <a:pt x="1488" y="816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7907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1830" y="1063"/>
                  <a:ext cx="295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pt-BR" altLang="pt-BR" sz="1600" i="1">
                      <a:latin typeface="Times New Roman" pitchFamily="18" charset="0"/>
                    </a:rPr>
                    <a:t>f</a:t>
                  </a:r>
                  <a:r>
                    <a:rPr lang="pt-BR" altLang="pt-BR" sz="1600">
                      <a:latin typeface="Times New Roman" pitchFamily="18" charset="0"/>
                    </a:rPr>
                    <a:t>(</a:t>
                  </a:r>
                  <a:r>
                    <a:rPr lang="pt-BR" altLang="pt-BR" sz="1600" i="1">
                      <a:latin typeface="Times New Roman" pitchFamily="18" charset="0"/>
                    </a:rPr>
                    <a:t>x</a:t>
                  </a:r>
                  <a:r>
                    <a:rPr lang="pt-BR" altLang="pt-BR" sz="1600">
                      <a:latin typeface="Times New Roman" pitchFamily="18" charset="0"/>
                    </a:rPr>
                    <a:t>)</a:t>
                  </a:r>
                </a:p>
              </p:txBody>
            </p:sp>
            <p:sp>
              <p:nvSpPr>
                <p:cNvPr id="37908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3495" y="1911"/>
                  <a:ext cx="194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pt-BR" altLang="pt-BR" sz="1600" i="1">
                      <a:latin typeface="Times New Roman" pitchFamily="18" charset="0"/>
                    </a:rPr>
                    <a:t>X</a:t>
                  </a:r>
                </a:p>
              </p:txBody>
            </p:sp>
          </p:grpSp>
          <p:grpSp>
            <p:nvGrpSpPr>
              <p:cNvPr id="37902" name="Group 7"/>
              <p:cNvGrpSpPr>
                <a:grpSpLocks/>
              </p:cNvGrpSpPr>
              <p:nvPr/>
            </p:nvGrpSpPr>
            <p:grpSpPr bwMode="auto">
              <a:xfrm>
                <a:off x="6143436" y="3459346"/>
                <a:ext cx="1654175" cy="350837"/>
                <a:chOff x="1250" y="1863"/>
                <a:chExt cx="1042" cy="221"/>
              </a:xfrm>
            </p:grpSpPr>
            <p:sp>
              <p:nvSpPr>
                <p:cNvPr id="37904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250" y="1863"/>
                  <a:ext cx="180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pt-BR" altLang="pt-BR" sz="1600" i="1">
                      <a:latin typeface="Times New Roman" pitchFamily="18" charset="0"/>
                    </a:rPr>
                    <a:t>a</a:t>
                  </a:r>
                </a:p>
              </p:txBody>
            </p:sp>
            <p:sp>
              <p:nvSpPr>
                <p:cNvPr id="37905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112" y="1872"/>
                  <a:ext cx="180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pt-BR" altLang="pt-BR" sz="1600" i="1">
                      <a:latin typeface="Times New Roman" pitchFamily="18" charset="0"/>
                    </a:rPr>
                    <a:t>b</a:t>
                  </a:r>
                </a:p>
              </p:txBody>
            </p:sp>
          </p:grpSp>
          <p:sp>
            <p:nvSpPr>
              <p:cNvPr id="37903" name="Rectangle 10"/>
              <p:cNvSpPr>
                <a:spLocks noChangeArrowheads="1"/>
              </p:cNvSpPr>
              <p:nvPr/>
            </p:nvSpPr>
            <p:spPr bwMode="auto">
              <a:xfrm>
                <a:off x="6292661" y="2787833"/>
                <a:ext cx="1371600" cy="762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</p:grpSp>
        <p:graphicFrame>
          <p:nvGraphicFramePr>
            <p:cNvPr id="37899" name="Objeto 53"/>
            <p:cNvGraphicFramePr>
              <a:graphicFrameLocks noChangeAspect="1"/>
            </p:cNvGraphicFramePr>
            <p:nvPr/>
          </p:nvGraphicFramePr>
          <p:xfrm>
            <a:off x="4851470" y="2724150"/>
            <a:ext cx="355600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54" name="Equation" r:id="rId11" imgW="355292" imgH="393359" progId="Equation.DSMT4">
                    <p:embed/>
                  </p:oleObj>
                </mc:Choice>
                <mc:Fallback>
                  <p:oleObj name="Equation" r:id="rId11" imgW="355292" imgH="393359" progId="Equation.DSMT4">
                    <p:embed/>
                    <p:pic>
                      <p:nvPicPr>
                        <p:cNvPr id="0" name="Objeto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51470" y="2724150"/>
                          <a:ext cx="355600" cy="393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55" name="Conector reto 54"/>
            <p:cNvCxnSpPr/>
            <p:nvPr/>
          </p:nvCxnSpPr>
          <p:spPr>
            <a:xfrm flipH="1">
              <a:off x="5238451" y="2920801"/>
              <a:ext cx="45085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Distribuição Uniforme (Contínua)</a:t>
            </a:r>
          </a:p>
        </p:txBody>
      </p:sp>
      <p:grpSp>
        <p:nvGrpSpPr>
          <p:cNvPr id="38915" name="Group 36"/>
          <p:cNvGrpSpPr>
            <a:grpSpLocks/>
          </p:cNvGrpSpPr>
          <p:nvPr/>
        </p:nvGrpSpPr>
        <p:grpSpPr bwMode="auto">
          <a:xfrm>
            <a:off x="1227138" y="1687513"/>
            <a:ext cx="2951162" cy="1682750"/>
            <a:chOff x="773" y="1063"/>
            <a:chExt cx="1859" cy="1060"/>
          </a:xfrm>
        </p:grpSpPr>
        <p:sp>
          <p:nvSpPr>
            <p:cNvPr id="38933" name="Freeform 4"/>
            <p:cNvSpPr>
              <a:spLocks/>
            </p:cNvSpPr>
            <p:nvPr/>
          </p:nvSpPr>
          <p:spPr bwMode="auto">
            <a:xfrm>
              <a:off x="1056" y="1104"/>
              <a:ext cx="1488" cy="816"/>
            </a:xfrm>
            <a:custGeom>
              <a:avLst/>
              <a:gdLst>
                <a:gd name="T0" fmla="*/ 0 w 1488"/>
                <a:gd name="T1" fmla="*/ 0 h 816"/>
                <a:gd name="T2" fmla="*/ 0 w 1488"/>
                <a:gd name="T3" fmla="*/ 816 h 816"/>
                <a:gd name="T4" fmla="*/ 1488 w 1488"/>
                <a:gd name="T5" fmla="*/ 816 h 816"/>
                <a:gd name="T6" fmla="*/ 0 60000 65536"/>
                <a:gd name="T7" fmla="*/ 0 60000 65536"/>
                <a:gd name="T8" fmla="*/ 0 60000 65536"/>
                <a:gd name="T9" fmla="*/ 0 w 1488"/>
                <a:gd name="T10" fmla="*/ 0 h 816"/>
                <a:gd name="T11" fmla="*/ 1488 w 1488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88" h="816">
                  <a:moveTo>
                    <a:pt x="0" y="0"/>
                  </a:moveTo>
                  <a:lnTo>
                    <a:pt x="0" y="816"/>
                  </a:lnTo>
                  <a:lnTo>
                    <a:pt x="1488" y="81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8934" name="Text Box 5"/>
            <p:cNvSpPr txBox="1">
              <a:spLocks noChangeArrowheads="1"/>
            </p:cNvSpPr>
            <p:nvPr/>
          </p:nvSpPr>
          <p:spPr bwMode="auto">
            <a:xfrm>
              <a:off x="773" y="1063"/>
              <a:ext cx="29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i="1">
                  <a:latin typeface="Times New Roman" pitchFamily="18" charset="0"/>
                </a:rPr>
                <a:t>f</a:t>
              </a:r>
              <a:r>
                <a:rPr lang="pt-BR" altLang="pt-BR" sz="1600">
                  <a:latin typeface="Times New Roman" pitchFamily="18" charset="0"/>
                </a:rPr>
                <a:t>(</a:t>
              </a:r>
              <a:r>
                <a:rPr lang="pt-BR" altLang="pt-BR" sz="1600" i="1">
                  <a:latin typeface="Times New Roman" pitchFamily="18" charset="0"/>
                </a:rPr>
                <a:t>x</a:t>
              </a:r>
              <a:r>
                <a:rPr lang="pt-BR" altLang="pt-BR" sz="1600"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38935" name="Text Box 6"/>
            <p:cNvSpPr txBox="1">
              <a:spLocks noChangeArrowheads="1"/>
            </p:cNvSpPr>
            <p:nvPr/>
          </p:nvSpPr>
          <p:spPr bwMode="auto">
            <a:xfrm>
              <a:off x="2438" y="1911"/>
              <a:ext cx="19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i="1">
                  <a:latin typeface="Times New Roman" pitchFamily="18" charset="0"/>
                </a:rPr>
                <a:t>X</a:t>
              </a:r>
            </a:p>
          </p:txBody>
        </p:sp>
      </p:grpSp>
      <p:grpSp>
        <p:nvGrpSpPr>
          <p:cNvPr id="38916" name="Group 7"/>
          <p:cNvGrpSpPr>
            <a:grpSpLocks/>
          </p:cNvGrpSpPr>
          <p:nvPr/>
        </p:nvGrpSpPr>
        <p:grpSpPr bwMode="auto">
          <a:xfrm>
            <a:off x="1984375" y="2957513"/>
            <a:ext cx="1654175" cy="350837"/>
            <a:chOff x="1250" y="1863"/>
            <a:chExt cx="1042" cy="221"/>
          </a:xfrm>
        </p:grpSpPr>
        <p:sp>
          <p:nvSpPr>
            <p:cNvPr id="38931" name="Text Box 8"/>
            <p:cNvSpPr txBox="1">
              <a:spLocks noChangeArrowheads="1"/>
            </p:cNvSpPr>
            <p:nvPr/>
          </p:nvSpPr>
          <p:spPr bwMode="auto">
            <a:xfrm>
              <a:off x="1250" y="1863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i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38932" name="Text Box 9"/>
            <p:cNvSpPr txBox="1">
              <a:spLocks noChangeArrowheads="1"/>
            </p:cNvSpPr>
            <p:nvPr/>
          </p:nvSpPr>
          <p:spPr bwMode="auto">
            <a:xfrm>
              <a:off x="2112" y="1872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i="1">
                  <a:latin typeface="Times New Roman" pitchFamily="18" charset="0"/>
                </a:rPr>
                <a:t>b</a:t>
              </a:r>
            </a:p>
          </p:txBody>
        </p:sp>
      </p:grpSp>
      <p:sp>
        <p:nvSpPr>
          <p:cNvPr id="38917" name="Rectangle 10"/>
          <p:cNvSpPr>
            <a:spLocks noChangeArrowheads="1"/>
          </p:cNvSpPr>
          <p:nvPr/>
        </p:nvSpPr>
        <p:spPr bwMode="auto">
          <a:xfrm>
            <a:off x="2133600" y="2286000"/>
            <a:ext cx="1371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</p:txBody>
      </p:sp>
      <p:sp>
        <p:nvSpPr>
          <p:cNvPr id="38918" name="Text Box 11"/>
          <p:cNvSpPr txBox="1">
            <a:spLocks noChangeArrowheads="1"/>
          </p:cNvSpPr>
          <p:nvPr/>
        </p:nvSpPr>
        <p:spPr bwMode="auto">
          <a:xfrm>
            <a:off x="4733925" y="2133600"/>
            <a:ext cx="911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a </a:t>
            </a:r>
            <a:r>
              <a:rPr lang="pt-BR" altLang="pt-BR" sz="1600">
                <a:latin typeface="Times New Roman" pitchFamily="18" charset="0"/>
              </a:rPr>
              <a:t>≤</a:t>
            </a:r>
            <a:r>
              <a:rPr lang="pt-BR" altLang="pt-BR" sz="1600" i="1">
                <a:latin typeface="Times New Roman" pitchFamily="18" charset="0"/>
              </a:rPr>
              <a:t> x </a:t>
            </a:r>
            <a:r>
              <a:rPr lang="pt-BR" altLang="pt-BR" sz="1600">
                <a:latin typeface="Times New Roman" pitchFamily="18" charset="0"/>
              </a:rPr>
              <a:t>≤ </a:t>
            </a:r>
            <a:r>
              <a:rPr lang="pt-BR" altLang="pt-BR" sz="1600" i="1">
                <a:latin typeface="Times New Roman" pitchFamily="18" charset="0"/>
              </a:rPr>
              <a:t>b</a:t>
            </a:r>
          </a:p>
        </p:txBody>
      </p:sp>
      <p:graphicFrame>
        <p:nvGraphicFramePr>
          <p:cNvPr id="38919" name="Object 24"/>
          <p:cNvGraphicFramePr>
            <a:graphicFrameLocks noChangeAspect="1"/>
          </p:cNvGraphicFramePr>
          <p:nvPr/>
        </p:nvGraphicFramePr>
        <p:xfrm>
          <a:off x="1660525" y="3581400"/>
          <a:ext cx="1182688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5" name="Equation" r:id="rId3" imgW="825500" imgH="393700" progId="Equation.DSMT4">
                  <p:embed/>
                </p:oleObj>
              </mc:Choice>
              <mc:Fallback>
                <p:oleObj name="Equation" r:id="rId3" imgW="825500" imgH="3937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0525" y="3581400"/>
                        <a:ext cx="1182688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54" name="Object 26"/>
          <p:cNvGraphicFramePr>
            <a:graphicFrameLocks noChangeAspect="1"/>
          </p:cNvGraphicFramePr>
          <p:nvPr/>
        </p:nvGraphicFramePr>
        <p:xfrm>
          <a:off x="4114800" y="3429000"/>
          <a:ext cx="1619250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6" name="Equation" r:id="rId5" imgW="1129810" imgH="482391" progId="Equation.DSMT4">
                  <p:embed/>
                </p:oleObj>
              </mc:Choice>
              <mc:Fallback>
                <p:oleObj name="Equation" r:id="rId5" imgW="1129810" imgH="482391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429000"/>
                        <a:ext cx="1619250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55" name="Object 27"/>
          <p:cNvGraphicFramePr>
            <a:graphicFrameLocks noChangeAspect="1"/>
          </p:cNvGraphicFramePr>
          <p:nvPr/>
        </p:nvGraphicFramePr>
        <p:xfrm>
          <a:off x="4141788" y="4114800"/>
          <a:ext cx="2838450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7" name="Equation" r:id="rId7" imgW="1981200" imgH="482600" progId="Equation.DSMT4">
                  <p:embed/>
                </p:oleObj>
              </mc:Choice>
              <mc:Fallback>
                <p:oleObj name="Equation" r:id="rId7" imgW="1981200" imgH="48260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1788" y="4114800"/>
                        <a:ext cx="2838450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56" name="Object 28"/>
          <p:cNvGraphicFramePr>
            <a:graphicFrameLocks noChangeAspect="1"/>
          </p:cNvGraphicFramePr>
          <p:nvPr/>
        </p:nvGraphicFramePr>
        <p:xfrm>
          <a:off x="4114800" y="4800600"/>
          <a:ext cx="3219450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8" name="Equation" r:id="rId9" imgW="2247900" imgH="508000" progId="Equation.DSMT4">
                  <p:embed/>
                </p:oleObj>
              </mc:Choice>
              <mc:Fallback>
                <p:oleObj name="Equation" r:id="rId9" imgW="2247900" imgH="50800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800600"/>
                        <a:ext cx="3219450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57" name="Object 29"/>
          <p:cNvGraphicFramePr>
            <a:graphicFrameLocks noChangeAspect="1"/>
          </p:cNvGraphicFramePr>
          <p:nvPr/>
        </p:nvGraphicFramePr>
        <p:xfrm>
          <a:off x="4114800" y="5611813"/>
          <a:ext cx="2947988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9" name="Equation" r:id="rId11" imgW="2057400" imgH="444500" progId="Equation.DSMT4">
                  <p:embed/>
                </p:oleObj>
              </mc:Choice>
              <mc:Fallback>
                <p:oleObj name="Equation" r:id="rId11" imgW="2057400" imgH="44450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5611813"/>
                        <a:ext cx="2947988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5861050" y="5680075"/>
            <a:ext cx="909638" cy="512763"/>
            <a:chOff x="3637" y="3578"/>
            <a:chExt cx="573" cy="323"/>
          </a:xfrm>
        </p:grpSpPr>
        <p:sp>
          <p:nvSpPr>
            <p:cNvPr id="38929" name="Line 30"/>
            <p:cNvSpPr>
              <a:spLocks noChangeShapeType="1"/>
            </p:cNvSpPr>
            <p:nvPr/>
          </p:nvSpPr>
          <p:spPr bwMode="auto">
            <a:xfrm flipH="1">
              <a:off x="3637" y="3578"/>
              <a:ext cx="336" cy="14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8930" name="Line 31"/>
            <p:cNvSpPr>
              <a:spLocks noChangeShapeType="1"/>
            </p:cNvSpPr>
            <p:nvPr/>
          </p:nvSpPr>
          <p:spPr bwMode="auto">
            <a:xfrm flipH="1">
              <a:off x="3874" y="3757"/>
              <a:ext cx="336" cy="14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aphicFrame>
        <p:nvGraphicFramePr>
          <p:cNvPr id="99361" name="Object 33"/>
          <p:cNvGraphicFramePr>
            <a:graphicFrameLocks noChangeAspect="1"/>
          </p:cNvGraphicFramePr>
          <p:nvPr/>
        </p:nvGraphicFramePr>
        <p:xfrm>
          <a:off x="7062788" y="5648325"/>
          <a:ext cx="709612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90" name="Equation" r:id="rId13" imgW="495085" imgH="393529" progId="Equation.DSMT4">
                  <p:embed/>
                </p:oleObj>
              </mc:Choice>
              <mc:Fallback>
                <p:oleObj name="Equation" r:id="rId13" imgW="495085" imgH="393529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2788" y="5648325"/>
                        <a:ext cx="709612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62" name="Rectangle 34"/>
          <p:cNvSpPr>
            <a:spLocks noChangeArrowheads="1"/>
          </p:cNvSpPr>
          <p:nvPr/>
        </p:nvSpPr>
        <p:spPr bwMode="auto">
          <a:xfrm>
            <a:off x="7239000" y="5638800"/>
            <a:ext cx="533400" cy="6096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AD1130-8015-4016-BCFF-202A0733C204}" type="slidenum">
              <a:rPr lang="pt-BR"/>
              <a:pPr>
                <a:defRPr/>
              </a:pPr>
              <a:t>36</a:t>
            </a:fld>
            <a:endParaRPr lang="pt-BR"/>
          </a:p>
        </p:txBody>
      </p:sp>
      <p:graphicFrame>
        <p:nvGraphicFramePr>
          <p:cNvPr id="38928" name="Objeto 26"/>
          <p:cNvGraphicFramePr>
            <a:graphicFrameLocks noChangeAspect="1"/>
          </p:cNvGraphicFramePr>
          <p:nvPr/>
        </p:nvGraphicFramePr>
        <p:xfrm>
          <a:off x="1660525" y="4554538"/>
          <a:ext cx="873125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91" name="Equation" r:id="rId15" imgW="609336" imgH="203112" progId="Equation.DSMT4">
                  <p:embed/>
                </p:oleObj>
              </mc:Choice>
              <mc:Fallback>
                <p:oleObj name="Equation" r:id="rId15" imgW="609336" imgH="203112" progId="Equation.DSMT4">
                  <p:embed/>
                  <p:pic>
                    <p:nvPicPr>
                      <p:cNvPr id="0" name="Objeto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0525" y="4554538"/>
                        <a:ext cx="873125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6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Distribuição Uniforme (Contínua)</a:t>
            </a:r>
          </a:p>
        </p:txBody>
      </p:sp>
      <p:grpSp>
        <p:nvGrpSpPr>
          <p:cNvPr id="39939" name="Group 26"/>
          <p:cNvGrpSpPr>
            <a:grpSpLocks/>
          </p:cNvGrpSpPr>
          <p:nvPr/>
        </p:nvGrpSpPr>
        <p:grpSpPr bwMode="auto">
          <a:xfrm>
            <a:off x="1227138" y="1687513"/>
            <a:ext cx="2951162" cy="1682750"/>
            <a:chOff x="773" y="1063"/>
            <a:chExt cx="1859" cy="1060"/>
          </a:xfrm>
        </p:grpSpPr>
        <p:sp>
          <p:nvSpPr>
            <p:cNvPr id="39954" name="Freeform 4"/>
            <p:cNvSpPr>
              <a:spLocks/>
            </p:cNvSpPr>
            <p:nvPr/>
          </p:nvSpPr>
          <p:spPr bwMode="auto">
            <a:xfrm>
              <a:off x="1056" y="1104"/>
              <a:ext cx="1488" cy="816"/>
            </a:xfrm>
            <a:custGeom>
              <a:avLst/>
              <a:gdLst>
                <a:gd name="T0" fmla="*/ 0 w 1488"/>
                <a:gd name="T1" fmla="*/ 0 h 816"/>
                <a:gd name="T2" fmla="*/ 0 w 1488"/>
                <a:gd name="T3" fmla="*/ 816 h 816"/>
                <a:gd name="T4" fmla="*/ 1488 w 1488"/>
                <a:gd name="T5" fmla="*/ 816 h 816"/>
                <a:gd name="T6" fmla="*/ 0 60000 65536"/>
                <a:gd name="T7" fmla="*/ 0 60000 65536"/>
                <a:gd name="T8" fmla="*/ 0 60000 65536"/>
                <a:gd name="T9" fmla="*/ 0 w 1488"/>
                <a:gd name="T10" fmla="*/ 0 h 816"/>
                <a:gd name="T11" fmla="*/ 1488 w 1488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88" h="816">
                  <a:moveTo>
                    <a:pt x="0" y="0"/>
                  </a:moveTo>
                  <a:lnTo>
                    <a:pt x="0" y="816"/>
                  </a:lnTo>
                  <a:lnTo>
                    <a:pt x="1488" y="81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55" name="Text Box 5"/>
            <p:cNvSpPr txBox="1">
              <a:spLocks noChangeArrowheads="1"/>
            </p:cNvSpPr>
            <p:nvPr/>
          </p:nvSpPr>
          <p:spPr bwMode="auto">
            <a:xfrm>
              <a:off x="773" y="1063"/>
              <a:ext cx="29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i="1">
                  <a:latin typeface="Times New Roman" pitchFamily="18" charset="0"/>
                </a:rPr>
                <a:t>f</a:t>
              </a:r>
              <a:r>
                <a:rPr lang="pt-BR" altLang="pt-BR" sz="1600">
                  <a:latin typeface="Times New Roman" pitchFamily="18" charset="0"/>
                </a:rPr>
                <a:t>(</a:t>
              </a:r>
              <a:r>
                <a:rPr lang="pt-BR" altLang="pt-BR" sz="1600" i="1">
                  <a:latin typeface="Times New Roman" pitchFamily="18" charset="0"/>
                </a:rPr>
                <a:t>x</a:t>
              </a:r>
              <a:r>
                <a:rPr lang="pt-BR" altLang="pt-BR" sz="1600"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39956" name="Text Box 6"/>
            <p:cNvSpPr txBox="1">
              <a:spLocks noChangeArrowheads="1"/>
            </p:cNvSpPr>
            <p:nvPr/>
          </p:nvSpPr>
          <p:spPr bwMode="auto">
            <a:xfrm>
              <a:off x="2438" y="1911"/>
              <a:ext cx="19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i="1">
                  <a:latin typeface="Times New Roman" pitchFamily="18" charset="0"/>
                </a:rPr>
                <a:t>X</a:t>
              </a:r>
            </a:p>
          </p:txBody>
        </p:sp>
      </p:grpSp>
      <p:grpSp>
        <p:nvGrpSpPr>
          <p:cNvPr id="39940" name="Group 7"/>
          <p:cNvGrpSpPr>
            <a:grpSpLocks/>
          </p:cNvGrpSpPr>
          <p:nvPr/>
        </p:nvGrpSpPr>
        <p:grpSpPr bwMode="auto">
          <a:xfrm>
            <a:off x="1984375" y="2957513"/>
            <a:ext cx="1654175" cy="350837"/>
            <a:chOff x="1250" y="1863"/>
            <a:chExt cx="1042" cy="221"/>
          </a:xfrm>
        </p:grpSpPr>
        <p:sp>
          <p:nvSpPr>
            <p:cNvPr id="39952" name="Text Box 8"/>
            <p:cNvSpPr txBox="1">
              <a:spLocks noChangeArrowheads="1"/>
            </p:cNvSpPr>
            <p:nvPr/>
          </p:nvSpPr>
          <p:spPr bwMode="auto">
            <a:xfrm>
              <a:off x="1250" y="1863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i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39953" name="Text Box 9"/>
            <p:cNvSpPr txBox="1">
              <a:spLocks noChangeArrowheads="1"/>
            </p:cNvSpPr>
            <p:nvPr/>
          </p:nvSpPr>
          <p:spPr bwMode="auto">
            <a:xfrm>
              <a:off x="2112" y="1872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i="1">
                  <a:latin typeface="Times New Roman" pitchFamily="18" charset="0"/>
                </a:rPr>
                <a:t>b</a:t>
              </a:r>
            </a:p>
          </p:txBody>
        </p:sp>
      </p:grpSp>
      <p:sp>
        <p:nvSpPr>
          <p:cNvPr id="39941" name="Rectangle 10"/>
          <p:cNvSpPr>
            <a:spLocks noChangeArrowheads="1"/>
          </p:cNvSpPr>
          <p:nvPr/>
        </p:nvSpPr>
        <p:spPr bwMode="auto">
          <a:xfrm>
            <a:off x="2133600" y="2286000"/>
            <a:ext cx="1371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</p:txBody>
      </p:sp>
      <p:sp>
        <p:nvSpPr>
          <p:cNvPr id="39942" name="Text Box 11"/>
          <p:cNvSpPr txBox="1">
            <a:spLocks noChangeArrowheads="1"/>
          </p:cNvSpPr>
          <p:nvPr/>
        </p:nvSpPr>
        <p:spPr bwMode="auto">
          <a:xfrm>
            <a:off x="4733925" y="2133600"/>
            <a:ext cx="911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a </a:t>
            </a:r>
            <a:r>
              <a:rPr lang="pt-BR" altLang="pt-BR" sz="1600">
                <a:latin typeface="Times New Roman" pitchFamily="18" charset="0"/>
              </a:rPr>
              <a:t>≤</a:t>
            </a:r>
            <a:r>
              <a:rPr lang="pt-BR" altLang="pt-BR" sz="1600" i="1">
                <a:latin typeface="Times New Roman" pitchFamily="18" charset="0"/>
              </a:rPr>
              <a:t> x </a:t>
            </a:r>
            <a:r>
              <a:rPr lang="pt-BR" altLang="pt-BR" sz="1600">
                <a:latin typeface="Times New Roman" pitchFamily="18" charset="0"/>
              </a:rPr>
              <a:t>≤ </a:t>
            </a:r>
            <a:r>
              <a:rPr lang="pt-BR" altLang="pt-BR" sz="1600" i="1">
                <a:latin typeface="Times New Roman" pitchFamily="18" charset="0"/>
              </a:rPr>
              <a:t>b</a:t>
            </a:r>
          </a:p>
        </p:txBody>
      </p:sp>
      <p:graphicFrame>
        <p:nvGraphicFramePr>
          <p:cNvPr id="39943" name="Object 13"/>
          <p:cNvGraphicFramePr>
            <a:graphicFrameLocks noChangeAspect="1"/>
          </p:cNvGraphicFramePr>
          <p:nvPr/>
        </p:nvGraphicFramePr>
        <p:xfrm>
          <a:off x="1660525" y="3581400"/>
          <a:ext cx="1182688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13" name="Equation" r:id="rId3" imgW="825500" imgH="393700" progId="Equation.DSMT4">
                  <p:embed/>
                </p:oleObj>
              </mc:Choice>
              <mc:Fallback>
                <p:oleObj name="Equation" r:id="rId3" imgW="825500" imgH="3937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0525" y="3581400"/>
                        <a:ext cx="1182688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7" name="Object 15"/>
          <p:cNvGraphicFramePr>
            <a:graphicFrameLocks noChangeAspect="1"/>
          </p:cNvGraphicFramePr>
          <p:nvPr/>
        </p:nvGraphicFramePr>
        <p:xfrm>
          <a:off x="4164013" y="3932238"/>
          <a:ext cx="1838325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14" name="Equation" r:id="rId5" imgW="1282700" imgH="482600" progId="Equation.DSMT4">
                  <p:embed/>
                </p:oleObj>
              </mc:Choice>
              <mc:Fallback>
                <p:oleObj name="Equation" r:id="rId5" imgW="1282700" imgH="4826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4013" y="3932238"/>
                        <a:ext cx="1838325" cy="690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8" name="Object 16"/>
          <p:cNvGraphicFramePr>
            <a:graphicFrameLocks noChangeAspect="1"/>
          </p:cNvGraphicFramePr>
          <p:nvPr/>
        </p:nvGraphicFramePr>
        <p:xfrm>
          <a:off x="4181475" y="4632325"/>
          <a:ext cx="3111500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15" name="Equation" r:id="rId7" imgW="2171700" imgH="482600" progId="Equation.DSMT4">
                  <p:embed/>
                </p:oleObj>
              </mc:Choice>
              <mc:Fallback>
                <p:oleObj name="Equation" r:id="rId7" imgW="2171700" imgH="4826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1475" y="4632325"/>
                        <a:ext cx="3111500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9" name="Object 17"/>
          <p:cNvGraphicFramePr>
            <a:graphicFrameLocks noChangeAspect="1"/>
          </p:cNvGraphicFramePr>
          <p:nvPr/>
        </p:nvGraphicFramePr>
        <p:xfrm>
          <a:off x="4164013" y="5332413"/>
          <a:ext cx="3275012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16" name="Equation" r:id="rId9" imgW="2286000" imgH="508000" progId="Equation.DSMT4">
                  <p:embed/>
                </p:oleObj>
              </mc:Choice>
              <mc:Fallback>
                <p:oleObj name="Equation" r:id="rId9" imgW="2286000" imgH="5080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4013" y="5332413"/>
                        <a:ext cx="3275012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70" name="Object 18"/>
          <p:cNvGraphicFramePr>
            <a:graphicFrameLocks noChangeAspect="1"/>
          </p:cNvGraphicFramePr>
          <p:nvPr/>
        </p:nvGraphicFramePr>
        <p:xfrm>
          <a:off x="4164013" y="6069013"/>
          <a:ext cx="1601787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17" name="Equation" r:id="rId11" imgW="1117115" imgH="444307" progId="Equation.DSMT4">
                  <p:embed/>
                </p:oleObj>
              </mc:Choice>
              <mc:Fallback>
                <p:oleObj name="Equation" r:id="rId11" imgW="1117115" imgH="444307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4013" y="6069013"/>
                        <a:ext cx="1601787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8" name="Object 22"/>
          <p:cNvGraphicFramePr>
            <a:graphicFrameLocks noChangeAspect="1"/>
          </p:cNvGraphicFramePr>
          <p:nvPr/>
        </p:nvGraphicFramePr>
        <p:xfrm>
          <a:off x="1660525" y="4419600"/>
          <a:ext cx="1255713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18" name="Equation" r:id="rId13" imgW="875920" imgH="393529" progId="Equation.DSMT4">
                  <p:embed/>
                </p:oleObj>
              </mc:Choice>
              <mc:Fallback>
                <p:oleObj name="Equation" r:id="rId13" imgW="875920" imgH="393529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0525" y="4419600"/>
                        <a:ext cx="1255713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9" name="Object 24"/>
          <p:cNvGraphicFramePr>
            <a:graphicFrameLocks noChangeAspect="1"/>
          </p:cNvGraphicFramePr>
          <p:nvPr/>
        </p:nvGraphicFramePr>
        <p:xfrm>
          <a:off x="4164013" y="3597275"/>
          <a:ext cx="2433637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19" name="Equation" r:id="rId15" imgW="1701800" imgH="228600" progId="Equation.DSMT4">
                  <p:embed/>
                </p:oleObj>
              </mc:Choice>
              <mc:Fallback>
                <p:oleObj name="Equation" r:id="rId15" imgW="1701800" imgH="2286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4013" y="3597275"/>
                        <a:ext cx="2433637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168FD9-2303-49F2-8893-43FC6BE5E568}" type="slidenum">
              <a:rPr lang="pt-BR"/>
              <a:pPr>
                <a:defRPr/>
              </a:pPr>
              <a:t>37</a:t>
            </a:fld>
            <a:endParaRPr lang="pt-BR"/>
          </a:p>
        </p:txBody>
      </p:sp>
      <p:graphicFrame>
        <p:nvGraphicFramePr>
          <p:cNvPr id="39951" name="Objeto 2"/>
          <p:cNvGraphicFramePr>
            <a:graphicFrameLocks noChangeAspect="1"/>
          </p:cNvGraphicFramePr>
          <p:nvPr/>
        </p:nvGraphicFramePr>
        <p:xfrm>
          <a:off x="1660525" y="5226050"/>
          <a:ext cx="1038225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0" name="Equation" r:id="rId17" imgW="723586" imgH="203112" progId="Equation.DSMT4">
                  <p:embed/>
                </p:oleObj>
              </mc:Choice>
              <mc:Fallback>
                <p:oleObj name="Equation" r:id="rId17" imgW="723586" imgH="203112" progId="Equation.DSMT4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0525" y="5226050"/>
                        <a:ext cx="1038225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Distribuição Uniforme (Contínua)</a:t>
            </a:r>
          </a:p>
        </p:txBody>
      </p:sp>
      <p:grpSp>
        <p:nvGrpSpPr>
          <p:cNvPr id="40963" name="Group 32"/>
          <p:cNvGrpSpPr>
            <a:grpSpLocks/>
          </p:cNvGrpSpPr>
          <p:nvPr/>
        </p:nvGrpSpPr>
        <p:grpSpPr bwMode="auto">
          <a:xfrm>
            <a:off x="1227138" y="1687513"/>
            <a:ext cx="2951162" cy="1682750"/>
            <a:chOff x="773" y="1063"/>
            <a:chExt cx="1859" cy="1060"/>
          </a:xfrm>
        </p:grpSpPr>
        <p:sp>
          <p:nvSpPr>
            <p:cNvPr id="40984" name="Freeform 4"/>
            <p:cNvSpPr>
              <a:spLocks/>
            </p:cNvSpPr>
            <p:nvPr/>
          </p:nvSpPr>
          <p:spPr bwMode="auto">
            <a:xfrm>
              <a:off x="1056" y="1104"/>
              <a:ext cx="1488" cy="816"/>
            </a:xfrm>
            <a:custGeom>
              <a:avLst/>
              <a:gdLst>
                <a:gd name="T0" fmla="*/ 0 w 1488"/>
                <a:gd name="T1" fmla="*/ 0 h 816"/>
                <a:gd name="T2" fmla="*/ 0 w 1488"/>
                <a:gd name="T3" fmla="*/ 816 h 816"/>
                <a:gd name="T4" fmla="*/ 1488 w 1488"/>
                <a:gd name="T5" fmla="*/ 816 h 816"/>
                <a:gd name="T6" fmla="*/ 0 60000 65536"/>
                <a:gd name="T7" fmla="*/ 0 60000 65536"/>
                <a:gd name="T8" fmla="*/ 0 60000 65536"/>
                <a:gd name="T9" fmla="*/ 0 w 1488"/>
                <a:gd name="T10" fmla="*/ 0 h 816"/>
                <a:gd name="T11" fmla="*/ 1488 w 1488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88" h="816">
                  <a:moveTo>
                    <a:pt x="0" y="0"/>
                  </a:moveTo>
                  <a:lnTo>
                    <a:pt x="0" y="816"/>
                  </a:lnTo>
                  <a:lnTo>
                    <a:pt x="1488" y="81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985" name="Text Box 5"/>
            <p:cNvSpPr txBox="1">
              <a:spLocks noChangeArrowheads="1"/>
            </p:cNvSpPr>
            <p:nvPr/>
          </p:nvSpPr>
          <p:spPr bwMode="auto">
            <a:xfrm>
              <a:off x="773" y="1063"/>
              <a:ext cx="29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i="1">
                  <a:latin typeface="Times New Roman" pitchFamily="18" charset="0"/>
                </a:rPr>
                <a:t>f</a:t>
              </a:r>
              <a:r>
                <a:rPr lang="pt-BR" altLang="pt-BR" sz="1600">
                  <a:latin typeface="Times New Roman" pitchFamily="18" charset="0"/>
                </a:rPr>
                <a:t>(</a:t>
              </a:r>
              <a:r>
                <a:rPr lang="pt-BR" altLang="pt-BR" sz="1600" i="1">
                  <a:latin typeface="Times New Roman" pitchFamily="18" charset="0"/>
                </a:rPr>
                <a:t>x</a:t>
              </a:r>
              <a:r>
                <a:rPr lang="pt-BR" altLang="pt-BR" sz="1600"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40986" name="Text Box 6"/>
            <p:cNvSpPr txBox="1">
              <a:spLocks noChangeArrowheads="1"/>
            </p:cNvSpPr>
            <p:nvPr/>
          </p:nvSpPr>
          <p:spPr bwMode="auto">
            <a:xfrm>
              <a:off x="2438" y="1911"/>
              <a:ext cx="19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i="1">
                  <a:latin typeface="Times New Roman" pitchFamily="18" charset="0"/>
                </a:rPr>
                <a:t>X</a:t>
              </a:r>
            </a:p>
          </p:txBody>
        </p:sp>
      </p:grpSp>
      <p:grpSp>
        <p:nvGrpSpPr>
          <p:cNvPr id="40964" name="Group 7"/>
          <p:cNvGrpSpPr>
            <a:grpSpLocks/>
          </p:cNvGrpSpPr>
          <p:nvPr/>
        </p:nvGrpSpPr>
        <p:grpSpPr bwMode="auto">
          <a:xfrm>
            <a:off x="1984375" y="2957513"/>
            <a:ext cx="1654175" cy="350837"/>
            <a:chOff x="1250" y="1863"/>
            <a:chExt cx="1042" cy="221"/>
          </a:xfrm>
        </p:grpSpPr>
        <p:sp>
          <p:nvSpPr>
            <p:cNvPr id="40982" name="Text Box 8"/>
            <p:cNvSpPr txBox="1">
              <a:spLocks noChangeArrowheads="1"/>
            </p:cNvSpPr>
            <p:nvPr/>
          </p:nvSpPr>
          <p:spPr bwMode="auto">
            <a:xfrm>
              <a:off x="1250" y="1863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i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40983" name="Text Box 9"/>
            <p:cNvSpPr txBox="1">
              <a:spLocks noChangeArrowheads="1"/>
            </p:cNvSpPr>
            <p:nvPr/>
          </p:nvSpPr>
          <p:spPr bwMode="auto">
            <a:xfrm>
              <a:off x="2112" y="1872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i="1">
                  <a:latin typeface="Times New Roman" pitchFamily="18" charset="0"/>
                </a:rPr>
                <a:t>b</a:t>
              </a:r>
            </a:p>
          </p:txBody>
        </p:sp>
      </p:grpSp>
      <p:sp>
        <p:nvSpPr>
          <p:cNvPr id="40965" name="Rectangle 10"/>
          <p:cNvSpPr>
            <a:spLocks noChangeArrowheads="1"/>
          </p:cNvSpPr>
          <p:nvPr/>
        </p:nvSpPr>
        <p:spPr bwMode="auto">
          <a:xfrm>
            <a:off x="2133600" y="2286000"/>
            <a:ext cx="1371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</p:txBody>
      </p:sp>
      <p:sp>
        <p:nvSpPr>
          <p:cNvPr id="40966" name="Text Box 11"/>
          <p:cNvSpPr txBox="1">
            <a:spLocks noChangeArrowheads="1"/>
          </p:cNvSpPr>
          <p:nvPr/>
        </p:nvSpPr>
        <p:spPr bwMode="auto">
          <a:xfrm>
            <a:off x="4733925" y="2133600"/>
            <a:ext cx="911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a </a:t>
            </a:r>
            <a:r>
              <a:rPr lang="pt-BR" altLang="pt-BR" sz="1600">
                <a:latin typeface="Times New Roman" pitchFamily="18" charset="0"/>
              </a:rPr>
              <a:t>≤</a:t>
            </a:r>
            <a:r>
              <a:rPr lang="pt-BR" altLang="pt-BR" sz="1600" i="1">
                <a:latin typeface="Times New Roman" pitchFamily="18" charset="0"/>
              </a:rPr>
              <a:t> x </a:t>
            </a:r>
            <a:r>
              <a:rPr lang="pt-BR" altLang="pt-BR" sz="1600">
                <a:latin typeface="Times New Roman" pitchFamily="18" charset="0"/>
              </a:rPr>
              <a:t>≤ </a:t>
            </a:r>
            <a:r>
              <a:rPr lang="pt-BR" altLang="pt-BR" sz="1600" i="1">
                <a:latin typeface="Times New Roman" pitchFamily="18" charset="0"/>
              </a:rPr>
              <a:t>b</a:t>
            </a:r>
          </a:p>
        </p:txBody>
      </p:sp>
      <p:graphicFrame>
        <p:nvGraphicFramePr>
          <p:cNvPr id="40967" name="Object 13"/>
          <p:cNvGraphicFramePr>
            <a:graphicFrameLocks noChangeAspect="1"/>
          </p:cNvGraphicFramePr>
          <p:nvPr/>
        </p:nvGraphicFramePr>
        <p:xfrm>
          <a:off x="1660525" y="3581400"/>
          <a:ext cx="1182688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7" name="Equation" r:id="rId3" imgW="825500" imgH="393700" progId="Equation.DSMT4">
                  <p:embed/>
                </p:oleObj>
              </mc:Choice>
              <mc:Fallback>
                <p:oleObj name="Equation" r:id="rId3" imgW="825500" imgH="3937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0525" y="3581400"/>
                        <a:ext cx="1182688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8" name="Object 14"/>
          <p:cNvGraphicFramePr>
            <a:graphicFrameLocks noChangeAspect="1"/>
          </p:cNvGraphicFramePr>
          <p:nvPr/>
        </p:nvGraphicFramePr>
        <p:xfrm>
          <a:off x="4164013" y="3970338"/>
          <a:ext cx="2565400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8" name="Equation" r:id="rId5" imgW="1790700" imgH="444500" progId="Equation.DSMT4">
                  <p:embed/>
                </p:oleObj>
              </mc:Choice>
              <mc:Fallback>
                <p:oleObj name="Equation" r:id="rId5" imgW="1790700" imgH="4445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4013" y="3970338"/>
                        <a:ext cx="2565400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9" name="Object 18"/>
          <p:cNvGraphicFramePr>
            <a:graphicFrameLocks noChangeAspect="1"/>
          </p:cNvGraphicFramePr>
          <p:nvPr/>
        </p:nvGraphicFramePr>
        <p:xfrm>
          <a:off x="1660525" y="4419600"/>
          <a:ext cx="1255713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9" name="Equation" r:id="rId7" imgW="875920" imgH="393529" progId="Equation.DSMT4">
                  <p:embed/>
                </p:oleObj>
              </mc:Choice>
              <mc:Fallback>
                <p:oleObj name="Equation" r:id="rId7" imgW="875920" imgH="393529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0525" y="4419600"/>
                        <a:ext cx="1255713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0" name="Object 19"/>
          <p:cNvGraphicFramePr>
            <a:graphicFrameLocks noChangeAspect="1"/>
          </p:cNvGraphicFramePr>
          <p:nvPr/>
        </p:nvGraphicFramePr>
        <p:xfrm>
          <a:off x="4164013" y="3597275"/>
          <a:ext cx="2433637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0" name="Equation" r:id="rId9" imgW="1701800" imgH="228600" progId="Equation.DSMT4">
                  <p:embed/>
                </p:oleObj>
              </mc:Choice>
              <mc:Fallback>
                <p:oleObj name="Equation" r:id="rId9" imgW="1701800" imgH="2286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4013" y="3597275"/>
                        <a:ext cx="2433637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96" name="Object 20"/>
          <p:cNvGraphicFramePr>
            <a:graphicFrameLocks noChangeAspect="1"/>
          </p:cNvGraphicFramePr>
          <p:nvPr/>
        </p:nvGraphicFramePr>
        <p:xfrm>
          <a:off x="4164013" y="4652963"/>
          <a:ext cx="3402012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1" name="Equation" r:id="rId11" imgW="2374900" imgH="444500" progId="Equation.DSMT4">
                  <p:embed/>
                </p:oleObj>
              </mc:Choice>
              <mc:Fallback>
                <p:oleObj name="Equation" r:id="rId11" imgW="2374900" imgH="4445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4013" y="4652963"/>
                        <a:ext cx="3402012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97" name="Object 21"/>
          <p:cNvGraphicFramePr>
            <a:graphicFrameLocks noChangeAspect="1"/>
          </p:cNvGraphicFramePr>
          <p:nvPr/>
        </p:nvGraphicFramePr>
        <p:xfrm>
          <a:off x="4164013" y="5335588"/>
          <a:ext cx="4003675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2" name="Equation" r:id="rId13" imgW="2794000" imgH="444500" progId="Equation.DSMT4">
                  <p:embed/>
                </p:oleObj>
              </mc:Choice>
              <mc:Fallback>
                <p:oleObj name="Equation" r:id="rId13" imgW="2794000" imgH="4445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4013" y="5335588"/>
                        <a:ext cx="4003675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98" name="Object 22"/>
          <p:cNvGraphicFramePr>
            <a:graphicFrameLocks noChangeAspect="1"/>
          </p:cNvGraphicFramePr>
          <p:nvPr/>
        </p:nvGraphicFramePr>
        <p:xfrm>
          <a:off x="4164013" y="6019800"/>
          <a:ext cx="2784475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3" name="Equation" r:id="rId15" imgW="1943100" imgH="444500" progId="Equation.DSMT4">
                  <p:embed/>
                </p:oleObj>
              </mc:Choice>
              <mc:Fallback>
                <p:oleObj name="Equation" r:id="rId15" imgW="1943100" imgH="4445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4013" y="6019800"/>
                        <a:ext cx="2784475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99" name="Object 23"/>
          <p:cNvGraphicFramePr>
            <a:graphicFrameLocks noChangeAspect="1"/>
          </p:cNvGraphicFramePr>
          <p:nvPr/>
        </p:nvGraphicFramePr>
        <p:xfrm>
          <a:off x="6934200" y="6019800"/>
          <a:ext cx="1055688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4" name="Equation" r:id="rId17" imgW="736280" imgH="444307" progId="Equation.DSMT4">
                  <p:embed/>
                </p:oleObj>
              </mc:Choice>
              <mc:Fallback>
                <p:oleObj name="Equation" r:id="rId17" imgW="736280" imgH="444307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6019800"/>
                        <a:ext cx="1055688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400" name="Object 24"/>
          <p:cNvGraphicFramePr>
            <a:graphicFrameLocks noChangeAspect="1"/>
          </p:cNvGraphicFramePr>
          <p:nvPr/>
        </p:nvGraphicFramePr>
        <p:xfrm>
          <a:off x="7978775" y="6037263"/>
          <a:ext cx="94615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5" name="Equation" r:id="rId19" imgW="660400" imgH="419100" progId="Equation.DSMT4">
                  <p:embed/>
                </p:oleObj>
              </mc:Choice>
              <mc:Fallback>
                <p:oleObj name="Equation" r:id="rId19" imgW="660400" imgH="4191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78775" y="6037263"/>
                        <a:ext cx="946150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401" name="Rectangle 25"/>
          <p:cNvSpPr>
            <a:spLocks noChangeArrowheads="1"/>
          </p:cNvSpPr>
          <p:nvPr/>
        </p:nvSpPr>
        <p:spPr bwMode="auto">
          <a:xfrm>
            <a:off x="8153400" y="5943600"/>
            <a:ext cx="762000" cy="7620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7391400" y="6088063"/>
            <a:ext cx="533400" cy="525462"/>
            <a:chOff x="4656" y="3835"/>
            <a:chExt cx="336" cy="331"/>
          </a:xfrm>
        </p:grpSpPr>
        <p:sp>
          <p:nvSpPr>
            <p:cNvPr id="40980" name="Line 28"/>
            <p:cNvSpPr>
              <a:spLocks noChangeShapeType="1"/>
            </p:cNvSpPr>
            <p:nvPr/>
          </p:nvSpPr>
          <p:spPr bwMode="auto">
            <a:xfrm flipH="1">
              <a:off x="4656" y="4022"/>
              <a:ext cx="336" cy="14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981" name="Line 27"/>
            <p:cNvSpPr>
              <a:spLocks noChangeShapeType="1"/>
            </p:cNvSpPr>
            <p:nvPr/>
          </p:nvSpPr>
          <p:spPr bwMode="auto">
            <a:xfrm flipH="1">
              <a:off x="4896" y="3835"/>
              <a:ext cx="85" cy="3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0BA49E-9B4D-4E14-B19C-8B2007D2450A}" type="slidenum">
              <a:rPr lang="pt-BR"/>
              <a:pPr>
                <a:defRPr/>
              </a:pPr>
              <a:t>38</a:t>
            </a:fld>
            <a:endParaRPr lang="pt-BR"/>
          </a:p>
        </p:txBody>
      </p:sp>
      <p:graphicFrame>
        <p:nvGraphicFramePr>
          <p:cNvPr id="40979" name="Objeto 2"/>
          <p:cNvGraphicFramePr>
            <a:graphicFrameLocks noChangeAspect="1"/>
          </p:cNvGraphicFramePr>
          <p:nvPr/>
        </p:nvGraphicFramePr>
        <p:xfrm>
          <a:off x="1660525" y="5226050"/>
          <a:ext cx="1038225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6" name="Equation" r:id="rId21" imgW="723586" imgH="203112" progId="Equation.DSMT4">
                  <p:embed/>
                </p:oleObj>
              </mc:Choice>
              <mc:Fallback>
                <p:oleObj name="Equation" r:id="rId21" imgW="723586" imgH="203112" progId="Equation.DSMT4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0525" y="5226050"/>
                        <a:ext cx="1038225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401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upo 13"/>
          <p:cNvGrpSpPr>
            <a:grpSpLocks/>
          </p:cNvGrpSpPr>
          <p:nvPr/>
        </p:nvGrpSpPr>
        <p:grpSpPr bwMode="auto">
          <a:xfrm>
            <a:off x="5689600" y="2414588"/>
            <a:ext cx="2787650" cy="1268412"/>
            <a:chOff x="5580959" y="5105449"/>
            <a:chExt cx="2787948" cy="1268214"/>
          </a:xfrm>
        </p:grpSpPr>
        <p:sp>
          <p:nvSpPr>
            <p:cNvPr id="8" name="Retângulo 7"/>
            <p:cNvSpPr/>
            <p:nvPr/>
          </p:nvSpPr>
          <p:spPr>
            <a:xfrm>
              <a:off x="5580959" y="5611782"/>
              <a:ext cx="1386036" cy="761881"/>
            </a:xfrm>
            <a:prstGeom prst="rect">
              <a:avLst/>
            </a:prstGeom>
            <a:pattFill prst="ltUpDiag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graphicFrame>
          <p:nvGraphicFramePr>
            <p:cNvPr id="42032" name="Objeto 36"/>
            <p:cNvGraphicFramePr>
              <a:graphicFrameLocks noChangeAspect="1"/>
            </p:cNvGraphicFramePr>
            <p:nvPr/>
          </p:nvGraphicFramePr>
          <p:xfrm>
            <a:off x="6881420" y="5105449"/>
            <a:ext cx="1487487" cy="292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118" name="Equation" r:id="rId3" imgW="1040948" imgH="203112" progId="Equation.DSMT4">
                    <p:embed/>
                  </p:oleObj>
                </mc:Choice>
                <mc:Fallback>
                  <p:oleObj name="Equation" r:id="rId3" imgW="1040948" imgH="203112" progId="Equation.DSMT4">
                    <p:embed/>
                    <p:pic>
                      <p:nvPicPr>
                        <p:cNvPr id="0" name="Objeto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81420" y="5105449"/>
                          <a:ext cx="1487487" cy="292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" name="Conector de seta reta 9"/>
            <p:cNvCxnSpPr/>
            <p:nvPr/>
          </p:nvCxnSpPr>
          <p:spPr>
            <a:xfrm flipV="1">
              <a:off x="6266832" y="5349886"/>
              <a:ext cx="647769" cy="64283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Distribuição Uniforme (Contínua)</a:t>
            </a:r>
          </a:p>
        </p:txBody>
      </p:sp>
      <p:graphicFrame>
        <p:nvGraphicFramePr>
          <p:cNvPr id="41988" name="Object 15"/>
          <p:cNvGraphicFramePr>
            <a:graphicFrameLocks noChangeAspect="1"/>
          </p:cNvGraphicFramePr>
          <p:nvPr/>
        </p:nvGraphicFramePr>
        <p:xfrm>
          <a:off x="1116013" y="3860800"/>
          <a:ext cx="1255712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19" name="Equation" r:id="rId5" imgW="875920" imgH="393529" progId="Equation.DSMT4">
                  <p:embed/>
                </p:oleObj>
              </mc:Choice>
              <mc:Fallback>
                <p:oleObj name="Equation" r:id="rId5" imgW="875920" imgH="393529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860800"/>
                        <a:ext cx="1255712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9" name="Object 21"/>
          <p:cNvGraphicFramePr>
            <a:graphicFrameLocks noChangeAspect="1"/>
          </p:cNvGraphicFramePr>
          <p:nvPr/>
        </p:nvGraphicFramePr>
        <p:xfrm>
          <a:off x="1116013" y="4508500"/>
          <a:ext cx="1655762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20" name="Equation" r:id="rId7" imgW="1155700" imgH="419100" progId="Equation.DSMT4">
                  <p:embed/>
                </p:oleObj>
              </mc:Choice>
              <mc:Fallback>
                <p:oleObj name="Equation" r:id="rId7" imgW="1155700" imgH="4191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4508500"/>
                        <a:ext cx="1655762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5B798B-05FD-4DEB-82AD-CEDA4B07A4A6}" type="slidenum">
              <a:rPr lang="pt-BR"/>
              <a:pPr>
                <a:defRPr/>
              </a:pPr>
              <a:t>39</a:t>
            </a:fld>
            <a:endParaRPr lang="pt-BR"/>
          </a:p>
        </p:txBody>
      </p:sp>
      <p:sp>
        <p:nvSpPr>
          <p:cNvPr id="41991" name="Retângulo 2"/>
          <p:cNvSpPr>
            <a:spLocks noChangeArrowheads="1"/>
          </p:cNvSpPr>
          <p:nvPr/>
        </p:nvSpPr>
        <p:spPr bwMode="auto">
          <a:xfrm>
            <a:off x="695325" y="1547813"/>
            <a:ext cx="776446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Uma variável aleatória </a:t>
            </a:r>
            <a:r>
              <a:rPr lang="pt-BR" altLang="pt-BR" sz="16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pt-BR" altLang="pt-BR" sz="1600"/>
              <a:t> tem distribuição Uniforme no intervalo </a:t>
            </a:r>
            <a:r>
              <a:rPr lang="pt-BR" altLang="pt-BR" sz="160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pt-BR" altLang="pt-BR" sz="1600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t-BR" altLang="pt-BR" sz="16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BR" altLang="pt-BR" sz="1600" i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pt-BR" altLang="pt-BR" sz="160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pt-BR" altLang="pt-BR" sz="1600"/>
              <a:t>  se sua função densidade de probabilidade for dada por:</a:t>
            </a:r>
          </a:p>
        </p:txBody>
      </p:sp>
      <p:grpSp>
        <p:nvGrpSpPr>
          <p:cNvPr id="41992" name="Grupo 5"/>
          <p:cNvGrpSpPr>
            <a:grpSpLocks/>
          </p:cNvGrpSpPr>
          <p:nvPr/>
        </p:nvGrpSpPr>
        <p:grpSpPr bwMode="auto">
          <a:xfrm>
            <a:off x="1052513" y="2314575"/>
            <a:ext cx="2927350" cy="944563"/>
            <a:chOff x="1052513" y="2314575"/>
            <a:chExt cx="2927305" cy="944563"/>
          </a:xfrm>
        </p:grpSpPr>
        <p:sp>
          <p:nvSpPr>
            <p:cNvPr id="18438" name="Text Box 12"/>
            <p:cNvSpPr txBox="1">
              <a:spLocks noChangeArrowheads="1"/>
            </p:cNvSpPr>
            <p:nvPr/>
          </p:nvSpPr>
          <p:spPr bwMode="auto">
            <a:xfrm>
              <a:off x="2411392" y="2462213"/>
              <a:ext cx="1227118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pt-BR" altLang="pt-BR" sz="1600" dirty="0" smtClean="0">
                  <a:latin typeface="+mn-lt"/>
                </a:rPr>
                <a:t>se </a:t>
              </a:r>
              <a:r>
                <a:rPr lang="pt-BR" altLang="pt-BR" sz="1600" i="1" dirty="0" smtClean="0">
                  <a:latin typeface="Times New Roman" charset="0"/>
                </a:rPr>
                <a:t>a </a:t>
              </a:r>
              <a:r>
                <a:rPr lang="pt-BR" altLang="pt-BR" sz="1600" dirty="0" smtClean="0">
                  <a:latin typeface="Times New Roman" charset="0"/>
                </a:rPr>
                <a:t>≤</a:t>
              </a:r>
              <a:r>
                <a:rPr lang="pt-BR" altLang="pt-BR" sz="1600" i="1" dirty="0" smtClean="0">
                  <a:latin typeface="Times New Roman" charset="0"/>
                </a:rPr>
                <a:t> x </a:t>
              </a:r>
              <a:r>
                <a:rPr lang="pt-BR" altLang="pt-BR" sz="1600" dirty="0" smtClean="0">
                  <a:latin typeface="Times New Roman" charset="0"/>
                </a:rPr>
                <a:t>≤ </a:t>
              </a:r>
              <a:r>
                <a:rPr lang="pt-BR" altLang="pt-BR" sz="1600" i="1" dirty="0" smtClean="0">
                  <a:latin typeface="Times New Roman" charset="0"/>
                </a:rPr>
                <a:t>b</a:t>
              </a:r>
            </a:p>
          </p:txBody>
        </p:sp>
        <p:graphicFrame>
          <p:nvGraphicFramePr>
            <p:cNvPr id="42029" name="Object 13"/>
            <p:cNvGraphicFramePr>
              <a:graphicFrameLocks noChangeAspect="1"/>
            </p:cNvGraphicFramePr>
            <p:nvPr/>
          </p:nvGraphicFramePr>
          <p:xfrm>
            <a:off x="1052513" y="2314575"/>
            <a:ext cx="1309687" cy="9445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121" name="Equation" r:id="rId9" imgW="914400" imgH="660400" progId="Equation.DSMT4">
                    <p:embed/>
                  </p:oleObj>
                </mc:Choice>
                <mc:Fallback>
                  <p:oleObj name="Equation" r:id="rId9" imgW="914400" imgH="66040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2513" y="2314575"/>
                          <a:ext cx="1309687" cy="9445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Text Box 12"/>
            <p:cNvSpPr txBox="1">
              <a:spLocks noChangeArrowheads="1"/>
            </p:cNvSpPr>
            <p:nvPr/>
          </p:nvSpPr>
          <p:spPr bwMode="auto">
            <a:xfrm>
              <a:off x="2411392" y="2898775"/>
              <a:ext cx="1568426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pt-BR" altLang="pt-BR" sz="1600" dirty="0" smtClean="0">
                  <a:latin typeface="+mn-lt"/>
                </a:rPr>
                <a:t>caso contrário</a:t>
              </a:r>
              <a:endParaRPr lang="pt-BR" altLang="pt-BR" sz="1600" i="1" dirty="0" smtClean="0">
                <a:latin typeface="Times New Roman" charset="0"/>
              </a:endParaRPr>
            </a:p>
          </p:txBody>
        </p:sp>
      </p:grpSp>
      <p:graphicFrame>
        <p:nvGraphicFramePr>
          <p:cNvPr id="21" name="Object 22"/>
          <p:cNvGraphicFramePr>
            <a:graphicFrameLocks noChangeAspect="1"/>
          </p:cNvGraphicFramePr>
          <p:nvPr/>
        </p:nvGraphicFramePr>
        <p:xfrm>
          <a:off x="1108075" y="5845175"/>
          <a:ext cx="150495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22" name="Equation" r:id="rId11" imgW="1054100" imgH="203200" progId="Equation.DSMT4">
                  <p:embed/>
                </p:oleObj>
              </mc:Choice>
              <mc:Fallback>
                <p:oleObj name="Equation" r:id="rId11" imgW="1054100" imgH="2032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8075" y="5845175"/>
                        <a:ext cx="150495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994" name="Group 44"/>
          <p:cNvGrpSpPr>
            <a:grpSpLocks/>
          </p:cNvGrpSpPr>
          <p:nvPr/>
        </p:nvGrpSpPr>
        <p:grpSpPr bwMode="auto">
          <a:xfrm>
            <a:off x="695325" y="5229225"/>
            <a:ext cx="2130425" cy="336550"/>
            <a:chOff x="566" y="2969"/>
            <a:chExt cx="1342" cy="212"/>
          </a:xfrm>
        </p:grpSpPr>
        <p:sp>
          <p:nvSpPr>
            <p:cNvPr id="42026" name="Text Box 24"/>
            <p:cNvSpPr txBox="1">
              <a:spLocks noChangeArrowheads="1"/>
            </p:cNvSpPr>
            <p:nvPr/>
          </p:nvSpPr>
          <p:spPr bwMode="auto">
            <a:xfrm>
              <a:off x="566" y="2969"/>
              <a:ext cx="64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/>
                <a:t>Exemplo:</a:t>
              </a:r>
            </a:p>
          </p:txBody>
        </p:sp>
        <p:graphicFrame>
          <p:nvGraphicFramePr>
            <p:cNvPr id="42027" name="Object 25"/>
            <p:cNvGraphicFramePr>
              <a:graphicFrameLocks noChangeAspect="1"/>
            </p:cNvGraphicFramePr>
            <p:nvPr/>
          </p:nvGraphicFramePr>
          <p:xfrm>
            <a:off x="1176" y="2991"/>
            <a:ext cx="732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123" name="Equation" r:id="rId13" imgW="812447" imgH="203112" progId="Equation.DSMT4">
                    <p:embed/>
                  </p:oleObj>
                </mc:Choice>
                <mc:Fallback>
                  <p:oleObj name="Equation" r:id="rId13" imgW="812447" imgH="203112" progId="Equation.DSMT4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76" y="2991"/>
                          <a:ext cx="732" cy="1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5" name="Object 26"/>
          <p:cNvGraphicFramePr>
            <a:graphicFrameLocks noChangeAspect="1"/>
          </p:cNvGraphicFramePr>
          <p:nvPr/>
        </p:nvGraphicFramePr>
        <p:xfrm>
          <a:off x="2484438" y="5614988"/>
          <a:ext cx="835025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24" name="Equation" r:id="rId15" imgW="583947" imgH="482391" progId="Equation.DSMT4">
                  <p:embed/>
                </p:oleObj>
              </mc:Choice>
              <mc:Fallback>
                <p:oleObj name="Equation" r:id="rId15" imgW="583947" imgH="482391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5614988"/>
                        <a:ext cx="835025" cy="69373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/>
        </p:nvGraphicFramePr>
        <p:xfrm>
          <a:off x="3200400" y="5245100"/>
          <a:ext cx="1160463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25" name="Equation" r:id="rId17" imgW="812447" imgH="177723" progId="Equation.DSMT4">
                  <p:embed/>
                </p:oleObj>
              </mc:Choice>
              <mc:Fallback>
                <p:oleObj name="Equation" r:id="rId17" imgW="812447" imgH="177723" progId="Equation.DSMT4">
                  <p:embed/>
                  <p:pic>
                    <p:nvPicPr>
                      <p:cNvPr id="0" name="Obje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245100"/>
                        <a:ext cx="1160463" cy="25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upo 16"/>
          <p:cNvGrpSpPr>
            <a:grpSpLocks/>
          </p:cNvGrpSpPr>
          <p:nvPr/>
        </p:nvGrpSpPr>
        <p:grpSpPr bwMode="auto">
          <a:xfrm>
            <a:off x="4786313" y="5013325"/>
            <a:ext cx="2951162" cy="1682750"/>
            <a:chOff x="4674496" y="5013176"/>
            <a:chExt cx="2951163" cy="1682750"/>
          </a:xfrm>
        </p:grpSpPr>
        <p:grpSp>
          <p:nvGrpSpPr>
            <p:cNvPr id="42015" name="Grupo 26"/>
            <p:cNvGrpSpPr>
              <a:grpSpLocks/>
            </p:cNvGrpSpPr>
            <p:nvPr/>
          </p:nvGrpSpPr>
          <p:grpSpPr bwMode="auto">
            <a:xfrm>
              <a:off x="4674496" y="5013176"/>
              <a:ext cx="2951163" cy="1682750"/>
              <a:chOff x="5386198" y="2189346"/>
              <a:chExt cx="2951163" cy="1682750"/>
            </a:xfrm>
          </p:grpSpPr>
          <p:grpSp>
            <p:nvGrpSpPr>
              <p:cNvPr id="42018" name="Group 23"/>
              <p:cNvGrpSpPr>
                <a:grpSpLocks/>
              </p:cNvGrpSpPr>
              <p:nvPr/>
            </p:nvGrpSpPr>
            <p:grpSpPr bwMode="auto">
              <a:xfrm>
                <a:off x="5386198" y="2189346"/>
                <a:ext cx="2951163" cy="1682750"/>
                <a:chOff x="1830" y="1063"/>
                <a:chExt cx="1859" cy="1060"/>
              </a:xfrm>
            </p:grpSpPr>
            <p:sp>
              <p:nvSpPr>
                <p:cNvPr id="42023" name="Freeform 4"/>
                <p:cNvSpPr>
                  <a:spLocks/>
                </p:cNvSpPr>
                <p:nvPr/>
              </p:nvSpPr>
              <p:spPr bwMode="auto">
                <a:xfrm>
                  <a:off x="2113" y="1104"/>
                  <a:ext cx="1488" cy="816"/>
                </a:xfrm>
                <a:custGeom>
                  <a:avLst/>
                  <a:gdLst>
                    <a:gd name="T0" fmla="*/ 0 w 1488"/>
                    <a:gd name="T1" fmla="*/ 0 h 816"/>
                    <a:gd name="T2" fmla="*/ 0 w 1488"/>
                    <a:gd name="T3" fmla="*/ 816 h 816"/>
                    <a:gd name="T4" fmla="*/ 1488 w 1488"/>
                    <a:gd name="T5" fmla="*/ 816 h 816"/>
                    <a:gd name="T6" fmla="*/ 0 60000 65536"/>
                    <a:gd name="T7" fmla="*/ 0 60000 65536"/>
                    <a:gd name="T8" fmla="*/ 0 60000 65536"/>
                    <a:gd name="T9" fmla="*/ 0 w 1488"/>
                    <a:gd name="T10" fmla="*/ 0 h 816"/>
                    <a:gd name="T11" fmla="*/ 1488 w 1488"/>
                    <a:gd name="T12" fmla="*/ 816 h 81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88" h="816">
                      <a:moveTo>
                        <a:pt x="0" y="0"/>
                      </a:moveTo>
                      <a:lnTo>
                        <a:pt x="0" y="816"/>
                      </a:lnTo>
                      <a:lnTo>
                        <a:pt x="1488" y="816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42024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1830" y="1063"/>
                  <a:ext cx="295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pt-BR" altLang="pt-BR" sz="1600" i="1">
                      <a:latin typeface="Times New Roman" pitchFamily="18" charset="0"/>
                    </a:rPr>
                    <a:t>f</a:t>
                  </a:r>
                  <a:r>
                    <a:rPr lang="pt-BR" altLang="pt-BR" sz="1600">
                      <a:latin typeface="Times New Roman" pitchFamily="18" charset="0"/>
                    </a:rPr>
                    <a:t>(</a:t>
                  </a:r>
                  <a:r>
                    <a:rPr lang="pt-BR" altLang="pt-BR" sz="1600" i="1">
                      <a:latin typeface="Times New Roman" pitchFamily="18" charset="0"/>
                    </a:rPr>
                    <a:t>x</a:t>
                  </a:r>
                  <a:r>
                    <a:rPr lang="pt-BR" altLang="pt-BR" sz="1600">
                      <a:latin typeface="Times New Roman" pitchFamily="18" charset="0"/>
                    </a:rPr>
                    <a:t>)</a:t>
                  </a:r>
                </a:p>
              </p:txBody>
            </p:sp>
            <p:sp>
              <p:nvSpPr>
                <p:cNvPr id="42025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3495" y="1911"/>
                  <a:ext cx="194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pt-BR" altLang="pt-BR" sz="1600" i="1">
                      <a:latin typeface="Times New Roman" pitchFamily="18" charset="0"/>
                    </a:rPr>
                    <a:t>X</a:t>
                  </a:r>
                </a:p>
              </p:txBody>
            </p:sp>
          </p:grpSp>
          <p:grpSp>
            <p:nvGrpSpPr>
              <p:cNvPr id="42019" name="Group 7"/>
              <p:cNvGrpSpPr>
                <a:grpSpLocks/>
              </p:cNvGrpSpPr>
              <p:nvPr/>
            </p:nvGrpSpPr>
            <p:grpSpPr bwMode="auto">
              <a:xfrm>
                <a:off x="6143435" y="3502209"/>
                <a:ext cx="1730375" cy="350837"/>
                <a:chOff x="1250" y="1890"/>
                <a:chExt cx="1090" cy="221"/>
              </a:xfrm>
            </p:grpSpPr>
            <p:sp>
              <p:nvSpPr>
                <p:cNvPr id="42021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250" y="1899"/>
                  <a:ext cx="180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pt-BR" altLang="pt-BR" sz="1600">
                      <a:latin typeface="Times New Roman" pitchFamily="18" charset="0"/>
                    </a:rPr>
                    <a:t>5</a:t>
                  </a:r>
                </a:p>
              </p:txBody>
            </p:sp>
            <p:sp>
              <p:nvSpPr>
                <p:cNvPr id="42022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094" y="1890"/>
                  <a:ext cx="246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pt-BR" altLang="pt-BR" sz="1600">
                      <a:latin typeface="Times New Roman" pitchFamily="18" charset="0"/>
                    </a:rPr>
                    <a:t>10</a:t>
                  </a:r>
                </a:p>
              </p:txBody>
            </p:sp>
          </p:grpSp>
          <p:sp>
            <p:nvSpPr>
              <p:cNvPr id="42020" name="Rectangle 10"/>
              <p:cNvSpPr>
                <a:spLocks noChangeArrowheads="1"/>
              </p:cNvSpPr>
              <p:nvPr/>
            </p:nvSpPr>
            <p:spPr bwMode="auto">
              <a:xfrm>
                <a:off x="6292661" y="2787833"/>
                <a:ext cx="1371600" cy="762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</p:grpSp>
        <p:graphicFrame>
          <p:nvGraphicFramePr>
            <p:cNvPr id="42016" name="Objeto 49"/>
            <p:cNvGraphicFramePr>
              <a:graphicFrameLocks noChangeAspect="1"/>
            </p:cNvGraphicFramePr>
            <p:nvPr/>
          </p:nvGraphicFramePr>
          <p:xfrm>
            <a:off x="4957292" y="5414923"/>
            <a:ext cx="139680" cy="393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126" name="Equation" r:id="rId19" imgW="139639" imgH="393529" progId="Equation.DSMT4">
                    <p:embed/>
                  </p:oleObj>
                </mc:Choice>
                <mc:Fallback>
                  <p:oleObj name="Equation" r:id="rId19" imgW="139639" imgH="393529" progId="Equation.DSMT4">
                    <p:embed/>
                    <p:pic>
                      <p:nvPicPr>
                        <p:cNvPr id="0" name="Objeto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57292" y="5414923"/>
                          <a:ext cx="139680" cy="393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6" name="Conector reto 15"/>
            <p:cNvCxnSpPr/>
            <p:nvPr/>
          </p:nvCxnSpPr>
          <p:spPr>
            <a:xfrm flipH="1">
              <a:off x="5123758" y="5611664"/>
              <a:ext cx="45085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998" name="Grupo 17"/>
          <p:cNvGrpSpPr>
            <a:grpSpLocks/>
          </p:cNvGrpSpPr>
          <p:nvPr/>
        </p:nvGrpSpPr>
        <p:grpSpPr bwMode="auto">
          <a:xfrm>
            <a:off x="4789488" y="2322513"/>
            <a:ext cx="2951162" cy="1682750"/>
            <a:chOff x="4789189" y="2322314"/>
            <a:chExt cx="2951163" cy="1682750"/>
          </a:xfrm>
        </p:grpSpPr>
        <p:grpSp>
          <p:nvGrpSpPr>
            <p:cNvPr id="42004" name="Grupo 4"/>
            <p:cNvGrpSpPr>
              <a:grpSpLocks/>
            </p:cNvGrpSpPr>
            <p:nvPr/>
          </p:nvGrpSpPr>
          <p:grpSpPr bwMode="auto">
            <a:xfrm>
              <a:off x="4789189" y="2322314"/>
              <a:ext cx="2951163" cy="1682750"/>
              <a:chOff x="5386198" y="2189346"/>
              <a:chExt cx="2951163" cy="1682750"/>
            </a:xfrm>
          </p:grpSpPr>
          <p:grpSp>
            <p:nvGrpSpPr>
              <p:cNvPr id="42007" name="Group 23"/>
              <p:cNvGrpSpPr>
                <a:grpSpLocks/>
              </p:cNvGrpSpPr>
              <p:nvPr/>
            </p:nvGrpSpPr>
            <p:grpSpPr bwMode="auto">
              <a:xfrm>
                <a:off x="5386198" y="2189346"/>
                <a:ext cx="2951163" cy="1682750"/>
                <a:chOff x="1830" y="1063"/>
                <a:chExt cx="1859" cy="1060"/>
              </a:xfrm>
            </p:grpSpPr>
            <p:sp>
              <p:nvSpPr>
                <p:cNvPr id="42012" name="Freeform 4"/>
                <p:cNvSpPr>
                  <a:spLocks/>
                </p:cNvSpPr>
                <p:nvPr/>
              </p:nvSpPr>
              <p:spPr bwMode="auto">
                <a:xfrm>
                  <a:off x="2113" y="1104"/>
                  <a:ext cx="1488" cy="816"/>
                </a:xfrm>
                <a:custGeom>
                  <a:avLst/>
                  <a:gdLst>
                    <a:gd name="T0" fmla="*/ 0 w 1488"/>
                    <a:gd name="T1" fmla="*/ 0 h 816"/>
                    <a:gd name="T2" fmla="*/ 0 w 1488"/>
                    <a:gd name="T3" fmla="*/ 816 h 816"/>
                    <a:gd name="T4" fmla="*/ 1488 w 1488"/>
                    <a:gd name="T5" fmla="*/ 816 h 816"/>
                    <a:gd name="T6" fmla="*/ 0 60000 65536"/>
                    <a:gd name="T7" fmla="*/ 0 60000 65536"/>
                    <a:gd name="T8" fmla="*/ 0 60000 65536"/>
                    <a:gd name="T9" fmla="*/ 0 w 1488"/>
                    <a:gd name="T10" fmla="*/ 0 h 816"/>
                    <a:gd name="T11" fmla="*/ 1488 w 1488"/>
                    <a:gd name="T12" fmla="*/ 816 h 81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88" h="816">
                      <a:moveTo>
                        <a:pt x="0" y="0"/>
                      </a:moveTo>
                      <a:lnTo>
                        <a:pt x="0" y="816"/>
                      </a:lnTo>
                      <a:lnTo>
                        <a:pt x="1488" y="816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42013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1830" y="1063"/>
                  <a:ext cx="295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pt-BR" altLang="pt-BR" sz="1600" i="1">
                      <a:latin typeface="Times New Roman" pitchFamily="18" charset="0"/>
                    </a:rPr>
                    <a:t>f</a:t>
                  </a:r>
                  <a:r>
                    <a:rPr lang="pt-BR" altLang="pt-BR" sz="1600">
                      <a:latin typeface="Times New Roman" pitchFamily="18" charset="0"/>
                    </a:rPr>
                    <a:t>(</a:t>
                  </a:r>
                  <a:r>
                    <a:rPr lang="pt-BR" altLang="pt-BR" sz="1600" i="1">
                      <a:latin typeface="Times New Roman" pitchFamily="18" charset="0"/>
                    </a:rPr>
                    <a:t>x</a:t>
                  </a:r>
                  <a:r>
                    <a:rPr lang="pt-BR" altLang="pt-BR" sz="1600">
                      <a:latin typeface="Times New Roman" pitchFamily="18" charset="0"/>
                    </a:rPr>
                    <a:t>)</a:t>
                  </a:r>
                </a:p>
              </p:txBody>
            </p:sp>
            <p:sp>
              <p:nvSpPr>
                <p:cNvPr id="42014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3495" y="1911"/>
                  <a:ext cx="194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pt-BR" altLang="pt-BR" sz="1600" i="1">
                      <a:latin typeface="Times New Roman" pitchFamily="18" charset="0"/>
                    </a:rPr>
                    <a:t>X</a:t>
                  </a:r>
                </a:p>
              </p:txBody>
            </p:sp>
          </p:grpSp>
          <p:grpSp>
            <p:nvGrpSpPr>
              <p:cNvPr id="42008" name="Group 7"/>
              <p:cNvGrpSpPr>
                <a:grpSpLocks/>
              </p:cNvGrpSpPr>
              <p:nvPr/>
            </p:nvGrpSpPr>
            <p:grpSpPr bwMode="auto">
              <a:xfrm>
                <a:off x="6143436" y="3459346"/>
                <a:ext cx="1654175" cy="350837"/>
                <a:chOff x="1250" y="1863"/>
                <a:chExt cx="1042" cy="221"/>
              </a:xfrm>
            </p:grpSpPr>
            <p:sp>
              <p:nvSpPr>
                <p:cNvPr id="42010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250" y="1863"/>
                  <a:ext cx="180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pt-BR" altLang="pt-BR" sz="1600" i="1">
                      <a:latin typeface="Times New Roman" pitchFamily="18" charset="0"/>
                    </a:rPr>
                    <a:t>a</a:t>
                  </a:r>
                </a:p>
              </p:txBody>
            </p:sp>
            <p:sp>
              <p:nvSpPr>
                <p:cNvPr id="42011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112" y="1872"/>
                  <a:ext cx="180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pt-BR" altLang="pt-BR" sz="1600" i="1">
                      <a:latin typeface="Times New Roman" pitchFamily="18" charset="0"/>
                    </a:rPr>
                    <a:t>b</a:t>
                  </a:r>
                </a:p>
              </p:txBody>
            </p:sp>
          </p:grpSp>
          <p:sp>
            <p:nvSpPr>
              <p:cNvPr id="42009" name="Rectangle 10"/>
              <p:cNvSpPr>
                <a:spLocks noChangeArrowheads="1"/>
              </p:cNvSpPr>
              <p:nvPr/>
            </p:nvSpPr>
            <p:spPr bwMode="auto">
              <a:xfrm>
                <a:off x="6292661" y="2787833"/>
                <a:ext cx="1371600" cy="762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/>
              </a:p>
            </p:txBody>
          </p:sp>
        </p:grpSp>
        <p:graphicFrame>
          <p:nvGraphicFramePr>
            <p:cNvPr id="42005" name="Objeto 53"/>
            <p:cNvGraphicFramePr>
              <a:graphicFrameLocks noChangeAspect="1"/>
            </p:cNvGraphicFramePr>
            <p:nvPr/>
          </p:nvGraphicFramePr>
          <p:xfrm>
            <a:off x="4851470" y="2724150"/>
            <a:ext cx="355600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127" name="Equation" r:id="rId21" imgW="355292" imgH="393359" progId="Equation.DSMT4">
                    <p:embed/>
                  </p:oleObj>
                </mc:Choice>
                <mc:Fallback>
                  <p:oleObj name="Equation" r:id="rId21" imgW="355292" imgH="393359" progId="Equation.DSMT4">
                    <p:embed/>
                    <p:pic>
                      <p:nvPicPr>
                        <p:cNvPr id="0" name="Objeto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51470" y="2724150"/>
                          <a:ext cx="355600" cy="393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55" name="Conector reto 54"/>
            <p:cNvCxnSpPr/>
            <p:nvPr/>
          </p:nvCxnSpPr>
          <p:spPr>
            <a:xfrm flipH="1">
              <a:off x="5238451" y="2920801"/>
              <a:ext cx="45085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upo 19"/>
          <p:cNvGrpSpPr>
            <a:grpSpLocks/>
          </p:cNvGrpSpPr>
          <p:nvPr/>
        </p:nvGrpSpPr>
        <p:grpSpPr bwMode="auto">
          <a:xfrm>
            <a:off x="6249988" y="4937125"/>
            <a:ext cx="2209800" cy="1436688"/>
            <a:chOff x="6139020" y="4937125"/>
            <a:chExt cx="2209643" cy="1436538"/>
          </a:xfrm>
        </p:grpSpPr>
        <p:sp>
          <p:nvSpPr>
            <p:cNvPr id="48" name="Retângulo 47"/>
            <p:cNvSpPr/>
            <p:nvPr/>
          </p:nvSpPr>
          <p:spPr>
            <a:xfrm flipH="1">
              <a:off x="6139020" y="5611743"/>
              <a:ext cx="550823" cy="761920"/>
            </a:xfrm>
            <a:prstGeom prst="rect">
              <a:avLst/>
            </a:prstGeom>
            <a:pattFill prst="ltUp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graphicFrame>
          <p:nvGraphicFramePr>
            <p:cNvPr id="42002" name="Objeto 57"/>
            <p:cNvGraphicFramePr>
              <a:graphicFrameLocks noChangeAspect="1"/>
            </p:cNvGraphicFramePr>
            <p:nvPr/>
          </p:nvGraphicFramePr>
          <p:xfrm>
            <a:off x="7151688" y="4937125"/>
            <a:ext cx="1196975" cy="292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128" name="Equation" r:id="rId23" imgW="837836" imgH="203112" progId="Equation.DSMT4">
                    <p:embed/>
                  </p:oleObj>
                </mc:Choice>
                <mc:Fallback>
                  <p:oleObj name="Equation" r:id="rId23" imgW="837836" imgH="203112" progId="Equation.DSMT4">
                    <p:embed/>
                    <p:pic>
                      <p:nvPicPr>
                        <p:cNvPr id="0" name="Objeto 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51688" y="4937125"/>
                          <a:ext cx="1196975" cy="292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59" name="Conector de seta reta 58"/>
            <p:cNvCxnSpPr/>
            <p:nvPr/>
          </p:nvCxnSpPr>
          <p:spPr>
            <a:xfrm flipV="1">
              <a:off x="6393002" y="5181574"/>
              <a:ext cx="647654" cy="64287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1" name="Object 26"/>
          <p:cNvGraphicFramePr>
            <a:graphicFrameLocks noChangeAspect="1"/>
          </p:cNvGraphicFramePr>
          <p:nvPr/>
        </p:nvGraphicFramePr>
        <p:xfrm>
          <a:off x="2274888" y="6248400"/>
          <a:ext cx="187007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29" name="Equation" r:id="rId25" imgW="1307532" imgH="393529" progId="Equation.DSMT4">
                  <p:embed/>
                </p:oleObj>
              </mc:Choice>
              <mc:Fallback>
                <p:oleObj name="Equation" r:id="rId25" imgW="1307532" imgH="393529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4888" y="6248400"/>
                        <a:ext cx="1870075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Distribuição Uniforme Discreta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838200" y="2362200"/>
            <a:ext cx="8001000" cy="253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Exemplo: Lança-se um dado e define-se uma v.a. 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/>
              <a:t> como o valor obtido neste dado.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: {1, 2, 3, 4, 5, 6}</a:t>
            </a:r>
            <a:endParaRPr lang="pt-BR" altLang="pt-BR" sz="1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P</a:t>
            </a:r>
            <a:r>
              <a:rPr lang="pt-BR" altLang="pt-BR" sz="1600">
                <a:latin typeface="Times New Roman" pitchFamily="18" charset="0"/>
              </a:rPr>
              <a:t>(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 = 1) = 1/6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P</a:t>
            </a:r>
            <a:r>
              <a:rPr lang="pt-BR" altLang="pt-BR" sz="1600">
                <a:latin typeface="Times New Roman" pitchFamily="18" charset="0"/>
              </a:rPr>
              <a:t>(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 = 2) = 1/6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P</a:t>
            </a:r>
            <a:r>
              <a:rPr lang="pt-BR" altLang="pt-BR" sz="1600">
                <a:latin typeface="Times New Roman" pitchFamily="18" charset="0"/>
              </a:rPr>
              <a:t>(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 = 3) = 1/6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P</a:t>
            </a:r>
            <a:r>
              <a:rPr lang="pt-BR" altLang="pt-BR" sz="1600">
                <a:latin typeface="Times New Roman" pitchFamily="18" charset="0"/>
              </a:rPr>
              <a:t>(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 = 4) = 1/6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P</a:t>
            </a:r>
            <a:r>
              <a:rPr lang="pt-BR" altLang="pt-BR" sz="1600">
                <a:latin typeface="Times New Roman" pitchFamily="18" charset="0"/>
              </a:rPr>
              <a:t>(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 = 5) = 1/6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P</a:t>
            </a:r>
            <a:r>
              <a:rPr lang="pt-BR" altLang="pt-BR" sz="1600">
                <a:latin typeface="Times New Roman" pitchFamily="18" charset="0"/>
              </a:rPr>
              <a:t>(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 = 6) = 1/6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838200" y="5076825"/>
            <a:ext cx="838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f</a:t>
            </a:r>
            <a:r>
              <a:rPr lang="pt-BR" altLang="pt-BR" sz="1600">
                <a:latin typeface="Times New Roman" pitchFamily="18" charset="0"/>
              </a:rPr>
              <a:t>(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) =</a:t>
            </a:r>
          </a:p>
        </p:txBody>
      </p:sp>
      <p:graphicFrame>
        <p:nvGraphicFramePr>
          <p:cNvPr id="6149" name="Object 6"/>
          <p:cNvGraphicFramePr>
            <a:graphicFrameLocks noChangeAspect="1"/>
          </p:cNvGraphicFramePr>
          <p:nvPr/>
        </p:nvGraphicFramePr>
        <p:xfrm>
          <a:off x="1416050" y="4953000"/>
          <a:ext cx="290513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6" name="Equation" r:id="rId3" imgW="203112" imgH="393529" progId="Equation.DSMT4">
                  <p:embed/>
                </p:oleObj>
              </mc:Choice>
              <mc:Fallback>
                <p:oleObj name="Equation" r:id="rId3" imgW="203112" imgH="393529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6050" y="4953000"/>
                        <a:ext cx="290513" cy="5651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8"/>
          <p:cNvGraphicFramePr>
            <a:graphicFrameLocks noChangeAspect="1"/>
          </p:cNvGraphicFramePr>
          <p:nvPr/>
        </p:nvGraphicFramePr>
        <p:xfrm>
          <a:off x="3124200" y="2873375"/>
          <a:ext cx="2433638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7" name="Equation" r:id="rId5" imgW="1701800" imgH="228600" progId="Equation.DSMT4">
                  <p:embed/>
                </p:oleObj>
              </mc:Choice>
              <mc:Fallback>
                <p:oleObj name="Equation" r:id="rId5" imgW="1701800" imgH="228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73375"/>
                        <a:ext cx="2433638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21"/>
          <p:cNvGraphicFramePr>
            <a:graphicFrameLocks noChangeAspect="1"/>
          </p:cNvGraphicFramePr>
          <p:nvPr/>
        </p:nvGraphicFramePr>
        <p:xfrm>
          <a:off x="3124200" y="3259138"/>
          <a:ext cx="3265488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8" name="Equation" r:id="rId7" imgW="2286000" imgH="419100" progId="Equation.DSMT4">
                  <p:embed/>
                </p:oleObj>
              </mc:Choice>
              <mc:Fallback>
                <p:oleObj name="Equation" r:id="rId7" imgW="2286000" imgH="4191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259138"/>
                        <a:ext cx="3265488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26" name="Object 22"/>
          <p:cNvGraphicFramePr>
            <a:graphicFrameLocks noChangeAspect="1"/>
          </p:cNvGraphicFramePr>
          <p:nvPr/>
        </p:nvGraphicFramePr>
        <p:xfrm>
          <a:off x="3124200" y="3905250"/>
          <a:ext cx="3392488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9" name="Equation" r:id="rId9" imgW="2374900" imgH="431800" progId="Equation.DSMT4">
                  <p:embed/>
                </p:oleObj>
              </mc:Choice>
              <mc:Fallback>
                <p:oleObj name="Equation" r:id="rId9" imgW="2374900" imgH="4318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905250"/>
                        <a:ext cx="3392488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27" name="Object 23"/>
          <p:cNvGraphicFramePr>
            <a:graphicFrameLocks noChangeAspect="1"/>
          </p:cNvGraphicFramePr>
          <p:nvPr/>
        </p:nvGraphicFramePr>
        <p:xfrm>
          <a:off x="3124200" y="4572000"/>
          <a:ext cx="3192463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0" name="Equation" r:id="rId11" imgW="2235200" imgH="431800" progId="Equation.DSMT4">
                  <p:embed/>
                </p:oleObj>
              </mc:Choice>
              <mc:Fallback>
                <p:oleObj name="Equation" r:id="rId11" imgW="2235200" imgH="4318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572000"/>
                        <a:ext cx="3192463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28" name="Object 24"/>
          <p:cNvGraphicFramePr>
            <a:graphicFrameLocks noChangeAspect="1"/>
          </p:cNvGraphicFramePr>
          <p:nvPr/>
        </p:nvGraphicFramePr>
        <p:xfrm>
          <a:off x="3124200" y="5199063"/>
          <a:ext cx="2230438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1" name="Equation" r:id="rId13" imgW="1562100" imgH="393700" progId="Equation.DSMT4">
                  <p:embed/>
                </p:oleObj>
              </mc:Choice>
              <mc:Fallback>
                <p:oleObj name="Equation" r:id="rId13" imgW="1562100" imgH="3937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199063"/>
                        <a:ext cx="2230438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29" name="Object 25"/>
          <p:cNvGraphicFramePr>
            <a:graphicFrameLocks noChangeAspect="1"/>
          </p:cNvGraphicFramePr>
          <p:nvPr/>
        </p:nvGraphicFramePr>
        <p:xfrm>
          <a:off x="3124200" y="5791200"/>
          <a:ext cx="15240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2" name="Equation" r:id="rId15" imgW="1066800" imgH="419100" progId="Equation.DSMT4">
                  <p:embed/>
                </p:oleObj>
              </mc:Choice>
              <mc:Fallback>
                <p:oleObj name="Equation" r:id="rId15" imgW="1066800" imgH="4191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791200"/>
                        <a:ext cx="15240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30" name="Rectangle 26"/>
          <p:cNvSpPr>
            <a:spLocks noChangeArrowheads="1"/>
          </p:cNvSpPr>
          <p:nvPr/>
        </p:nvSpPr>
        <p:spPr bwMode="auto">
          <a:xfrm>
            <a:off x="3048000" y="5715000"/>
            <a:ext cx="1676400" cy="7620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</p:txBody>
      </p:sp>
      <p:graphicFrame>
        <p:nvGraphicFramePr>
          <p:cNvPr id="6157" name="Object 27"/>
          <p:cNvGraphicFramePr>
            <a:graphicFrameLocks noChangeAspect="1"/>
          </p:cNvGraphicFramePr>
          <p:nvPr/>
        </p:nvGraphicFramePr>
        <p:xfrm>
          <a:off x="838200" y="5683250"/>
          <a:ext cx="128905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3" name="Equation" r:id="rId17" imgW="901309" imgH="393529" progId="Equation.DSMT4">
                  <p:embed/>
                </p:oleObj>
              </mc:Choice>
              <mc:Fallback>
                <p:oleObj name="Equation" r:id="rId17" imgW="901309" imgH="393529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683250"/>
                        <a:ext cx="1289050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8" name="Text Box 3"/>
          <p:cNvSpPr txBox="1">
            <a:spLocks noChangeArrowheads="1"/>
          </p:cNvSpPr>
          <p:nvPr/>
        </p:nvSpPr>
        <p:spPr bwMode="auto">
          <a:xfrm>
            <a:off x="841375" y="1600200"/>
            <a:ext cx="78454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Considere uma v.a. 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/>
              <a:t> cujos valores são inteiros de </a:t>
            </a:r>
            <a:r>
              <a:rPr lang="pt-BR" altLang="pt-BR" sz="1600">
                <a:latin typeface="Times New Roman" pitchFamily="18" charset="0"/>
              </a:rPr>
              <a:t>1</a:t>
            </a:r>
            <a:r>
              <a:rPr lang="pt-BR" altLang="pt-BR" sz="1600"/>
              <a:t> a </a:t>
            </a:r>
            <a:r>
              <a:rPr lang="pt-BR" altLang="pt-BR" sz="1600">
                <a:latin typeface="Times New Roman" pitchFamily="18" charset="0"/>
              </a:rPr>
              <a:t>N</a:t>
            </a:r>
            <a:r>
              <a:rPr lang="pt-BR" altLang="pt-BR" sz="1600"/>
              <a:t>, equiprováveis, ou seja, todos os valores têm igual probabilidade de ocorrência.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91F194-EC47-4995-98F2-89FD3277BB6B}" type="slidenum">
              <a:rPr lang="pt-BR"/>
              <a:pPr>
                <a:defRPr/>
              </a:pPr>
              <a:t>4</a:t>
            </a:fld>
            <a:endParaRPr lang="pt-BR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30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Distribuição Normal ou Gaussiana</a:t>
            </a:r>
          </a:p>
        </p:txBody>
      </p:sp>
      <p:graphicFrame>
        <p:nvGraphicFramePr>
          <p:cNvPr id="18440" name="Object 15"/>
          <p:cNvGraphicFramePr>
            <a:graphicFrameLocks noChangeAspect="1"/>
          </p:cNvGraphicFramePr>
          <p:nvPr/>
        </p:nvGraphicFramePr>
        <p:xfrm>
          <a:off x="1116013" y="3997325"/>
          <a:ext cx="927100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10" name="Equation" r:id="rId3" imgW="647419" imgH="203112" progId="Equation.DSMT4">
                  <p:embed/>
                </p:oleObj>
              </mc:Choice>
              <mc:Fallback>
                <p:oleObj name="Equation" r:id="rId3" imgW="647419" imgH="203112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997325"/>
                        <a:ext cx="927100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1" name="Object 21"/>
          <p:cNvGraphicFramePr>
            <a:graphicFrameLocks noChangeAspect="1"/>
          </p:cNvGraphicFramePr>
          <p:nvPr/>
        </p:nvGraphicFramePr>
        <p:xfrm>
          <a:off x="1116013" y="4645025"/>
          <a:ext cx="116522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11" name="Equation" r:id="rId5" imgW="812447" imgH="228501" progId="Equation.DSMT4">
                  <p:embed/>
                </p:oleObj>
              </mc:Choice>
              <mc:Fallback>
                <p:oleObj name="Equation" r:id="rId5" imgW="812447" imgH="228501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4645025"/>
                        <a:ext cx="1165225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F8A7B-8B9A-424A-9222-5FB54F895A52}" type="slidenum">
              <a:rPr lang="pt-BR"/>
              <a:pPr>
                <a:defRPr/>
              </a:pPr>
              <a:t>40</a:t>
            </a:fld>
            <a:endParaRPr lang="pt-BR"/>
          </a:p>
        </p:txBody>
      </p:sp>
      <p:sp>
        <p:nvSpPr>
          <p:cNvPr id="43014" name="Retângulo 2"/>
          <p:cNvSpPr>
            <a:spLocks noChangeArrowheads="1"/>
          </p:cNvSpPr>
          <p:nvPr/>
        </p:nvSpPr>
        <p:spPr bwMode="auto">
          <a:xfrm>
            <a:off x="695325" y="1547813"/>
            <a:ext cx="776446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Uma variável aleatória </a:t>
            </a:r>
            <a:r>
              <a:rPr lang="pt-BR" altLang="pt-BR" sz="16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pt-BR" altLang="pt-BR" sz="1600"/>
              <a:t> tem distribuição Normal se sua função densidade de probabilidade for dada por:</a:t>
            </a:r>
          </a:p>
        </p:txBody>
      </p:sp>
      <p:grpSp>
        <p:nvGrpSpPr>
          <p:cNvPr id="6" name="Grupo 5"/>
          <p:cNvGrpSpPr>
            <a:grpSpLocks/>
          </p:cNvGrpSpPr>
          <p:nvPr/>
        </p:nvGrpSpPr>
        <p:grpSpPr bwMode="auto">
          <a:xfrm>
            <a:off x="1206500" y="2414588"/>
            <a:ext cx="3322638" cy="744537"/>
            <a:chOff x="373360" y="2414588"/>
            <a:chExt cx="3323098" cy="744537"/>
          </a:xfrm>
        </p:grpSpPr>
        <p:sp>
          <p:nvSpPr>
            <p:cNvPr id="43045" name="Text Box 12"/>
            <p:cNvSpPr txBox="1">
              <a:spLocks noChangeArrowheads="1"/>
            </p:cNvSpPr>
            <p:nvPr/>
          </p:nvSpPr>
          <p:spPr bwMode="auto">
            <a:xfrm>
              <a:off x="2514724" y="2617579"/>
              <a:ext cx="118173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</a:rPr>
                <a:t>-</a:t>
              </a:r>
              <a:r>
                <a:rPr lang="pt-BR" altLang="pt-BR" sz="1600">
                  <a:latin typeface="Times New Roman" pitchFamily="18" charset="0"/>
                  <a:sym typeface="Symbol" pitchFamily="18" charset="2"/>
                </a:rPr>
                <a:t></a:t>
              </a:r>
              <a:r>
                <a:rPr lang="pt-BR" altLang="pt-BR" sz="1600" i="1">
                  <a:latin typeface="Times New Roman" pitchFamily="18" charset="0"/>
                </a:rPr>
                <a:t> </a:t>
              </a:r>
              <a:r>
                <a:rPr lang="pt-BR" altLang="pt-BR" sz="1600">
                  <a:latin typeface="Times New Roman" pitchFamily="18" charset="0"/>
                </a:rPr>
                <a:t>≤</a:t>
              </a:r>
              <a:r>
                <a:rPr lang="pt-BR" altLang="pt-BR" sz="1600" i="1">
                  <a:latin typeface="Times New Roman" pitchFamily="18" charset="0"/>
                </a:rPr>
                <a:t> x </a:t>
              </a:r>
              <a:r>
                <a:rPr lang="pt-BR" altLang="pt-BR" sz="1600">
                  <a:latin typeface="Times New Roman" pitchFamily="18" charset="0"/>
                </a:rPr>
                <a:t>≤ +</a:t>
              </a:r>
              <a:r>
                <a:rPr lang="pt-BR" altLang="pt-BR" sz="1600">
                  <a:latin typeface="Times New Roman" pitchFamily="18" charset="0"/>
                  <a:sym typeface="Symbol" pitchFamily="18" charset="2"/>
                </a:rPr>
                <a:t></a:t>
              </a:r>
              <a:endParaRPr lang="pt-BR" altLang="pt-BR" sz="1600" i="1">
                <a:latin typeface="Times New Roman" pitchFamily="18" charset="0"/>
              </a:endParaRPr>
            </a:p>
          </p:txBody>
        </p:sp>
        <p:graphicFrame>
          <p:nvGraphicFramePr>
            <p:cNvPr id="43046" name="Object 13"/>
            <p:cNvGraphicFramePr>
              <a:graphicFrameLocks noChangeAspect="1"/>
            </p:cNvGraphicFramePr>
            <p:nvPr/>
          </p:nvGraphicFramePr>
          <p:xfrm>
            <a:off x="373360" y="2414588"/>
            <a:ext cx="2090738" cy="7445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112" name="Equation" r:id="rId7" imgW="1459866" imgH="520474" progId="Equation.DSMT4">
                    <p:embed/>
                  </p:oleObj>
                </mc:Choice>
                <mc:Fallback>
                  <p:oleObj name="Equation" r:id="rId7" imgW="1459866" imgH="520474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3360" y="2414588"/>
                          <a:ext cx="2090738" cy="7445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1" name="Object 22"/>
          <p:cNvGraphicFramePr>
            <a:graphicFrameLocks noChangeAspect="1"/>
          </p:cNvGraphicFramePr>
          <p:nvPr/>
        </p:nvGraphicFramePr>
        <p:xfrm>
          <a:off x="1081088" y="5845175"/>
          <a:ext cx="1558925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13" name="Equation" r:id="rId9" imgW="1091726" imgH="203112" progId="Equation.DSMT4">
                  <p:embed/>
                </p:oleObj>
              </mc:Choice>
              <mc:Fallback>
                <p:oleObj name="Equation" r:id="rId9" imgW="1091726" imgH="203112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088" y="5845175"/>
                        <a:ext cx="1558925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Group 44"/>
          <p:cNvGrpSpPr>
            <a:grpSpLocks/>
          </p:cNvGrpSpPr>
          <p:nvPr/>
        </p:nvGrpSpPr>
        <p:grpSpPr bwMode="auto">
          <a:xfrm>
            <a:off x="695325" y="5229225"/>
            <a:ext cx="2149475" cy="336550"/>
            <a:chOff x="566" y="2969"/>
            <a:chExt cx="1354" cy="212"/>
          </a:xfrm>
        </p:grpSpPr>
        <p:sp>
          <p:nvSpPr>
            <p:cNvPr id="43043" name="Text Box 24"/>
            <p:cNvSpPr txBox="1">
              <a:spLocks noChangeArrowheads="1"/>
            </p:cNvSpPr>
            <p:nvPr/>
          </p:nvSpPr>
          <p:spPr bwMode="auto">
            <a:xfrm>
              <a:off x="566" y="2969"/>
              <a:ext cx="64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/>
                <a:t>Exemplo:</a:t>
              </a:r>
            </a:p>
          </p:txBody>
        </p:sp>
        <p:graphicFrame>
          <p:nvGraphicFramePr>
            <p:cNvPr id="43044" name="Object 25"/>
            <p:cNvGraphicFramePr>
              <a:graphicFrameLocks noChangeAspect="1"/>
            </p:cNvGraphicFramePr>
            <p:nvPr/>
          </p:nvGraphicFramePr>
          <p:xfrm>
            <a:off x="1165" y="2991"/>
            <a:ext cx="755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114" name="Equation" r:id="rId11" imgW="837836" imgH="203112" progId="Equation.DSMT4">
                    <p:embed/>
                  </p:oleObj>
                </mc:Choice>
                <mc:Fallback>
                  <p:oleObj name="Equation" r:id="rId11" imgW="837836" imgH="203112" progId="Equation.DSMT4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65" y="2991"/>
                          <a:ext cx="755" cy="1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5" name="Object 26"/>
          <p:cNvGraphicFramePr>
            <a:graphicFrameLocks noChangeAspect="1"/>
          </p:cNvGraphicFramePr>
          <p:nvPr/>
        </p:nvGraphicFramePr>
        <p:xfrm>
          <a:off x="2484438" y="5614988"/>
          <a:ext cx="835025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15" name="Equation" r:id="rId13" imgW="583947" imgH="482391" progId="Equation.DSMT4">
                  <p:embed/>
                </p:oleObj>
              </mc:Choice>
              <mc:Fallback>
                <p:oleObj name="Equation" r:id="rId13" imgW="583947" imgH="482391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5614988"/>
                        <a:ext cx="835025" cy="69373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/>
        </p:nvGraphicFramePr>
        <p:xfrm>
          <a:off x="2974975" y="5208588"/>
          <a:ext cx="1612900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16" name="Equation" r:id="rId15" imgW="1130300" imgH="228600" progId="Equation.DSMT4">
                  <p:embed/>
                </p:oleObj>
              </mc:Choice>
              <mc:Fallback>
                <p:oleObj name="Equation" r:id="rId15" imgW="1130300" imgH="228600" progId="Equation.DSMT4">
                  <p:embed/>
                  <p:pic>
                    <p:nvPicPr>
                      <p:cNvPr id="0" name="Obje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4975" y="5208588"/>
                        <a:ext cx="1612900" cy="32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" name="Group 16"/>
          <p:cNvGrpSpPr>
            <a:grpSpLocks/>
          </p:cNvGrpSpPr>
          <p:nvPr/>
        </p:nvGrpSpPr>
        <p:grpSpPr bwMode="auto">
          <a:xfrm>
            <a:off x="4876800" y="1974850"/>
            <a:ext cx="2960688" cy="1946275"/>
            <a:chOff x="3552" y="912"/>
            <a:chExt cx="1409" cy="1226"/>
          </a:xfrm>
        </p:grpSpPr>
        <p:pic>
          <p:nvPicPr>
            <p:cNvPr id="43040" name="Picture 17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296" t="9618" r="18376" b="11877"/>
            <a:stretch>
              <a:fillRect/>
            </a:stretch>
          </p:blipFill>
          <p:spPr bwMode="auto">
            <a:xfrm>
              <a:off x="3696" y="912"/>
              <a:ext cx="1200" cy="1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041" name="Text Box 18"/>
            <p:cNvSpPr txBox="1">
              <a:spLocks noChangeArrowheads="1"/>
            </p:cNvSpPr>
            <p:nvPr/>
          </p:nvSpPr>
          <p:spPr bwMode="auto">
            <a:xfrm>
              <a:off x="3552" y="1907"/>
              <a:ext cx="20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800">
                  <a:latin typeface="Times New Roman" pitchFamily="18" charset="0"/>
                </a:rPr>
                <a:t>-</a:t>
              </a:r>
              <a:r>
                <a:rPr lang="pt-BR" altLang="pt-BR" sz="1800">
                  <a:latin typeface="Times New Roman" pitchFamily="18" charset="0"/>
                  <a:sym typeface="Symbol" pitchFamily="18" charset="2"/>
                </a:rPr>
                <a:t></a:t>
              </a:r>
              <a:endParaRPr lang="pt-BR" altLang="pt-BR" sz="1800">
                <a:latin typeface="Times New Roman" pitchFamily="18" charset="0"/>
              </a:endParaRPr>
            </a:p>
          </p:txBody>
        </p:sp>
        <p:sp>
          <p:nvSpPr>
            <p:cNvPr id="43042" name="Text Box 19"/>
            <p:cNvSpPr txBox="1">
              <a:spLocks noChangeArrowheads="1"/>
            </p:cNvSpPr>
            <p:nvPr/>
          </p:nvSpPr>
          <p:spPr bwMode="auto">
            <a:xfrm>
              <a:off x="4734" y="1907"/>
              <a:ext cx="2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800">
                  <a:latin typeface="Times New Roman" pitchFamily="18" charset="0"/>
                </a:rPr>
                <a:t>+</a:t>
              </a:r>
              <a:r>
                <a:rPr lang="pt-BR" altLang="pt-BR" sz="1800">
                  <a:latin typeface="Times New Roman" pitchFamily="18" charset="0"/>
                  <a:sym typeface="Symbol" pitchFamily="18" charset="2"/>
                </a:rPr>
                <a:t></a:t>
              </a:r>
              <a:endParaRPr lang="pt-BR" altLang="pt-BR" sz="1800">
                <a:latin typeface="Times New Roman" pitchFamily="18" charset="0"/>
              </a:endParaRPr>
            </a:p>
          </p:txBody>
        </p:sp>
      </p:grpSp>
      <p:sp>
        <p:nvSpPr>
          <p:cNvPr id="57" name="Text Box 27"/>
          <p:cNvSpPr txBox="1">
            <a:spLocks noChangeArrowheads="1"/>
          </p:cNvSpPr>
          <p:nvPr/>
        </p:nvSpPr>
        <p:spPr bwMode="auto">
          <a:xfrm>
            <a:off x="6299200" y="3611563"/>
            <a:ext cx="301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sym typeface="Symbol" pitchFamily="18" charset="2"/>
              </a:rPr>
              <a:t></a:t>
            </a:r>
            <a:endParaRPr lang="pt-BR" altLang="pt-BR" sz="1600" i="1"/>
          </a:p>
        </p:txBody>
      </p:sp>
      <p:grpSp>
        <p:nvGrpSpPr>
          <p:cNvPr id="60" name="Group 39"/>
          <p:cNvGrpSpPr>
            <a:grpSpLocks/>
          </p:cNvGrpSpPr>
          <p:nvPr/>
        </p:nvGrpSpPr>
        <p:grpSpPr bwMode="auto">
          <a:xfrm>
            <a:off x="6457950" y="2859088"/>
            <a:ext cx="381000" cy="1433512"/>
            <a:chOff x="4068" y="1469"/>
            <a:chExt cx="240" cy="903"/>
          </a:xfrm>
        </p:grpSpPr>
        <p:sp>
          <p:nvSpPr>
            <p:cNvPr id="43034" name="Text Box 28"/>
            <p:cNvSpPr txBox="1">
              <a:spLocks noChangeArrowheads="1"/>
            </p:cNvSpPr>
            <p:nvPr/>
          </p:nvSpPr>
          <p:spPr bwMode="auto">
            <a:xfrm>
              <a:off x="4080" y="2160"/>
              <a:ext cx="19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i="1">
                  <a:sym typeface="Symbol" pitchFamily="18" charset="2"/>
                </a:rPr>
                <a:t></a:t>
              </a:r>
              <a:endParaRPr lang="pt-BR" altLang="pt-BR" sz="1600" baseline="30000">
                <a:latin typeface="Times New Roman" pitchFamily="18" charset="0"/>
              </a:endParaRPr>
            </a:p>
          </p:txBody>
        </p:sp>
        <p:sp>
          <p:nvSpPr>
            <p:cNvPr id="43035" name="Line 31"/>
            <p:cNvSpPr>
              <a:spLocks noChangeShapeType="1"/>
            </p:cNvSpPr>
            <p:nvPr/>
          </p:nvSpPr>
          <p:spPr bwMode="auto">
            <a:xfrm>
              <a:off x="4308" y="1469"/>
              <a:ext cx="0" cy="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grpSp>
          <p:nvGrpSpPr>
            <p:cNvPr id="43036" name="Group 37"/>
            <p:cNvGrpSpPr>
              <a:grpSpLocks/>
            </p:cNvGrpSpPr>
            <p:nvPr/>
          </p:nvGrpSpPr>
          <p:grpSpPr bwMode="auto">
            <a:xfrm>
              <a:off x="4068" y="2160"/>
              <a:ext cx="240" cy="48"/>
              <a:chOff x="4068" y="2208"/>
              <a:chExt cx="240" cy="48"/>
            </a:xfrm>
          </p:grpSpPr>
          <p:sp>
            <p:nvSpPr>
              <p:cNvPr id="43037" name="Line 34"/>
              <p:cNvSpPr>
                <a:spLocks noChangeShapeType="1"/>
              </p:cNvSpPr>
              <p:nvPr/>
            </p:nvSpPr>
            <p:spPr bwMode="auto">
              <a:xfrm>
                <a:off x="4068" y="223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3038" name="Line 35"/>
              <p:cNvSpPr>
                <a:spLocks noChangeShapeType="1"/>
              </p:cNvSpPr>
              <p:nvPr/>
            </p:nvSpPr>
            <p:spPr bwMode="auto">
              <a:xfrm>
                <a:off x="4068" y="2208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3039" name="Line 36"/>
              <p:cNvSpPr>
                <a:spLocks noChangeShapeType="1"/>
              </p:cNvSpPr>
              <p:nvPr/>
            </p:nvSpPr>
            <p:spPr bwMode="auto">
              <a:xfrm>
                <a:off x="4308" y="2208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7162800" y="1992313"/>
          <a:ext cx="1198563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17" name="Equation" r:id="rId18" imgW="837836" imgH="482391" progId="Equation.DSMT4">
                  <p:embed/>
                </p:oleObj>
              </mc:Choice>
              <mc:Fallback>
                <p:oleObj name="Equation" r:id="rId18" imgW="837836" imgH="482391" progId="Equation.DSMT4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1992313"/>
                        <a:ext cx="1198563" cy="693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" name="Grupo 25"/>
          <p:cNvGrpSpPr>
            <a:grpSpLocks/>
          </p:cNvGrpSpPr>
          <p:nvPr/>
        </p:nvGrpSpPr>
        <p:grpSpPr bwMode="auto">
          <a:xfrm>
            <a:off x="4876800" y="4592638"/>
            <a:ext cx="2960688" cy="2000250"/>
            <a:chOff x="4876800" y="4592612"/>
            <a:chExt cx="2960688" cy="2000670"/>
          </a:xfrm>
        </p:grpSpPr>
        <p:grpSp>
          <p:nvGrpSpPr>
            <p:cNvPr id="43029" name="Group 16"/>
            <p:cNvGrpSpPr>
              <a:grpSpLocks/>
            </p:cNvGrpSpPr>
            <p:nvPr/>
          </p:nvGrpSpPr>
          <p:grpSpPr bwMode="auto">
            <a:xfrm>
              <a:off x="4876800" y="4592612"/>
              <a:ext cx="2960688" cy="1946275"/>
              <a:chOff x="3552" y="912"/>
              <a:chExt cx="1409" cy="1226"/>
            </a:xfrm>
          </p:grpSpPr>
          <p:pic>
            <p:nvPicPr>
              <p:cNvPr id="43031" name="Picture 17"/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3296" t="9618" r="18376" b="11877"/>
              <a:stretch>
                <a:fillRect/>
              </a:stretch>
            </p:blipFill>
            <p:spPr bwMode="auto">
              <a:xfrm>
                <a:off x="3696" y="912"/>
                <a:ext cx="1200" cy="10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3032" name="Text Box 18"/>
              <p:cNvSpPr txBox="1">
                <a:spLocks noChangeArrowheads="1"/>
              </p:cNvSpPr>
              <p:nvPr/>
            </p:nvSpPr>
            <p:spPr bwMode="auto">
              <a:xfrm>
                <a:off x="3552" y="1907"/>
                <a:ext cx="20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800">
                    <a:latin typeface="Times New Roman" pitchFamily="18" charset="0"/>
                  </a:rPr>
                  <a:t>-</a:t>
                </a:r>
                <a:r>
                  <a:rPr lang="pt-BR" altLang="pt-BR" sz="1800">
                    <a:latin typeface="Times New Roman" pitchFamily="18" charset="0"/>
                    <a:sym typeface="Symbol" pitchFamily="18" charset="2"/>
                  </a:rPr>
                  <a:t></a:t>
                </a:r>
                <a:endParaRPr lang="pt-BR" altLang="pt-BR" sz="1800">
                  <a:latin typeface="Times New Roman" pitchFamily="18" charset="0"/>
                </a:endParaRPr>
              </a:p>
            </p:txBody>
          </p:sp>
          <p:sp>
            <p:nvSpPr>
              <p:cNvPr id="43033" name="Text Box 19"/>
              <p:cNvSpPr txBox="1">
                <a:spLocks noChangeArrowheads="1"/>
              </p:cNvSpPr>
              <p:nvPr/>
            </p:nvSpPr>
            <p:spPr bwMode="auto">
              <a:xfrm>
                <a:off x="4734" y="1907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800">
                    <a:latin typeface="Times New Roman" pitchFamily="18" charset="0"/>
                  </a:rPr>
                  <a:t>+</a:t>
                </a:r>
                <a:r>
                  <a:rPr lang="pt-BR" altLang="pt-BR" sz="1800">
                    <a:latin typeface="Times New Roman" pitchFamily="18" charset="0"/>
                    <a:sym typeface="Symbol" pitchFamily="18" charset="2"/>
                  </a:rPr>
                  <a:t></a:t>
                </a:r>
                <a:endParaRPr lang="pt-BR" altLang="pt-BR" sz="1800">
                  <a:latin typeface="Times New Roman" pitchFamily="18" charset="0"/>
                </a:endParaRPr>
              </a:p>
            </p:txBody>
          </p:sp>
        </p:grpSp>
        <p:sp>
          <p:nvSpPr>
            <p:cNvPr id="43030" name="CaixaDeTexto 8"/>
            <p:cNvSpPr txBox="1">
              <a:spLocks noChangeArrowheads="1"/>
            </p:cNvSpPr>
            <p:nvPr/>
          </p:nvSpPr>
          <p:spPr bwMode="auto">
            <a:xfrm>
              <a:off x="6269128" y="6254728"/>
              <a:ext cx="40267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</p:grpSp>
      <p:grpSp>
        <p:nvGrpSpPr>
          <p:cNvPr id="15" name="Grupo 14"/>
          <p:cNvGrpSpPr>
            <a:grpSpLocks/>
          </p:cNvGrpSpPr>
          <p:nvPr/>
        </p:nvGrpSpPr>
        <p:grpSpPr bwMode="auto">
          <a:xfrm>
            <a:off x="6038850" y="4629150"/>
            <a:ext cx="2360613" cy="1628775"/>
            <a:chOff x="6039500" y="4629324"/>
            <a:chExt cx="2359963" cy="1628740"/>
          </a:xfrm>
        </p:grpSpPr>
        <p:sp>
          <p:nvSpPr>
            <p:cNvPr id="13" name="Forma livre 12"/>
            <p:cNvSpPr/>
            <p:nvPr/>
          </p:nvSpPr>
          <p:spPr>
            <a:xfrm>
              <a:off x="6039500" y="4648374"/>
              <a:ext cx="579278" cy="1609690"/>
            </a:xfrm>
            <a:custGeom>
              <a:avLst/>
              <a:gdLst>
                <a:gd name="connsiteX0" fmla="*/ 0 w 579864"/>
                <a:gd name="connsiteY0" fmla="*/ 1610236 h 1610236"/>
                <a:gd name="connsiteX1" fmla="*/ 0 w 579864"/>
                <a:gd name="connsiteY1" fmla="*/ 936703 h 1610236"/>
                <a:gd name="connsiteX2" fmla="*/ 44605 w 579864"/>
                <a:gd name="connsiteY2" fmla="*/ 838572 h 1610236"/>
                <a:gd name="connsiteX3" fmla="*/ 98131 w 579864"/>
                <a:gd name="connsiteY3" fmla="*/ 660152 h 1610236"/>
                <a:gd name="connsiteX4" fmla="*/ 151657 w 579864"/>
                <a:gd name="connsiteY4" fmla="*/ 486193 h 1610236"/>
                <a:gd name="connsiteX5" fmla="*/ 209643 w 579864"/>
                <a:gd name="connsiteY5" fmla="*/ 338997 h 1610236"/>
                <a:gd name="connsiteX6" fmla="*/ 258709 w 579864"/>
                <a:gd name="connsiteY6" fmla="*/ 205183 h 1610236"/>
                <a:gd name="connsiteX7" fmla="*/ 312235 w 579864"/>
                <a:gd name="connsiteY7" fmla="*/ 93671 h 1610236"/>
                <a:gd name="connsiteX8" fmla="*/ 365760 w 579864"/>
                <a:gd name="connsiteY8" fmla="*/ 26763 h 1610236"/>
                <a:gd name="connsiteX9" fmla="*/ 423747 w 579864"/>
                <a:gd name="connsiteY9" fmla="*/ 0 h 1610236"/>
                <a:gd name="connsiteX10" fmla="*/ 486194 w 579864"/>
                <a:gd name="connsiteY10" fmla="*/ 31224 h 1610236"/>
                <a:gd name="connsiteX11" fmla="*/ 539720 w 579864"/>
                <a:gd name="connsiteY11" fmla="*/ 102592 h 1610236"/>
                <a:gd name="connsiteX12" fmla="*/ 579864 w 579864"/>
                <a:gd name="connsiteY12" fmla="*/ 205183 h 1610236"/>
                <a:gd name="connsiteX13" fmla="*/ 575403 w 579864"/>
                <a:gd name="connsiteY13" fmla="*/ 1610236 h 1610236"/>
                <a:gd name="connsiteX14" fmla="*/ 0 w 579864"/>
                <a:gd name="connsiteY14" fmla="*/ 1610236 h 1610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79864" h="1610236">
                  <a:moveTo>
                    <a:pt x="0" y="1610236"/>
                  </a:moveTo>
                  <a:lnTo>
                    <a:pt x="0" y="936703"/>
                  </a:lnTo>
                  <a:lnTo>
                    <a:pt x="44605" y="838572"/>
                  </a:lnTo>
                  <a:lnTo>
                    <a:pt x="98131" y="660152"/>
                  </a:lnTo>
                  <a:lnTo>
                    <a:pt x="151657" y="486193"/>
                  </a:lnTo>
                  <a:lnTo>
                    <a:pt x="209643" y="338997"/>
                  </a:lnTo>
                  <a:lnTo>
                    <a:pt x="258709" y="205183"/>
                  </a:lnTo>
                  <a:lnTo>
                    <a:pt x="312235" y="93671"/>
                  </a:lnTo>
                  <a:lnTo>
                    <a:pt x="365760" y="26763"/>
                  </a:lnTo>
                  <a:lnTo>
                    <a:pt x="423747" y="0"/>
                  </a:lnTo>
                  <a:lnTo>
                    <a:pt x="486194" y="31224"/>
                  </a:lnTo>
                  <a:lnTo>
                    <a:pt x="539720" y="102592"/>
                  </a:lnTo>
                  <a:lnTo>
                    <a:pt x="579864" y="205183"/>
                  </a:lnTo>
                  <a:lnTo>
                    <a:pt x="575403" y="1610236"/>
                  </a:lnTo>
                  <a:lnTo>
                    <a:pt x="0" y="1610236"/>
                  </a:lnTo>
                  <a:close/>
                </a:path>
              </a:pathLst>
            </a:custGeom>
            <a:pattFill prst="ltUp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graphicFrame>
          <p:nvGraphicFramePr>
            <p:cNvPr id="43027" name="Objeto 57"/>
            <p:cNvGraphicFramePr>
              <a:graphicFrameLocks noChangeAspect="1"/>
            </p:cNvGraphicFramePr>
            <p:nvPr/>
          </p:nvGraphicFramePr>
          <p:xfrm>
            <a:off x="7146925" y="4629324"/>
            <a:ext cx="1252538" cy="292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118" name="Equation" r:id="rId20" imgW="876300" imgH="203200" progId="Equation.DSMT4">
                    <p:embed/>
                  </p:oleObj>
                </mc:Choice>
                <mc:Fallback>
                  <p:oleObj name="Equation" r:id="rId20" imgW="876300" imgH="203200" progId="Equation.DSMT4">
                    <p:embed/>
                    <p:pic>
                      <p:nvPicPr>
                        <p:cNvPr id="0" name="Objeto 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46925" y="4629324"/>
                          <a:ext cx="1252538" cy="292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59" name="Conector de seta reta 58"/>
            <p:cNvCxnSpPr/>
            <p:nvPr/>
          </p:nvCxnSpPr>
          <p:spPr>
            <a:xfrm flipV="1">
              <a:off x="6414047" y="4873794"/>
              <a:ext cx="649109" cy="64292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Distribuição Normal ou Gaussiana</a:t>
            </a:r>
          </a:p>
        </p:txBody>
      </p:sp>
      <p:graphicFrame>
        <p:nvGraphicFramePr>
          <p:cNvPr id="104463" name="Object 15"/>
          <p:cNvGraphicFramePr>
            <a:graphicFrameLocks noChangeAspect="1"/>
          </p:cNvGraphicFramePr>
          <p:nvPr/>
        </p:nvGraphicFramePr>
        <p:xfrm>
          <a:off x="1098550" y="2609850"/>
          <a:ext cx="1016000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71" name="Equation" r:id="rId3" imgW="710891" imgH="393529" progId="Equation.DSMT4">
                  <p:embed/>
                </p:oleObj>
              </mc:Choice>
              <mc:Fallback>
                <p:oleObj name="Equation" r:id="rId3" imgW="710891" imgH="393529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550" y="2609850"/>
                        <a:ext cx="1016000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64" name="Object 16"/>
          <p:cNvGraphicFramePr>
            <a:graphicFrameLocks noChangeAspect="1"/>
          </p:cNvGraphicFramePr>
          <p:nvPr/>
        </p:nvGraphicFramePr>
        <p:xfrm>
          <a:off x="1098550" y="3657600"/>
          <a:ext cx="708025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72" name="Equation" r:id="rId5" imgW="494870" imgH="203024" progId="Equation.DSMT4">
                  <p:embed/>
                </p:oleObj>
              </mc:Choice>
              <mc:Fallback>
                <p:oleObj name="Equation" r:id="rId5" imgW="494870" imgH="203024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550" y="3657600"/>
                        <a:ext cx="708025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65" name="Object 17"/>
          <p:cNvGraphicFramePr>
            <a:graphicFrameLocks noChangeAspect="1"/>
          </p:cNvGraphicFramePr>
          <p:nvPr/>
        </p:nvGraphicFramePr>
        <p:xfrm>
          <a:off x="1822450" y="3494088"/>
          <a:ext cx="1216025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73" name="Equation" r:id="rId7" imgW="850531" imgH="431613" progId="Equation.DSMT4">
                  <p:embed/>
                </p:oleObj>
              </mc:Choice>
              <mc:Fallback>
                <p:oleObj name="Equation" r:id="rId7" imgW="850531" imgH="431613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2450" y="3494088"/>
                        <a:ext cx="1216025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66" name="Object 18"/>
          <p:cNvGraphicFramePr>
            <a:graphicFrameLocks noChangeAspect="1"/>
          </p:cNvGraphicFramePr>
          <p:nvPr/>
        </p:nvGraphicFramePr>
        <p:xfrm>
          <a:off x="3054350" y="3521075"/>
          <a:ext cx="1343025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74" name="Equation" r:id="rId9" imgW="939392" imgH="393529" progId="Equation.DSMT4">
                  <p:embed/>
                </p:oleObj>
              </mc:Choice>
              <mc:Fallback>
                <p:oleObj name="Equation" r:id="rId9" imgW="939392" imgH="393529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4350" y="3521075"/>
                        <a:ext cx="1343025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67" name="Object 19"/>
          <p:cNvGraphicFramePr>
            <a:graphicFrameLocks noChangeAspect="1"/>
          </p:cNvGraphicFramePr>
          <p:nvPr/>
        </p:nvGraphicFramePr>
        <p:xfrm>
          <a:off x="4413250" y="3521075"/>
          <a:ext cx="1470025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75" name="Equation" r:id="rId11" imgW="1028254" imgH="393529" progId="Equation.DSMT4">
                  <p:embed/>
                </p:oleObj>
              </mc:Choice>
              <mc:Fallback>
                <p:oleObj name="Equation" r:id="rId11" imgW="1028254" imgH="393529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0" y="3521075"/>
                        <a:ext cx="1470025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68" name="Object 20"/>
          <p:cNvGraphicFramePr>
            <a:graphicFrameLocks noChangeAspect="1"/>
          </p:cNvGraphicFramePr>
          <p:nvPr/>
        </p:nvGraphicFramePr>
        <p:xfrm>
          <a:off x="5899150" y="3521075"/>
          <a:ext cx="1270000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76" name="Equation" r:id="rId13" imgW="888614" imgH="393529" progId="Equation.DSMT4">
                  <p:embed/>
                </p:oleObj>
              </mc:Choice>
              <mc:Fallback>
                <p:oleObj name="Equation" r:id="rId13" imgW="888614" imgH="393529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9150" y="3521075"/>
                        <a:ext cx="1270000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69" name="Object 21"/>
          <p:cNvGraphicFramePr>
            <a:graphicFrameLocks noChangeAspect="1"/>
          </p:cNvGraphicFramePr>
          <p:nvPr/>
        </p:nvGraphicFramePr>
        <p:xfrm>
          <a:off x="1098550" y="4710113"/>
          <a:ext cx="854075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77" name="Equation" r:id="rId15" imgW="596641" imgH="203112" progId="Equation.DSMT4">
                  <p:embed/>
                </p:oleObj>
              </mc:Choice>
              <mc:Fallback>
                <p:oleObj name="Equation" r:id="rId15" imgW="596641" imgH="203112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550" y="4710113"/>
                        <a:ext cx="854075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70" name="Object 22"/>
          <p:cNvGraphicFramePr>
            <a:graphicFrameLocks noChangeAspect="1"/>
          </p:cNvGraphicFramePr>
          <p:nvPr/>
        </p:nvGraphicFramePr>
        <p:xfrm>
          <a:off x="1985963" y="4545013"/>
          <a:ext cx="1363662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78" name="Equation" r:id="rId17" imgW="952087" imgH="431613" progId="Equation.DSMT4">
                  <p:embed/>
                </p:oleObj>
              </mc:Choice>
              <mc:Fallback>
                <p:oleObj name="Equation" r:id="rId17" imgW="952087" imgH="431613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5963" y="4545013"/>
                        <a:ext cx="1363662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71" name="Object 23"/>
          <p:cNvGraphicFramePr>
            <a:graphicFrameLocks noChangeAspect="1"/>
          </p:cNvGraphicFramePr>
          <p:nvPr/>
        </p:nvGraphicFramePr>
        <p:xfrm>
          <a:off x="3382963" y="4572000"/>
          <a:ext cx="160020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79" name="Equation" r:id="rId19" imgW="1117115" imgH="393529" progId="Equation.DSMT4">
                  <p:embed/>
                </p:oleObj>
              </mc:Choice>
              <mc:Fallback>
                <p:oleObj name="Equation" r:id="rId19" imgW="1117115" imgH="393529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2963" y="4572000"/>
                        <a:ext cx="1600200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72" name="Object 24"/>
          <p:cNvGraphicFramePr>
            <a:graphicFrameLocks noChangeAspect="1"/>
          </p:cNvGraphicFramePr>
          <p:nvPr/>
        </p:nvGraphicFramePr>
        <p:xfrm>
          <a:off x="5026025" y="4572000"/>
          <a:ext cx="107315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80" name="Equation" r:id="rId21" imgW="748975" imgH="393529" progId="Equation.DSMT4">
                  <p:embed/>
                </p:oleObj>
              </mc:Choice>
              <mc:Fallback>
                <p:oleObj name="Equation" r:id="rId21" imgW="748975" imgH="393529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6025" y="4572000"/>
                        <a:ext cx="1073150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73" name="Text Box 25"/>
          <p:cNvSpPr txBox="1">
            <a:spLocks noChangeArrowheads="1"/>
          </p:cNvSpPr>
          <p:nvPr/>
        </p:nvSpPr>
        <p:spPr bwMode="auto">
          <a:xfrm>
            <a:off x="2393950" y="5670550"/>
            <a:ext cx="3070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ym typeface="Symbol" pitchFamily="18" charset="2"/>
              </a:rPr>
              <a:t> </a:t>
            </a:r>
            <a:r>
              <a:rPr lang="pt-BR" altLang="pt-BR" sz="1600">
                <a:solidFill>
                  <a:srgbClr val="FF0000"/>
                </a:solidFill>
                <a:sym typeface="Symbol" pitchFamily="18" charset="2"/>
              </a:rPr>
              <a:t>Distribuição Normal Padrão</a:t>
            </a:r>
            <a:endParaRPr lang="pt-BR" altLang="pt-BR" sz="1600">
              <a:solidFill>
                <a:srgbClr val="FF0000"/>
              </a:solidFill>
            </a:endParaRPr>
          </a:p>
        </p:txBody>
      </p:sp>
      <p:graphicFrame>
        <p:nvGraphicFramePr>
          <p:cNvPr id="104474" name="Object 26"/>
          <p:cNvGraphicFramePr>
            <a:graphicFrameLocks noChangeAspect="1"/>
          </p:cNvGraphicFramePr>
          <p:nvPr/>
        </p:nvGraphicFramePr>
        <p:xfrm>
          <a:off x="1114425" y="5715000"/>
          <a:ext cx="1036638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81" name="Equation" r:id="rId23" imgW="723586" imgH="203112" progId="Equation.DSMT4">
                  <p:embed/>
                </p:oleObj>
              </mc:Choice>
              <mc:Fallback>
                <p:oleObj name="Equation" r:id="rId23" imgW="723586" imgH="203112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425" y="5715000"/>
                        <a:ext cx="1036638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75" name="Rectangle 27"/>
          <p:cNvSpPr>
            <a:spLocks noChangeArrowheads="1"/>
          </p:cNvSpPr>
          <p:nvPr/>
        </p:nvSpPr>
        <p:spPr bwMode="auto">
          <a:xfrm>
            <a:off x="1022350" y="5594350"/>
            <a:ext cx="1219200" cy="533400"/>
          </a:xfrm>
          <a:prstGeom prst="rect">
            <a:avLst/>
          </a:prstGeom>
          <a:noFill/>
          <a:ln w="1905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</p:txBody>
      </p:sp>
      <p:graphicFrame>
        <p:nvGraphicFramePr>
          <p:cNvPr id="104479" name="Object 31"/>
          <p:cNvGraphicFramePr>
            <a:graphicFrameLocks noChangeAspect="1"/>
          </p:cNvGraphicFramePr>
          <p:nvPr/>
        </p:nvGraphicFramePr>
        <p:xfrm>
          <a:off x="6156325" y="4545013"/>
          <a:ext cx="800100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82" name="Equation" r:id="rId25" imgW="558800" imgH="419100" progId="Equation.DSMT4">
                  <p:embed/>
                </p:oleObj>
              </mc:Choice>
              <mc:Fallback>
                <p:oleObj name="Equation" r:id="rId25" imgW="558800" imgH="41910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4545013"/>
                        <a:ext cx="800100" cy="60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upo 23"/>
          <p:cNvGrpSpPr>
            <a:grpSpLocks/>
          </p:cNvGrpSpPr>
          <p:nvPr/>
        </p:nvGrpSpPr>
        <p:grpSpPr bwMode="auto">
          <a:xfrm>
            <a:off x="1028700" y="1857375"/>
            <a:ext cx="5875338" cy="338138"/>
            <a:chOff x="1071538" y="1857364"/>
            <a:chExt cx="5875372" cy="338554"/>
          </a:xfrm>
        </p:grpSpPr>
        <p:sp>
          <p:nvSpPr>
            <p:cNvPr id="44053" name="Text Box 25"/>
            <p:cNvSpPr txBox="1">
              <a:spLocks noChangeArrowheads="1"/>
            </p:cNvSpPr>
            <p:nvPr/>
          </p:nvSpPr>
          <p:spPr bwMode="auto">
            <a:xfrm>
              <a:off x="1071538" y="1857364"/>
              <a:ext cx="172996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sym typeface="Symbol" pitchFamily="18" charset="2"/>
                </a:rPr>
                <a:t>Propriedade: se </a:t>
              </a:r>
              <a:endParaRPr lang="pt-BR" altLang="pt-BR" sz="1600"/>
            </a:p>
          </p:txBody>
        </p:sp>
        <p:graphicFrame>
          <p:nvGraphicFramePr>
            <p:cNvPr id="44054" name="Object 30"/>
            <p:cNvGraphicFramePr>
              <a:graphicFrameLocks noChangeAspect="1"/>
            </p:cNvGraphicFramePr>
            <p:nvPr/>
          </p:nvGraphicFramePr>
          <p:xfrm>
            <a:off x="2675448" y="1857370"/>
            <a:ext cx="1271588" cy="3286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183" name="Equation" r:id="rId27" imgW="889000" imgH="228600" progId="Equation.DSMT4">
                    <p:embed/>
                  </p:oleObj>
                </mc:Choice>
                <mc:Fallback>
                  <p:oleObj name="Equation" r:id="rId27" imgW="889000" imgH="228600" progId="Equation.DSMT4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75448" y="1857370"/>
                          <a:ext cx="1271588" cy="3286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4055" name="Text Box 25"/>
            <p:cNvSpPr txBox="1">
              <a:spLocks noChangeArrowheads="1"/>
            </p:cNvSpPr>
            <p:nvPr/>
          </p:nvSpPr>
          <p:spPr bwMode="auto">
            <a:xfrm>
              <a:off x="3929058" y="1857364"/>
              <a:ext cx="29687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sym typeface="Symbol" pitchFamily="18" charset="2"/>
                </a:rPr>
                <a:t>e</a:t>
              </a:r>
              <a:endParaRPr lang="pt-BR" altLang="pt-BR" sz="1600"/>
            </a:p>
          </p:txBody>
        </p:sp>
        <p:graphicFrame>
          <p:nvGraphicFramePr>
            <p:cNvPr id="44056" name="Object 33"/>
            <p:cNvGraphicFramePr>
              <a:graphicFrameLocks noChangeAspect="1"/>
            </p:cNvGraphicFramePr>
            <p:nvPr/>
          </p:nvGraphicFramePr>
          <p:xfrm>
            <a:off x="4232458" y="1893883"/>
            <a:ext cx="1000125" cy="255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184" name="Equation" r:id="rId29" imgW="698197" imgH="177723" progId="Equation.DSMT4">
                    <p:embed/>
                  </p:oleObj>
                </mc:Choice>
                <mc:Fallback>
                  <p:oleObj name="Equation" r:id="rId29" imgW="698197" imgH="177723" progId="Equation.DSMT4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32458" y="1893883"/>
                          <a:ext cx="1000125" cy="2555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4057" name="Text Box 25"/>
            <p:cNvSpPr txBox="1">
              <a:spLocks noChangeArrowheads="1"/>
            </p:cNvSpPr>
            <p:nvPr/>
          </p:nvSpPr>
          <p:spPr bwMode="auto">
            <a:xfrm>
              <a:off x="5214942" y="1857364"/>
              <a:ext cx="71365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sym typeface="Symbol" pitchFamily="18" charset="2"/>
                </a:rPr>
                <a:t>então</a:t>
              </a:r>
              <a:endParaRPr lang="pt-BR" altLang="pt-BR" sz="1600"/>
            </a:p>
          </p:txBody>
        </p:sp>
        <p:graphicFrame>
          <p:nvGraphicFramePr>
            <p:cNvPr id="44058" name="Object 34"/>
            <p:cNvGraphicFramePr>
              <a:graphicFrameLocks noChangeAspect="1"/>
            </p:cNvGraphicFramePr>
            <p:nvPr/>
          </p:nvGraphicFramePr>
          <p:xfrm>
            <a:off x="5929322" y="1896354"/>
            <a:ext cx="1017588" cy="292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185" name="Equation" r:id="rId31" imgW="710891" imgH="203112" progId="Equation.DSMT4">
                    <p:embed/>
                  </p:oleObj>
                </mc:Choice>
                <mc:Fallback>
                  <p:oleObj name="Equation" r:id="rId31" imgW="710891" imgH="203112" progId="Equation.DSMT4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29322" y="1896354"/>
                          <a:ext cx="1017588" cy="292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5" name="Object 35"/>
          <p:cNvGraphicFramePr>
            <a:graphicFrameLocks noChangeAspect="1"/>
          </p:cNvGraphicFramePr>
          <p:nvPr/>
        </p:nvGraphicFramePr>
        <p:xfrm>
          <a:off x="5886450" y="1857375"/>
          <a:ext cx="1835150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86" name="Equation" r:id="rId33" imgW="1282700" imgH="228600" progId="Equation.DSMT4">
                  <p:embed/>
                </p:oleObj>
              </mc:Choice>
              <mc:Fallback>
                <p:oleObj name="Equation" r:id="rId33" imgW="1282700" imgH="22860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6450" y="1857375"/>
                        <a:ext cx="1835150" cy="3286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D3571E-64C1-4B86-812A-557970FF6559}" type="slidenum">
              <a:rPr lang="pt-BR"/>
              <a:pPr>
                <a:defRPr/>
              </a:pPr>
              <a:t>41</a:t>
            </a:fld>
            <a:endParaRPr lang="pt-BR"/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3052763" y="6000750"/>
            <a:ext cx="42560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400">
                <a:sym typeface="Symbol" pitchFamily="18" charset="2"/>
              </a:rPr>
              <a:t>(valores de probabilidade podem ser tabelados!)</a:t>
            </a:r>
            <a:endParaRPr lang="pt-BR" altLang="pt-BR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73" grpId="0" autoUpdateAnimBg="0"/>
      <p:bldP spid="104475" grpId="0" animBg="1"/>
      <p:bldP spid="27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175" y="1989138"/>
            <a:ext cx="4879975" cy="455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Distribuição Normal Padrão</a:t>
            </a:r>
          </a:p>
        </p:txBody>
      </p:sp>
      <p:graphicFrame>
        <p:nvGraphicFramePr>
          <p:cNvPr id="105483" name="Object 11"/>
          <p:cNvGraphicFramePr>
            <a:graphicFrameLocks noChangeAspect="1"/>
          </p:cNvGraphicFramePr>
          <p:nvPr/>
        </p:nvGraphicFramePr>
        <p:xfrm>
          <a:off x="827088" y="3733800"/>
          <a:ext cx="1433512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0" name="Equation" r:id="rId4" imgW="1002865" imgH="203112" progId="Equation.DSMT4">
                  <p:embed/>
                </p:oleObj>
              </mc:Choice>
              <mc:Fallback>
                <p:oleObj name="Equation" r:id="rId4" imgW="1002865" imgH="203112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3733800"/>
                        <a:ext cx="1433512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84" name="Object 12"/>
          <p:cNvGraphicFramePr>
            <a:graphicFrameLocks noChangeAspect="1"/>
          </p:cNvGraphicFramePr>
          <p:nvPr/>
        </p:nvGraphicFramePr>
        <p:xfrm>
          <a:off x="827088" y="4267200"/>
          <a:ext cx="1958975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1" name="Equation" r:id="rId6" imgW="1371600" imgH="203200" progId="Equation.DSMT4">
                  <p:embed/>
                </p:oleObj>
              </mc:Choice>
              <mc:Fallback>
                <p:oleObj name="Equation" r:id="rId6" imgW="1371600" imgH="2032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267200"/>
                        <a:ext cx="1958975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485" name="AutoShape 13"/>
          <p:cNvSpPr>
            <a:spLocks noChangeArrowheads="1"/>
          </p:cNvSpPr>
          <p:nvPr/>
        </p:nvSpPr>
        <p:spPr bwMode="auto">
          <a:xfrm>
            <a:off x="3444875" y="5111750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</p:txBody>
      </p:sp>
      <p:sp>
        <p:nvSpPr>
          <p:cNvPr id="105486" name="AutoShape 14"/>
          <p:cNvSpPr>
            <a:spLocks noChangeArrowheads="1"/>
          </p:cNvSpPr>
          <p:nvPr/>
        </p:nvSpPr>
        <p:spPr bwMode="auto">
          <a:xfrm rot="5400000">
            <a:off x="7353300" y="1506538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</p:txBody>
      </p:sp>
      <p:sp>
        <p:nvSpPr>
          <p:cNvPr id="105487" name="Rectangle 15"/>
          <p:cNvSpPr>
            <a:spLocks noChangeArrowheads="1"/>
          </p:cNvSpPr>
          <p:nvPr/>
        </p:nvSpPr>
        <p:spPr bwMode="auto">
          <a:xfrm>
            <a:off x="7416800" y="5137150"/>
            <a:ext cx="411163" cy="179388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</p:txBody>
      </p:sp>
      <p:grpSp>
        <p:nvGrpSpPr>
          <p:cNvPr id="45065" name="Grupo 2"/>
          <p:cNvGrpSpPr>
            <a:grpSpLocks/>
          </p:cNvGrpSpPr>
          <p:nvPr/>
        </p:nvGrpSpPr>
        <p:grpSpPr bwMode="auto">
          <a:xfrm>
            <a:off x="684213" y="1600200"/>
            <a:ext cx="2698750" cy="1289050"/>
            <a:chOff x="684213" y="1600200"/>
            <a:chExt cx="2698751" cy="1289467"/>
          </a:xfrm>
        </p:grpSpPr>
        <p:pic>
          <p:nvPicPr>
            <p:cNvPr id="45073" name="Picture 18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296" t="9618" r="18376" b="11877"/>
            <a:stretch>
              <a:fillRect/>
            </a:stretch>
          </p:blipFill>
          <p:spPr bwMode="auto">
            <a:xfrm>
              <a:off x="771526" y="1600200"/>
              <a:ext cx="2506663" cy="1058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074" name="Text Box 19"/>
            <p:cNvSpPr txBox="1">
              <a:spLocks noChangeArrowheads="1"/>
            </p:cNvSpPr>
            <p:nvPr/>
          </p:nvSpPr>
          <p:spPr bwMode="auto">
            <a:xfrm>
              <a:off x="684213" y="2551113"/>
              <a:ext cx="3968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</a:rPr>
                <a:t>-</a:t>
              </a:r>
              <a:r>
                <a:rPr lang="pt-BR" altLang="pt-BR" sz="1600">
                  <a:latin typeface="Times New Roman" pitchFamily="18" charset="0"/>
                  <a:sym typeface="Symbol" pitchFamily="18" charset="2"/>
                </a:rPr>
                <a:t></a:t>
              </a:r>
              <a:endParaRPr lang="pt-BR" altLang="pt-BR" sz="1600">
                <a:latin typeface="Times New Roman" pitchFamily="18" charset="0"/>
              </a:endParaRPr>
            </a:p>
          </p:txBody>
        </p:sp>
        <p:sp>
          <p:nvSpPr>
            <p:cNvPr id="45075" name="Text Box 20"/>
            <p:cNvSpPr txBox="1">
              <a:spLocks noChangeArrowheads="1"/>
            </p:cNvSpPr>
            <p:nvPr/>
          </p:nvSpPr>
          <p:spPr bwMode="auto">
            <a:xfrm>
              <a:off x="2940051" y="2551113"/>
              <a:ext cx="442913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</a:rPr>
                <a:t>+</a:t>
              </a:r>
              <a:r>
                <a:rPr lang="pt-BR" altLang="pt-BR" sz="1600">
                  <a:latin typeface="Times New Roman" pitchFamily="18" charset="0"/>
                  <a:sym typeface="Symbol" pitchFamily="18" charset="2"/>
                </a:rPr>
                <a:t></a:t>
              </a:r>
              <a:endParaRPr lang="pt-BR" altLang="pt-BR" sz="1600">
                <a:latin typeface="Times New Roman" pitchFamily="18" charset="0"/>
              </a:endParaRPr>
            </a:p>
          </p:txBody>
        </p:sp>
        <p:sp>
          <p:nvSpPr>
            <p:cNvPr id="45076" name="Text Box 25"/>
            <p:cNvSpPr txBox="1">
              <a:spLocks noChangeArrowheads="1"/>
            </p:cNvSpPr>
            <p:nvPr/>
          </p:nvSpPr>
          <p:spPr bwMode="auto">
            <a:xfrm>
              <a:off x="1900238" y="2551113"/>
              <a:ext cx="2857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45077" name="Text Box 26"/>
            <p:cNvSpPr txBox="1">
              <a:spLocks noChangeArrowheads="1"/>
            </p:cNvSpPr>
            <p:nvPr/>
          </p:nvSpPr>
          <p:spPr bwMode="auto">
            <a:xfrm>
              <a:off x="2385369" y="2551113"/>
              <a:ext cx="26481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i="1">
                  <a:latin typeface="Times New Roman" pitchFamily="18" charset="0"/>
                </a:rPr>
                <a:t>z</a:t>
              </a:r>
              <a:endParaRPr lang="pt-BR" altLang="pt-BR" sz="1600" i="1" baseline="-25000">
                <a:latin typeface="Times New Roman" pitchFamily="18" charset="0"/>
              </a:endParaRPr>
            </a:p>
          </p:txBody>
        </p:sp>
        <p:sp>
          <p:nvSpPr>
            <p:cNvPr id="45078" name="Freeform 16" descr="Diagonal para cima clara"/>
            <p:cNvSpPr>
              <a:spLocks/>
            </p:cNvSpPr>
            <p:nvPr/>
          </p:nvSpPr>
          <p:spPr bwMode="auto">
            <a:xfrm>
              <a:off x="2517775" y="2304854"/>
              <a:ext cx="657225" cy="325224"/>
            </a:xfrm>
            <a:custGeom>
              <a:avLst/>
              <a:gdLst>
                <a:gd name="T0" fmla="*/ 2147483647 w 414"/>
                <a:gd name="T1" fmla="*/ 2147483647 h 368"/>
                <a:gd name="T2" fmla="*/ 0 w 414"/>
                <a:gd name="T3" fmla="*/ 0 h 368"/>
                <a:gd name="T4" fmla="*/ 2147483647 w 414"/>
                <a:gd name="T5" fmla="*/ 2147483647 h 368"/>
                <a:gd name="T6" fmla="*/ 2147483647 w 414"/>
                <a:gd name="T7" fmla="*/ 2147483647 h 368"/>
                <a:gd name="T8" fmla="*/ 2147483647 w 414"/>
                <a:gd name="T9" fmla="*/ 2147483647 h 368"/>
                <a:gd name="T10" fmla="*/ 2147483647 w 414"/>
                <a:gd name="T11" fmla="*/ 2147483647 h 368"/>
                <a:gd name="T12" fmla="*/ 2147483647 w 414"/>
                <a:gd name="T13" fmla="*/ 2147483647 h 368"/>
                <a:gd name="T14" fmla="*/ 2147483647 w 414"/>
                <a:gd name="T15" fmla="*/ 2147483647 h 368"/>
                <a:gd name="T16" fmla="*/ 2147483647 w 414"/>
                <a:gd name="T17" fmla="*/ 2147483647 h 368"/>
                <a:gd name="T18" fmla="*/ 2147483647 w 414"/>
                <a:gd name="T19" fmla="*/ 2147483647 h 368"/>
                <a:gd name="T20" fmla="*/ 2147483647 w 414"/>
                <a:gd name="T21" fmla="*/ 2147483647 h 368"/>
                <a:gd name="T22" fmla="*/ 2147483647 w 414"/>
                <a:gd name="T23" fmla="*/ 2147483647 h 368"/>
                <a:gd name="T24" fmla="*/ 2147483647 w 414"/>
                <a:gd name="T25" fmla="*/ 2147483647 h 368"/>
                <a:gd name="T26" fmla="*/ 2147483647 w 414"/>
                <a:gd name="T27" fmla="*/ 2147483647 h 368"/>
                <a:gd name="T28" fmla="*/ 2147483647 w 414"/>
                <a:gd name="T29" fmla="*/ 2147483647 h 368"/>
                <a:gd name="T30" fmla="*/ 2147483647 w 414"/>
                <a:gd name="T31" fmla="*/ 2147483647 h 3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14"/>
                <a:gd name="T49" fmla="*/ 0 h 368"/>
                <a:gd name="T50" fmla="*/ 414 w 414"/>
                <a:gd name="T51" fmla="*/ 368 h 36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14" h="368">
                  <a:moveTo>
                    <a:pt x="1" y="366"/>
                  </a:moveTo>
                  <a:lnTo>
                    <a:pt x="0" y="0"/>
                  </a:lnTo>
                  <a:lnTo>
                    <a:pt x="24" y="45"/>
                  </a:lnTo>
                  <a:lnTo>
                    <a:pt x="48" y="86"/>
                  </a:lnTo>
                  <a:lnTo>
                    <a:pt x="68" y="129"/>
                  </a:lnTo>
                  <a:lnTo>
                    <a:pt x="92" y="163"/>
                  </a:lnTo>
                  <a:lnTo>
                    <a:pt x="128" y="217"/>
                  </a:lnTo>
                  <a:lnTo>
                    <a:pt x="164" y="265"/>
                  </a:lnTo>
                  <a:lnTo>
                    <a:pt x="205" y="301"/>
                  </a:lnTo>
                  <a:lnTo>
                    <a:pt x="234" y="320"/>
                  </a:lnTo>
                  <a:lnTo>
                    <a:pt x="270" y="335"/>
                  </a:lnTo>
                  <a:lnTo>
                    <a:pt x="301" y="351"/>
                  </a:lnTo>
                  <a:lnTo>
                    <a:pt x="354" y="361"/>
                  </a:lnTo>
                  <a:lnTo>
                    <a:pt x="414" y="368"/>
                  </a:lnTo>
                  <a:lnTo>
                    <a:pt x="92" y="366"/>
                  </a:lnTo>
                  <a:lnTo>
                    <a:pt x="1" y="366"/>
                  </a:lnTo>
                  <a:close/>
                </a:path>
              </a:pathLst>
            </a:custGeom>
            <a:pattFill prst="ltUpDiag">
              <a:fgClr>
                <a:schemeClr val="tx1"/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1935163" y="2141538"/>
            <a:ext cx="6759575" cy="4402137"/>
            <a:chOff x="1219" y="1349"/>
            <a:chExt cx="4258" cy="2773"/>
          </a:xfrm>
        </p:grpSpPr>
        <p:graphicFrame>
          <p:nvGraphicFramePr>
            <p:cNvPr id="45068" name="Object 6"/>
            <p:cNvGraphicFramePr>
              <a:graphicFrameLocks noChangeAspect="1"/>
            </p:cNvGraphicFramePr>
            <p:nvPr/>
          </p:nvGraphicFramePr>
          <p:xfrm>
            <a:off x="1219" y="2016"/>
            <a:ext cx="527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102" name="Equation" r:id="rId9" imgW="583947" imgH="203112" progId="Equation.DSMT4">
                    <p:embed/>
                  </p:oleObj>
                </mc:Choice>
                <mc:Fallback>
                  <p:oleObj name="Equation" r:id="rId9" imgW="583947" imgH="203112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19" y="2016"/>
                          <a:ext cx="527" cy="1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5069" name="Rectangle 8"/>
            <p:cNvSpPr>
              <a:spLocks noChangeArrowheads="1"/>
            </p:cNvSpPr>
            <p:nvPr/>
          </p:nvSpPr>
          <p:spPr bwMode="auto">
            <a:xfrm>
              <a:off x="2691" y="1349"/>
              <a:ext cx="2786" cy="2773"/>
            </a:xfrm>
            <a:prstGeom prst="rect">
              <a:avLst/>
            </a:pr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grpSp>
          <p:nvGrpSpPr>
            <p:cNvPr id="45070" name="Group 28"/>
            <p:cNvGrpSpPr>
              <a:grpSpLocks/>
            </p:cNvGrpSpPr>
            <p:nvPr/>
          </p:nvGrpSpPr>
          <p:grpSpPr bwMode="auto">
            <a:xfrm>
              <a:off x="1519" y="1607"/>
              <a:ext cx="1274" cy="455"/>
              <a:chOff x="1628" y="1607"/>
              <a:chExt cx="1187" cy="455"/>
            </a:xfrm>
          </p:grpSpPr>
          <p:sp>
            <p:nvSpPr>
              <p:cNvPr id="45071" name="Line 9"/>
              <p:cNvSpPr>
                <a:spLocks noChangeShapeType="1"/>
              </p:cNvSpPr>
              <p:nvPr/>
            </p:nvSpPr>
            <p:spPr bwMode="auto">
              <a:xfrm flipH="1">
                <a:off x="1628" y="1607"/>
                <a:ext cx="141" cy="417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5072" name="Line 10"/>
              <p:cNvSpPr>
                <a:spLocks noChangeShapeType="1"/>
              </p:cNvSpPr>
              <p:nvPr/>
            </p:nvSpPr>
            <p:spPr bwMode="auto">
              <a:xfrm>
                <a:off x="1769" y="1607"/>
                <a:ext cx="1046" cy="455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5845F7-69E3-4B64-9195-DA89909C74A2}" type="slidenum">
              <a:rPr lang="pt-BR"/>
              <a:pPr>
                <a:defRPr/>
              </a:pPr>
              <a:t>42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85" grpId="0" animBg="1"/>
      <p:bldP spid="105486" grpId="0" animBg="1"/>
      <p:bldP spid="10548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349625" y="2514600"/>
            <a:ext cx="2698750" cy="1316038"/>
            <a:chOff x="432" y="1584"/>
            <a:chExt cx="1700" cy="829"/>
          </a:xfrm>
        </p:grpSpPr>
        <p:grpSp>
          <p:nvGrpSpPr>
            <p:cNvPr id="46100" name="Group 10"/>
            <p:cNvGrpSpPr>
              <a:grpSpLocks/>
            </p:cNvGrpSpPr>
            <p:nvPr/>
          </p:nvGrpSpPr>
          <p:grpSpPr bwMode="auto">
            <a:xfrm>
              <a:off x="432" y="1584"/>
              <a:ext cx="1700" cy="829"/>
              <a:chOff x="3561" y="941"/>
              <a:chExt cx="1700" cy="829"/>
            </a:xfrm>
          </p:grpSpPr>
          <p:pic>
            <p:nvPicPr>
              <p:cNvPr id="46103" name="Picture 11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3296" t="9618" r="18376" b="11877"/>
              <a:stretch>
                <a:fillRect/>
              </a:stretch>
            </p:blipFill>
            <p:spPr bwMode="auto">
              <a:xfrm>
                <a:off x="3616" y="941"/>
                <a:ext cx="1579" cy="6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6104" name="Text Box 12"/>
              <p:cNvSpPr txBox="1">
                <a:spLocks noChangeArrowheads="1"/>
              </p:cNvSpPr>
              <p:nvPr/>
            </p:nvSpPr>
            <p:spPr bwMode="auto">
              <a:xfrm>
                <a:off x="3561" y="1540"/>
                <a:ext cx="25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>
                    <a:latin typeface="Times New Roman" pitchFamily="18" charset="0"/>
                  </a:rPr>
                  <a:t>-</a:t>
                </a:r>
                <a:r>
                  <a:rPr lang="pt-BR" altLang="pt-BR" sz="1600">
                    <a:latin typeface="Times New Roman" pitchFamily="18" charset="0"/>
                    <a:sym typeface="Symbol" pitchFamily="18" charset="2"/>
                  </a:rPr>
                  <a:t></a:t>
                </a:r>
                <a:endParaRPr lang="pt-BR" altLang="pt-BR" sz="1600">
                  <a:latin typeface="Times New Roman" pitchFamily="18" charset="0"/>
                </a:endParaRPr>
              </a:p>
            </p:txBody>
          </p:sp>
          <p:sp>
            <p:nvSpPr>
              <p:cNvPr id="46105" name="Text Box 13"/>
              <p:cNvSpPr txBox="1">
                <a:spLocks noChangeArrowheads="1"/>
              </p:cNvSpPr>
              <p:nvPr/>
            </p:nvSpPr>
            <p:spPr bwMode="auto">
              <a:xfrm>
                <a:off x="4982" y="1540"/>
                <a:ext cx="279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>
                    <a:latin typeface="Times New Roman" pitchFamily="18" charset="0"/>
                  </a:rPr>
                  <a:t>+</a:t>
                </a:r>
                <a:r>
                  <a:rPr lang="pt-BR" altLang="pt-BR" sz="1600">
                    <a:latin typeface="Times New Roman" pitchFamily="18" charset="0"/>
                    <a:sym typeface="Symbol" pitchFamily="18" charset="2"/>
                  </a:rPr>
                  <a:t></a:t>
                </a:r>
                <a:endParaRPr lang="pt-BR" altLang="pt-BR" sz="1600">
                  <a:latin typeface="Times New Roman" pitchFamily="18" charset="0"/>
                </a:endParaRPr>
              </a:p>
            </p:txBody>
          </p:sp>
          <p:sp>
            <p:nvSpPr>
              <p:cNvPr id="46106" name="Text Box 14"/>
              <p:cNvSpPr txBox="1">
                <a:spLocks noChangeArrowheads="1"/>
              </p:cNvSpPr>
              <p:nvPr/>
            </p:nvSpPr>
            <p:spPr bwMode="auto">
              <a:xfrm>
                <a:off x="4327" y="1558"/>
                <a:ext cx="18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>
                    <a:latin typeface="Times New Roman" pitchFamily="18" charset="0"/>
                  </a:rPr>
                  <a:t>0</a:t>
                </a:r>
              </a:p>
            </p:txBody>
          </p:sp>
        </p:grpSp>
        <p:sp>
          <p:nvSpPr>
            <p:cNvPr id="46101" name="Text Box 15"/>
            <p:cNvSpPr txBox="1">
              <a:spLocks noChangeArrowheads="1"/>
            </p:cNvSpPr>
            <p:nvPr/>
          </p:nvSpPr>
          <p:spPr bwMode="auto">
            <a:xfrm>
              <a:off x="1368" y="2199"/>
              <a:ext cx="25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400">
                  <a:latin typeface="Times New Roman" pitchFamily="18" charset="0"/>
                </a:rPr>
                <a:t>1,5</a:t>
              </a:r>
            </a:p>
          </p:txBody>
        </p:sp>
        <p:sp>
          <p:nvSpPr>
            <p:cNvPr id="46102" name="Freeform 16" descr="Diagonal para cima clara"/>
            <p:cNvSpPr>
              <a:spLocks/>
            </p:cNvSpPr>
            <p:nvPr/>
          </p:nvSpPr>
          <p:spPr bwMode="auto">
            <a:xfrm>
              <a:off x="1492" y="1859"/>
              <a:ext cx="414" cy="368"/>
            </a:xfrm>
            <a:custGeom>
              <a:avLst/>
              <a:gdLst>
                <a:gd name="T0" fmla="*/ 1 w 414"/>
                <a:gd name="T1" fmla="*/ 366 h 368"/>
                <a:gd name="T2" fmla="*/ 0 w 414"/>
                <a:gd name="T3" fmla="*/ 0 h 368"/>
                <a:gd name="T4" fmla="*/ 24 w 414"/>
                <a:gd name="T5" fmla="*/ 45 h 368"/>
                <a:gd name="T6" fmla="*/ 48 w 414"/>
                <a:gd name="T7" fmla="*/ 86 h 368"/>
                <a:gd name="T8" fmla="*/ 68 w 414"/>
                <a:gd name="T9" fmla="*/ 129 h 368"/>
                <a:gd name="T10" fmla="*/ 92 w 414"/>
                <a:gd name="T11" fmla="*/ 163 h 368"/>
                <a:gd name="T12" fmla="*/ 128 w 414"/>
                <a:gd name="T13" fmla="*/ 217 h 368"/>
                <a:gd name="T14" fmla="*/ 164 w 414"/>
                <a:gd name="T15" fmla="*/ 265 h 368"/>
                <a:gd name="T16" fmla="*/ 205 w 414"/>
                <a:gd name="T17" fmla="*/ 301 h 368"/>
                <a:gd name="T18" fmla="*/ 234 w 414"/>
                <a:gd name="T19" fmla="*/ 320 h 368"/>
                <a:gd name="T20" fmla="*/ 270 w 414"/>
                <a:gd name="T21" fmla="*/ 335 h 368"/>
                <a:gd name="T22" fmla="*/ 301 w 414"/>
                <a:gd name="T23" fmla="*/ 351 h 368"/>
                <a:gd name="T24" fmla="*/ 354 w 414"/>
                <a:gd name="T25" fmla="*/ 361 h 368"/>
                <a:gd name="T26" fmla="*/ 414 w 414"/>
                <a:gd name="T27" fmla="*/ 368 h 368"/>
                <a:gd name="T28" fmla="*/ 92 w 414"/>
                <a:gd name="T29" fmla="*/ 366 h 368"/>
                <a:gd name="T30" fmla="*/ 1 w 414"/>
                <a:gd name="T31" fmla="*/ 366 h 3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14"/>
                <a:gd name="T49" fmla="*/ 0 h 368"/>
                <a:gd name="T50" fmla="*/ 414 w 414"/>
                <a:gd name="T51" fmla="*/ 368 h 36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14" h="368">
                  <a:moveTo>
                    <a:pt x="1" y="366"/>
                  </a:moveTo>
                  <a:lnTo>
                    <a:pt x="0" y="0"/>
                  </a:lnTo>
                  <a:lnTo>
                    <a:pt x="24" y="45"/>
                  </a:lnTo>
                  <a:lnTo>
                    <a:pt x="48" y="86"/>
                  </a:lnTo>
                  <a:lnTo>
                    <a:pt x="68" y="129"/>
                  </a:lnTo>
                  <a:lnTo>
                    <a:pt x="92" y="163"/>
                  </a:lnTo>
                  <a:lnTo>
                    <a:pt x="128" y="217"/>
                  </a:lnTo>
                  <a:lnTo>
                    <a:pt x="164" y="265"/>
                  </a:lnTo>
                  <a:lnTo>
                    <a:pt x="205" y="301"/>
                  </a:lnTo>
                  <a:lnTo>
                    <a:pt x="234" y="320"/>
                  </a:lnTo>
                  <a:lnTo>
                    <a:pt x="270" y="335"/>
                  </a:lnTo>
                  <a:lnTo>
                    <a:pt x="301" y="351"/>
                  </a:lnTo>
                  <a:lnTo>
                    <a:pt x="354" y="361"/>
                  </a:lnTo>
                  <a:lnTo>
                    <a:pt x="414" y="368"/>
                  </a:lnTo>
                  <a:lnTo>
                    <a:pt x="92" y="366"/>
                  </a:lnTo>
                  <a:lnTo>
                    <a:pt x="1" y="366"/>
                  </a:lnTo>
                  <a:close/>
                </a:path>
              </a:pathLst>
            </a:custGeom>
            <a:pattFill prst="ltUpDiag">
              <a:fgClr>
                <a:schemeClr val="tx1"/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15738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Distribuição Normal Padrão (Exemplos)</a:t>
            </a:r>
          </a:p>
        </p:txBody>
      </p:sp>
      <p:graphicFrame>
        <p:nvGraphicFramePr>
          <p:cNvPr id="46084" name="Object 27"/>
          <p:cNvGraphicFramePr>
            <a:graphicFrameLocks noChangeAspect="1"/>
          </p:cNvGraphicFramePr>
          <p:nvPr/>
        </p:nvGraphicFramePr>
        <p:xfrm>
          <a:off x="684213" y="1676400"/>
          <a:ext cx="1431925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21" name="Equation" r:id="rId4" imgW="1002865" imgH="203112" progId="Equation.DSMT4">
                  <p:embed/>
                </p:oleObj>
              </mc:Choice>
              <mc:Fallback>
                <p:oleObj name="Equation" r:id="rId4" imgW="1002865" imgH="203112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676400"/>
                        <a:ext cx="1431925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40" name="Object 28"/>
          <p:cNvGraphicFramePr>
            <a:graphicFrameLocks noChangeAspect="1"/>
          </p:cNvGraphicFramePr>
          <p:nvPr/>
        </p:nvGraphicFramePr>
        <p:xfrm>
          <a:off x="684213" y="4343400"/>
          <a:ext cx="30861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22" name="Equation" r:id="rId6" imgW="2159000" imgH="203200" progId="Equation.DSMT4">
                  <p:embed/>
                </p:oleObj>
              </mc:Choice>
              <mc:Fallback>
                <p:oleObj name="Equation" r:id="rId6" imgW="2159000" imgH="20320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4343400"/>
                        <a:ext cx="30861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741" name="Text Box 29"/>
          <p:cNvSpPr txBox="1">
            <a:spLocks noChangeArrowheads="1"/>
          </p:cNvSpPr>
          <p:nvPr/>
        </p:nvSpPr>
        <p:spPr bwMode="auto">
          <a:xfrm>
            <a:off x="3217863" y="2860675"/>
            <a:ext cx="298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imes New Roman" pitchFamily="18" charset="0"/>
              </a:rPr>
              <a:t>=</a:t>
            </a:r>
          </a:p>
        </p:txBody>
      </p:sp>
      <p:grpSp>
        <p:nvGrpSpPr>
          <p:cNvPr id="9" name="Group 34"/>
          <p:cNvGrpSpPr>
            <a:grpSpLocks/>
          </p:cNvGrpSpPr>
          <p:nvPr/>
        </p:nvGrpSpPr>
        <p:grpSpPr bwMode="auto">
          <a:xfrm>
            <a:off x="5140325" y="2827338"/>
            <a:ext cx="977900" cy="457200"/>
            <a:chOff x="4944" y="912"/>
            <a:chExt cx="616" cy="288"/>
          </a:xfrm>
        </p:grpSpPr>
        <p:sp>
          <p:nvSpPr>
            <p:cNvPr id="46098" name="Text Box 35"/>
            <p:cNvSpPr txBox="1">
              <a:spLocks noChangeArrowheads="1"/>
            </p:cNvSpPr>
            <p:nvPr/>
          </p:nvSpPr>
          <p:spPr bwMode="auto">
            <a:xfrm>
              <a:off x="5088" y="912"/>
              <a:ext cx="47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</a:rPr>
                <a:t>0,0668</a:t>
              </a:r>
            </a:p>
          </p:txBody>
        </p:sp>
        <p:sp>
          <p:nvSpPr>
            <p:cNvPr id="46099" name="Line 36"/>
            <p:cNvSpPr>
              <a:spLocks noChangeShapeType="1"/>
            </p:cNvSpPr>
            <p:nvPr/>
          </p:nvSpPr>
          <p:spPr bwMode="auto">
            <a:xfrm flipV="1">
              <a:off x="4944" y="1056"/>
              <a:ext cx="14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A28FB-C838-42C5-B04F-9049501595DA}" type="slidenum">
              <a:rPr lang="pt-BR"/>
              <a:pPr>
                <a:defRPr/>
              </a:pPr>
              <a:t>43</a:t>
            </a:fld>
            <a:endParaRPr lang="pt-BR"/>
          </a:p>
        </p:txBody>
      </p:sp>
      <p:grpSp>
        <p:nvGrpSpPr>
          <p:cNvPr id="7" name="Grupo 6"/>
          <p:cNvGrpSpPr>
            <a:grpSpLocks/>
          </p:cNvGrpSpPr>
          <p:nvPr/>
        </p:nvGrpSpPr>
        <p:grpSpPr bwMode="auto">
          <a:xfrm>
            <a:off x="698500" y="2497138"/>
            <a:ext cx="2698750" cy="1316037"/>
            <a:chOff x="698500" y="2496463"/>
            <a:chExt cx="2698750" cy="1316039"/>
          </a:xfrm>
        </p:grpSpPr>
        <p:grpSp>
          <p:nvGrpSpPr>
            <p:cNvPr id="46090" name="Group 18"/>
            <p:cNvGrpSpPr>
              <a:grpSpLocks/>
            </p:cNvGrpSpPr>
            <p:nvPr/>
          </p:nvGrpSpPr>
          <p:grpSpPr bwMode="auto">
            <a:xfrm>
              <a:off x="698500" y="2496463"/>
              <a:ext cx="2698750" cy="1316039"/>
              <a:chOff x="3417" y="2573"/>
              <a:chExt cx="1700" cy="829"/>
            </a:xfrm>
          </p:grpSpPr>
          <p:grpSp>
            <p:nvGrpSpPr>
              <p:cNvPr id="46092" name="Group 19"/>
              <p:cNvGrpSpPr>
                <a:grpSpLocks/>
              </p:cNvGrpSpPr>
              <p:nvPr/>
            </p:nvGrpSpPr>
            <p:grpSpPr bwMode="auto">
              <a:xfrm>
                <a:off x="3417" y="2573"/>
                <a:ext cx="1700" cy="829"/>
                <a:chOff x="3561" y="941"/>
                <a:chExt cx="1700" cy="829"/>
              </a:xfrm>
            </p:grpSpPr>
            <p:pic>
              <p:nvPicPr>
                <p:cNvPr id="46094" name="Picture 20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3296" t="9618" r="18376" b="11877"/>
                <a:stretch>
                  <a:fillRect/>
                </a:stretch>
              </p:blipFill>
              <p:spPr bwMode="auto">
                <a:xfrm>
                  <a:off x="3616" y="941"/>
                  <a:ext cx="1579" cy="6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6095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561" y="1540"/>
                  <a:ext cx="250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pt-BR" altLang="pt-BR" sz="1600">
                      <a:latin typeface="Times New Roman" pitchFamily="18" charset="0"/>
                    </a:rPr>
                    <a:t>-</a:t>
                  </a:r>
                  <a:r>
                    <a:rPr lang="pt-BR" altLang="pt-BR" sz="1600">
                      <a:latin typeface="Times New Roman" pitchFamily="18" charset="0"/>
                      <a:sym typeface="Symbol" pitchFamily="18" charset="2"/>
                    </a:rPr>
                    <a:t></a:t>
                  </a:r>
                  <a:endParaRPr lang="pt-BR" altLang="pt-BR" sz="1600">
                    <a:latin typeface="Times New Roman" pitchFamily="18" charset="0"/>
                  </a:endParaRPr>
                </a:p>
              </p:txBody>
            </p:sp>
            <p:sp>
              <p:nvSpPr>
                <p:cNvPr id="46096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4982" y="1540"/>
                  <a:ext cx="279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pt-BR" altLang="pt-BR" sz="1600">
                      <a:latin typeface="Times New Roman" pitchFamily="18" charset="0"/>
                    </a:rPr>
                    <a:t>+</a:t>
                  </a:r>
                  <a:r>
                    <a:rPr lang="pt-BR" altLang="pt-BR" sz="1600">
                      <a:latin typeface="Times New Roman" pitchFamily="18" charset="0"/>
                      <a:sym typeface="Symbol" pitchFamily="18" charset="2"/>
                    </a:rPr>
                    <a:t></a:t>
                  </a:r>
                  <a:endParaRPr lang="pt-BR" altLang="pt-BR" sz="1600">
                    <a:latin typeface="Times New Roman" pitchFamily="18" charset="0"/>
                  </a:endParaRPr>
                </a:p>
              </p:txBody>
            </p:sp>
            <p:sp>
              <p:nvSpPr>
                <p:cNvPr id="46097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327" y="1558"/>
                  <a:ext cx="180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pt-BR" altLang="pt-BR" sz="1600">
                      <a:latin typeface="Times New Roman" pitchFamily="18" charset="0"/>
                    </a:rPr>
                    <a:t>0</a:t>
                  </a:r>
                </a:p>
              </p:txBody>
            </p:sp>
          </p:grpSp>
          <p:sp>
            <p:nvSpPr>
              <p:cNvPr id="46093" name="Text Box 25"/>
              <p:cNvSpPr txBox="1">
                <a:spLocks noChangeArrowheads="1"/>
              </p:cNvSpPr>
              <p:nvPr/>
            </p:nvSpPr>
            <p:spPr bwMode="auto">
              <a:xfrm>
                <a:off x="3920" y="3186"/>
                <a:ext cx="295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400">
                    <a:latin typeface="Times New Roman" pitchFamily="18" charset="0"/>
                  </a:rPr>
                  <a:t>-1,5</a:t>
                </a:r>
              </a:p>
            </p:txBody>
          </p:sp>
        </p:grpSp>
        <p:sp>
          <p:nvSpPr>
            <p:cNvPr id="46091" name="Freeform 16" descr="Diagonal para cima clara"/>
            <p:cNvSpPr>
              <a:spLocks/>
            </p:cNvSpPr>
            <p:nvPr/>
          </p:nvSpPr>
          <p:spPr bwMode="auto">
            <a:xfrm flipH="1">
              <a:off x="1073207" y="2941806"/>
              <a:ext cx="657225" cy="584201"/>
            </a:xfrm>
            <a:custGeom>
              <a:avLst/>
              <a:gdLst>
                <a:gd name="T0" fmla="*/ 2147483647 w 414"/>
                <a:gd name="T1" fmla="*/ 2147483647 h 368"/>
                <a:gd name="T2" fmla="*/ 0 w 414"/>
                <a:gd name="T3" fmla="*/ 0 h 368"/>
                <a:gd name="T4" fmla="*/ 2147483647 w 414"/>
                <a:gd name="T5" fmla="*/ 2147483647 h 368"/>
                <a:gd name="T6" fmla="*/ 2147483647 w 414"/>
                <a:gd name="T7" fmla="*/ 2147483647 h 368"/>
                <a:gd name="T8" fmla="*/ 2147483647 w 414"/>
                <a:gd name="T9" fmla="*/ 2147483647 h 368"/>
                <a:gd name="T10" fmla="*/ 2147483647 w 414"/>
                <a:gd name="T11" fmla="*/ 2147483647 h 368"/>
                <a:gd name="T12" fmla="*/ 2147483647 w 414"/>
                <a:gd name="T13" fmla="*/ 2147483647 h 368"/>
                <a:gd name="T14" fmla="*/ 2147483647 w 414"/>
                <a:gd name="T15" fmla="*/ 2147483647 h 368"/>
                <a:gd name="T16" fmla="*/ 2147483647 w 414"/>
                <a:gd name="T17" fmla="*/ 2147483647 h 368"/>
                <a:gd name="T18" fmla="*/ 2147483647 w 414"/>
                <a:gd name="T19" fmla="*/ 2147483647 h 368"/>
                <a:gd name="T20" fmla="*/ 2147483647 w 414"/>
                <a:gd name="T21" fmla="*/ 2147483647 h 368"/>
                <a:gd name="T22" fmla="*/ 2147483647 w 414"/>
                <a:gd name="T23" fmla="*/ 2147483647 h 368"/>
                <a:gd name="T24" fmla="*/ 2147483647 w 414"/>
                <a:gd name="T25" fmla="*/ 2147483647 h 368"/>
                <a:gd name="T26" fmla="*/ 2147483647 w 414"/>
                <a:gd name="T27" fmla="*/ 2147483647 h 368"/>
                <a:gd name="T28" fmla="*/ 2147483647 w 414"/>
                <a:gd name="T29" fmla="*/ 2147483647 h 368"/>
                <a:gd name="T30" fmla="*/ 2147483647 w 414"/>
                <a:gd name="T31" fmla="*/ 2147483647 h 3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14"/>
                <a:gd name="T49" fmla="*/ 0 h 368"/>
                <a:gd name="T50" fmla="*/ 414 w 414"/>
                <a:gd name="T51" fmla="*/ 368 h 36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14" h="368">
                  <a:moveTo>
                    <a:pt x="1" y="366"/>
                  </a:moveTo>
                  <a:lnTo>
                    <a:pt x="0" y="0"/>
                  </a:lnTo>
                  <a:lnTo>
                    <a:pt x="24" y="45"/>
                  </a:lnTo>
                  <a:lnTo>
                    <a:pt x="48" y="86"/>
                  </a:lnTo>
                  <a:lnTo>
                    <a:pt x="68" y="129"/>
                  </a:lnTo>
                  <a:lnTo>
                    <a:pt x="92" y="163"/>
                  </a:lnTo>
                  <a:lnTo>
                    <a:pt x="128" y="217"/>
                  </a:lnTo>
                  <a:lnTo>
                    <a:pt x="164" y="265"/>
                  </a:lnTo>
                  <a:lnTo>
                    <a:pt x="205" y="301"/>
                  </a:lnTo>
                  <a:lnTo>
                    <a:pt x="234" y="320"/>
                  </a:lnTo>
                  <a:lnTo>
                    <a:pt x="270" y="335"/>
                  </a:lnTo>
                  <a:lnTo>
                    <a:pt x="301" y="351"/>
                  </a:lnTo>
                  <a:lnTo>
                    <a:pt x="354" y="361"/>
                  </a:lnTo>
                  <a:lnTo>
                    <a:pt x="414" y="368"/>
                  </a:lnTo>
                  <a:lnTo>
                    <a:pt x="92" y="366"/>
                  </a:lnTo>
                  <a:lnTo>
                    <a:pt x="1" y="366"/>
                  </a:lnTo>
                  <a:close/>
                </a:path>
              </a:pathLst>
            </a:custGeom>
            <a:pattFill prst="ltUpDiag">
              <a:fgClr>
                <a:schemeClr val="tx1"/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41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6011863" y="2514600"/>
            <a:ext cx="2698750" cy="1316038"/>
            <a:chOff x="432" y="1584"/>
            <a:chExt cx="1700" cy="829"/>
          </a:xfrm>
        </p:grpSpPr>
        <p:grpSp>
          <p:nvGrpSpPr>
            <p:cNvPr id="47134" name="Group 10"/>
            <p:cNvGrpSpPr>
              <a:grpSpLocks/>
            </p:cNvGrpSpPr>
            <p:nvPr/>
          </p:nvGrpSpPr>
          <p:grpSpPr bwMode="auto">
            <a:xfrm>
              <a:off x="432" y="1584"/>
              <a:ext cx="1700" cy="829"/>
              <a:chOff x="3561" y="941"/>
              <a:chExt cx="1700" cy="829"/>
            </a:xfrm>
          </p:grpSpPr>
          <p:pic>
            <p:nvPicPr>
              <p:cNvPr id="47137" name="Picture 11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3296" t="9618" r="18376" b="11877"/>
              <a:stretch>
                <a:fillRect/>
              </a:stretch>
            </p:blipFill>
            <p:spPr bwMode="auto">
              <a:xfrm>
                <a:off x="3616" y="941"/>
                <a:ext cx="1579" cy="6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7138" name="Text Box 12"/>
              <p:cNvSpPr txBox="1">
                <a:spLocks noChangeArrowheads="1"/>
              </p:cNvSpPr>
              <p:nvPr/>
            </p:nvSpPr>
            <p:spPr bwMode="auto">
              <a:xfrm>
                <a:off x="3561" y="1540"/>
                <a:ext cx="25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>
                    <a:latin typeface="Times New Roman" pitchFamily="18" charset="0"/>
                  </a:rPr>
                  <a:t>-</a:t>
                </a:r>
                <a:r>
                  <a:rPr lang="pt-BR" altLang="pt-BR" sz="1600">
                    <a:latin typeface="Times New Roman" pitchFamily="18" charset="0"/>
                    <a:sym typeface="Symbol" pitchFamily="18" charset="2"/>
                  </a:rPr>
                  <a:t></a:t>
                </a:r>
                <a:endParaRPr lang="pt-BR" altLang="pt-BR" sz="1600">
                  <a:latin typeface="Times New Roman" pitchFamily="18" charset="0"/>
                </a:endParaRPr>
              </a:p>
            </p:txBody>
          </p:sp>
          <p:sp>
            <p:nvSpPr>
              <p:cNvPr id="47139" name="Text Box 13"/>
              <p:cNvSpPr txBox="1">
                <a:spLocks noChangeArrowheads="1"/>
              </p:cNvSpPr>
              <p:nvPr/>
            </p:nvSpPr>
            <p:spPr bwMode="auto">
              <a:xfrm>
                <a:off x="4982" y="1540"/>
                <a:ext cx="279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>
                    <a:latin typeface="Times New Roman" pitchFamily="18" charset="0"/>
                  </a:rPr>
                  <a:t>+</a:t>
                </a:r>
                <a:r>
                  <a:rPr lang="pt-BR" altLang="pt-BR" sz="1600">
                    <a:latin typeface="Times New Roman" pitchFamily="18" charset="0"/>
                    <a:sym typeface="Symbol" pitchFamily="18" charset="2"/>
                  </a:rPr>
                  <a:t></a:t>
                </a:r>
                <a:endParaRPr lang="pt-BR" altLang="pt-BR" sz="1600">
                  <a:latin typeface="Times New Roman" pitchFamily="18" charset="0"/>
                </a:endParaRPr>
              </a:p>
            </p:txBody>
          </p:sp>
          <p:sp>
            <p:nvSpPr>
              <p:cNvPr id="47140" name="Text Box 14"/>
              <p:cNvSpPr txBox="1">
                <a:spLocks noChangeArrowheads="1"/>
              </p:cNvSpPr>
              <p:nvPr/>
            </p:nvSpPr>
            <p:spPr bwMode="auto">
              <a:xfrm>
                <a:off x="4327" y="1558"/>
                <a:ext cx="18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>
                    <a:latin typeface="Times New Roman" pitchFamily="18" charset="0"/>
                  </a:rPr>
                  <a:t>0</a:t>
                </a:r>
              </a:p>
            </p:txBody>
          </p:sp>
        </p:grpSp>
        <p:sp>
          <p:nvSpPr>
            <p:cNvPr id="47135" name="Text Box 15"/>
            <p:cNvSpPr txBox="1">
              <a:spLocks noChangeArrowheads="1"/>
            </p:cNvSpPr>
            <p:nvPr/>
          </p:nvSpPr>
          <p:spPr bwMode="auto">
            <a:xfrm>
              <a:off x="1368" y="2199"/>
              <a:ext cx="25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400">
                  <a:latin typeface="Times New Roman" pitchFamily="18" charset="0"/>
                </a:rPr>
                <a:t>1,5</a:t>
              </a:r>
            </a:p>
          </p:txBody>
        </p:sp>
        <p:sp>
          <p:nvSpPr>
            <p:cNvPr id="47136" name="Freeform 16" descr="Diagonal para cima clara"/>
            <p:cNvSpPr>
              <a:spLocks/>
            </p:cNvSpPr>
            <p:nvPr/>
          </p:nvSpPr>
          <p:spPr bwMode="auto">
            <a:xfrm>
              <a:off x="1492" y="1859"/>
              <a:ext cx="414" cy="368"/>
            </a:xfrm>
            <a:custGeom>
              <a:avLst/>
              <a:gdLst>
                <a:gd name="T0" fmla="*/ 1 w 414"/>
                <a:gd name="T1" fmla="*/ 366 h 368"/>
                <a:gd name="T2" fmla="*/ 0 w 414"/>
                <a:gd name="T3" fmla="*/ 0 h 368"/>
                <a:gd name="T4" fmla="*/ 24 w 414"/>
                <a:gd name="T5" fmla="*/ 45 h 368"/>
                <a:gd name="T6" fmla="*/ 48 w 414"/>
                <a:gd name="T7" fmla="*/ 86 h 368"/>
                <a:gd name="T8" fmla="*/ 68 w 414"/>
                <a:gd name="T9" fmla="*/ 129 h 368"/>
                <a:gd name="T10" fmla="*/ 92 w 414"/>
                <a:gd name="T11" fmla="*/ 163 h 368"/>
                <a:gd name="T12" fmla="*/ 128 w 414"/>
                <a:gd name="T13" fmla="*/ 217 h 368"/>
                <a:gd name="T14" fmla="*/ 164 w 414"/>
                <a:gd name="T15" fmla="*/ 265 h 368"/>
                <a:gd name="T16" fmla="*/ 205 w 414"/>
                <a:gd name="T17" fmla="*/ 301 h 368"/>
                <a:gd name="T18" fmla="*/ 234 w 414"/>
                <a:gd name="T19" fmla="*/ 320 h 368"/>
                <a:gd name="T20" fmla="*/ 270 w 414"/>
                <a:gd name="T21" fmla="*/ 335 h 368"/>
                <a:gd name="T22" fmla="*/ 301 w 414"/>
                <a:gd name="T23" fmla="*/ 351 h 368"/>
                <a:gd name="T24" fmla="*/ 354 w 414"/>
                <a:gd name="T25" fmla="*/ 361 h 368"/>
                <a:gd name="T26" fmla="*/ 414 w 414"/>
                <a:gd name="T27" fmla="*/ 368 h 368"/>
                <a:gd name="T28" fmla="*/ 92 w 414"/>
                <a:gd name="T29" fmla="*/ 366 h 368"/>
                <a:gd name="T30" fmla="*/ 1 w 414"/>
                <a:gd name="T31" fmla="*/ 366 h 3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14"/>
                <a:gd name="T49" fmla="*/ 0 h 368"/>
                <a:gd name="T50" fmla="*/ 414 w 414"/>
                <a:gd name="T51" fmla="*/ 368 h 36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14" h="368">
                  <a:moveTo>
                    <a:pt x="1" y="366"/>
                  </a:moveTo>
                  <a:lnTo>
                    <a:pt x="0" y="0"/>
                  </a:lnTo>
                  <a:lnTo>
                    <a:pt x="24" y="45"/>
                  </a:lnTo>
                  <a:lnTo>
                    <a:pt x="48" y="86"/>
                  </a:lnTo>
                  <a:lnTo>
                    <a:pt x="68" y="129"/>
                  </a:lnTo>
                  <a:lnTo>
                    <a:pt x="92" y="163"/>
                  </a:lnTo>
                  <a:lnTo>
                    <a:pt x="128" y="217"/>
                  </a:lnTo>
                  <a:lnTo>
                    <a:pt x="164" y="265"/>
                  </a:lnTo>
                  <a:lnTo>
                    <a:pt x="205" y="301"/>
                  </a:lnTo>
                  <a:lnTo>
                    <a:pt x="234" y="320"/>
                  </a:lnTo>
                  <a:lnTo>
                    <a:pt x="270" y="335"/>
                  </a:lnTo>
                  <a:lnTo>
                    <a:pt x="301" y="351"/>
                  </a:lnTo>
                  <a:lnTo>
                    <a:pt x="354" y="361"/>
                  </a:lnTo>
                  <a:lnTo>
                    <a:pt x="414" y="368"/>
                  </a:lnTo>
                  <a:lnTo>
                    <a:pt x="92" y="366"/>
                  </a:lnTo>
                  <a:lnTo>
                    <a:pt x="1" y="366"/>
                  </a:lnTo>
                  <a:close/>
                </a:path>
              </a:pathLst>
            </a:custGeom>
            <a:pattFill prst="ltUpDiag">
              <a:fgClr>
                <a:schemeClr val="tx1"/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46" name="Group 18"/>
          <p:cNvGrpSpPr>
            <a:grpSpLocks/>
          </p:cNvGrpSpPr>
          <p:nvPr/>
        </p:nvGrpSpPr>
        <p:grpSpPr bwMode="auto">
          <a:xfrm>
            <a:off x="698500" y="2497138"/>
            <a:ext cx="2698750" cy="1316037"/>
            <a:chOff x="3417" y="2573"/>
            <a:chExt cx="1700" cy="829"/>
          </a:xfrm>
        </p:grpSpPr>
        <p:grpSp>
          <p:nvGrpSpPr>
            <p:cNvPr id="47127" name="Group 19"/>
            <p:cNvGrpSpPr>
              <a:grpSpLocks/>
            </p:cNvGrpSpPr>
            <p:nvPr/>
          </p:nvGrpSpPr>
          <p:grpSpPr bwMode="auto">
            <a:xfrm>
              <a:off x="3417" y="2573"/>
              <a:ext cx="1700" cy="829"/>
              <a:chOff x="3561" y="941"/>
              <a:chExt cx="1700" cy="829"/>
            </a:xfrm>
          </p:grpSpPr>
          <p:pic>
            <p:nvPicPr>
              <p:cNvPr id="47130" name="Picture 20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3296" t="9618" r="18376" b="11877"/>
              <a:stretch>
                <a:fillRect/>
              </a:stretch>
            </p:blipFill>
            <p:spPr bwMode="auto">
              <a:xfrm>
                <a:off x="3616" y="941"/>
                <a:ext cx="1579" cy="6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7131" name="Text Box 21"/>
              <p:cNvSpPr txBox="1">
                <a:spLocks noChangeArrowheads="1"/>
              </p:cNvSpPr>
              <p:nvPr/>
            </p:nvSpPr>
            <p:spPr bwMode="auto">
              <a:xfrm>
                <a:off x="3561" y="1540"/>
                <a:ext cx="25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>
                    <a:latin typeface="Times New Roman" pitchFamily="18" charset="0"/>
                  </a:rPr>
                  <a:t>-</a:t>
                </a:r>
                <a:r>
                  <a:rPr lang="pt-BR" altLang="pt-BR" sz="1600">
                    <a:latin typeface="Times New Roman" pitchFamily="18" charset="0"/>
                    <a:sym typeface="Symbol" pitchFamily="18" charset="2"/>
                  </a:rPr>
                  <a:t></a:t>
                </a:r>
                <a:endParaRPr lang="pt-BR" altLang="pt-BR" sz="1600">
                  <a:latin typeface="Times New Roman" pitchFamily="18" charset="0"/>
                </a:endParaRPr>
              </a:p>
            </p:txBody>
          </p:sp>
          <p:sp>
            <p:nvSpPr>
              <p:cNvPr id="47132" name="Text Box 22"/>
              <p:cNvSpPr txBox="1">
                <a:spLocks noChangeArrowheads="1"/>
              </p:cNvSpPr>
              <p:nvPr/>
            </p:nvSpPr>
            <p:spPr bwMode="auto">
              <a:xfrm>
                <a:off x="4982" y="1540"/>
                <a:ext cx="279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>
                    <a:latin typeface="Times New Roman" pitchFamily="18" charset="0"/>
                  </a:rPr>
                  <a:t>+</a:t>
                </a:r>
                <a:r>
                  <a:rPr lang="pt-BR" altLang="pt-BR" sz="1600">
                    <a:latin typeface="Times New Roman" pitchFamily="18" charset="0"/>
                    <a:sym typeface="Symbol" pitchFamily="18" charset="2"/>
                  </a:rPr>
                  <a:t></a:t>
                </a:r>
                <a:endParaRPr lang="pt-BR" altLang="pt-BR" sz="1600">
                  <a:latin typeface="Times New Roman" pitchFamily="18" charset="0"/>
                </a:endParaRPr>
              </a:p>
            </p:txBody>
          </p:sp>
          <p:sp>
            <p:nvSpPr>
              <p:cNvPr id="47133" name="Text Box 23"/>
              <p:cNvSpPr txBox="1">
                <a:spLocks noChangeArrowheads="1"/>
              </p:cNvSpPr>
              <p:nvPr/>
            </p:nvSpPr>
            <p:spPr bwMode="auto">
              <a:xfrm>
                <a:off x="4327" y="1558"/>
                <a:ext cx="18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>
                    <a:latin typeface="Times New Roman" pitchFamily="18" charset="0"/>
                  </a:rPr>
                  <a:t>0</a:t>
                </a:r>
              </a:p>
            </p:txBody>
          </p:sp>
        </p:grpSp>
        <p:sp>
          <p:nvSpPr>
            <p:cNvPr id="47128" name="Freeform 24" descr="Diagonal para cima clara"/>
            <p:cNvSpPr>
              <a:spLocks/>
            </p:cNvSpPr>
            <p:nvPr/>
          </p:nvSpPr>
          <p:spPr bwMode="auto">
            <a:xfrm>
              <a:off x="4272" y="2592"/>
              <a:ext cx="205" cy="629"/>
            </a:xfrm>
            <a:custGeom>
              <a:avLst/>
              <a:gdLst>
                <a:gd name="T0" fmla="*/ 1 w 205"/>
                <a:gd name="T1" fmla="*/ 703 h 622"/>
                <a:gd name="T2" fmla="*/ 0 w 205"/>
                <a:gd name="T3" fmla="*/ 0 h 622"/>
                <a:gd name="T4" fmla="*/ 33 w 205"/>
                <a:gd name="T5" fmla="*/ 8 h 622"/>
                <a:gd name="T6" fmla="*/ 59 w 205"/>
                <a:gd name="T7" fmla="*/ 26 h 622"/>
                <a:gd name="T8" fmla="*/ 81 w 205"/>
                <a:gd name="T9" fmla="*/ 61 h 622"/>
                <a:gd name="T10" fmla="*/ 104 w 205"/>
                <a:gd name="T11" fmla="*/ 89 h 622"/>
                <a:gd name="T12" fmla="*/ 133 w 205"/>
                <a:gd name="T13" fmla="*/ 142 h 622"/>
                <a:gd name="T14" fmla="*/ 158 w 205"/>
                <a:gd name="T15" fmla="*/ 191 h 622"/>
                <a:gd name="T16" fmla="*/ 182 w 205"/>
                <a:gd name="T17" fmla="*/ 247 h 622"/>
                <a:gd name="T18" fmla="*/ 205 w 205"/>
                <a:gd name="T19" fmla="*/ 289 h 622"/>
                <a:gd name="T20" fmla="*/ 204 w 205"/>
                <a:gd name="T21" fmla="*/ 703 h 622"/>
                <a:gd name="T22" fmla="*/ 1 w 205"/>
                <a:gd name="T23" fmla="*/ 703 h 62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05"/>
                <a:gd name="T37" fmla="*/ 0 h 622"/>
                <a:gd name="T38" fmla="*/ 205 w 205"/>
                <a:gd name="T39" fmla="*/ 622 h 62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05" h="622">
                  <a:moveTo>
                    <a:pt x="1" y="622"/>
                  </a:moveTo>
                  <a:lnTo>
                    <a:pt x="0" y="0"/>
                  </a:lnTo>
                  <a:lnTo>
                    <a:pt x="33" y="8"/>
                  </a:lnTo>
                  <a:lnTo>
                    <a:pt x="59" y="26"/>
                  </a:lnTo>
                  <a:lnTo>
                    <a:pt x="81" y="50"/>
                  </a:lnTo>
                  <a:lnTo>
                    <a:pt x="104" y="78"/>
                  </a:lnTo>
                  <a:lnTo>
                    <a:pt x="133" y="127"/>
                  </a:lnTo>
                  <a:lnTo>
                    <a:pt x="158" y="169"/>
                  </a:lnTo>
                  <a:lnTo>
                    <a:pt x="182" y="217"/>
                  </a:lnTo>
                  <a:lnTo>
                    <a:pt x="205" y="256"/>
                  </a:lnTo>
                  <a:lnTo>
                    <a:pt x="204" y="622"/>
                  </a:lnTo>
                  <a:lnTo>
                    <a:pt x="1" y="622"/>
                  </a:lnTo>
                  <a:close/>
                </a:path>
              </a:pathLst>
            </a:custGeom>
            <a:pattFill prst="ltUpDiag">
              <a:fgClr>
                <a:schemeClr val="tx1"/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7129" name="Text Box 25"/>
            <p:cNvSpPr txBox="1">
              <a:spLocks noChangeArrowheads="1"/>
            </p:cNvSpPr>
            <p:nvPr/>
          </p:nvSpPr>
          <p:spPr bwMode="auto">
            <a:xfrm>
              <a:off x="4344" y="3186"/>
              <a:ext cx="25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400">
                  <a:latin typeface="Times New Roman" pitchFamily="18" charset="0"/>
                </a:rPr>
                <a:t>1,5</a:t>
              </a:r>
            </a:p>
          </p:txBody>
        </p:sp>
      </p:grp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352800" y="2514600"/>
            <a:ext cx="2698750" cy="1316038"/>
            <a:chOff x="3849" y="3341"/>
            <a:chExt cx="1700" cy="829"/>
          </a:xfrm>
        </p:grpSpPr>
        <p:grpSp>
          <p:nvGrpSpPr>
            <p:cNvPr id="47121" name="Group 3"/>
            <p:cNvGrpSpPr>
              <a:grpSpLocks/>
            </p:cNvGrpSpPr>
            <p:nvPr/>
          </p:nvGrpSpPr>
          <p:grpSpPr bwMode="auto">
            <a:xfrm>
              <a:off x="3849" y="3341"/>
              <a:ext cx="1700" cy="829"/>
              <a:chOff x="3561" y="941"/>
              <a:chExt cx="1700" cy="829"/>
            </a:xfrm>
          </p:grpSpPr>
          <p:pic>
            <p:nvPicPr>
              <p:cNvPr id="47123" name="Picture 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3296" t="9618" r="18376" b="11877"/>
              <a:stretch>
                <a:fillRect/>
              </a:stretch>
            </p:blipFill>
            <p:spPr bwMode="auto">
              <a:xfrm>
                <a:off x="3616" y="941"/>
                <a:ext cx="1579" cy="6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7124" name="Text Box 5"/>
              <p:cNvSpPr txBox="1">
                <a:spLocks noChangeArrowheads="1"/>
              </p:cNvSpPr>
              <p:nvPr/>
            </p:nvSpPr>
            <p:spPr bwMode="auto">
              <a:xfrm>
                <a:off x="3561" y="1540"/>
                <a:ext cx="25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>
                    <a:latin typeface="Times New Roman" pitchFamily="18" charset="0"/>
                  </a:rPr>
                  <a:t>-</a:t>
                </a:r>
                <a:r>
                  <a:rPr lang="pt-BR" altLang="pt-BR" sz="1600">
                    <a:latin typeface="Times New Roman" pitchFamily="18" charset="0"/>
                    <a:sym typeface="Symbol" pitchFamily="18" charset="2"/>
                  </a:rPr>
                  <a:t></a:t>
                </a:r>
                <a:endParaRPr lang="pt-BR" altLang="pt-BR" sz="1600">
                  <a:latin typeface="Times New Roman" pitchFamily="18" charset="0"/>
                </a:endParaRPr>
              </a:p>
            </p:txBody>
          </p:sp>
          <p:sp>
            <p:nvSpPr>
              <p:cNvPr id="47125" name="Text Box 6"/>
              <p:cNvSpPr txBox="1">
                <a:spLocks noChangeArrowheads="1"/>
              </p:cNvSpPr>
              <p:nvPr/>
            </p:nvSpPr>
            <p:spPr bwMode="auto">
              <a:xfrm>
                <a:off x="4982" y="1540"/>
                <a:ext cx="279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>
                    <a:latin typeface="Times New Roman" pitchFamily="18" charset="0"/>
                  </a:rPr>
                  <a:t>+</a:t>
                </a:r>
                <a:r>
                  <a:rPr lang="pt-BR" altLang="pt-BR" sz="1600">
                    <a:latin typeface="Times New Roman" pitchFamily="18" charset="0"/>
                    <a:sym typeface="Symbol" pitchFamily="18" charset="2"/>
                  </a:rPr>
                  <a:t></a:t>
                </a:r>
                <a:endParaRPr lang="pt-BR" altLang="pt-BR" sz="1600">
                  <a:latin typeface="Times New Roman" pitchFamily="18" charset="0"/>
                </a:endParaRPr>
              </a:p>
            </p:txBody>
          </p:sp>
          <p:sp>
            <p:nvSpPr>
              <p:cNvPr id="47126" name="Text Box 7"/>
              <p:cNvSpPr txBox="1">
                <a:spLocks noChangeArrowheads="1"/>
              </p:cNvSpPr>
              <p:nvPr/>
            </p:nvSpPr>
            <p:spPr bwMode="auto">
              <a:xfrm>
                <a:off x="4327" y="1558"/>
                <a:ext cx="18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>
                    <a:latin typeface="Times New Roman" pitchFamily="18" charset="0"/>
                  </a:rPr>
                  <a:t>0</a:t>
                </a:r>
              </a:p>
            </p:txBody>
          </p:sp>
        </p:grpSp>
        <p:sp>
          <p:nvSpPr>
            <p:cNvPr id="47122" name="Freeform 8" descr="Diagonal para cima clara"/>
            <p:cNvSpPr>
              <a:spLocks/>
            </p:cNvSpPr>
            <p:nvPr/>
          </p:nvSpPr>
          <p:spPr bwMode="auto">
            <a:xfrm>
              <a:off x="4704" y="3360"/>
              <a:ext cx="619" cy="627"/>
            </a:xfrm>
            <a:custGeom>
              <a:avLst/>
              <a:gdLst>
                <a:gd name="T0" fmla="*/ 1 w 619"/>
                <a:gd name="T1" fmla="*/ 655 h 624"/>
                <a:gd name="T2" fmla="*/ 0 w 619"/>
                <a:gd name="T3" fmla="*/ 0 h 624"/>
                <a:gd name="T4" fmla="*/ 33 w 619"/>
                <a:gd name="T5" fmla="*/ 8 h 624"/>
                <a:gd name="T6" fmla="*/ 59 w 619"/>
                <a:gd name="T7" fmla="*/ 26 h 624"/>
                <a:gd name="T8" fmla="*/ 81 w 619"/>
                <a:gd name="T9" fmla="*/ 50 h 624"/>
                <a:gd name="T10" fmla="*/ 104 w 619"/>
                <a:gd name="T11" fmla="*/ 78 h 624"/>
                <a:gd name="T12" fmla="*/ 133 w 619"/>
                <a:gd name="T13" fmla="*/ 138 h 624"/>
                <a:gd name="T14" fmla="*/ 158 w 619"/>
                <a:gd name="T15" fmla="*/ 180 h 624"/>
                <a:gd name="T16" fmla="*/ 182 w 619"/>
                <a:gd name="T17" fmla="*/ 228 h 624"/>
                <a:gd name="T18" fmla="*/ 205 w 619"/>
                <a:gd name="T19" fmla="*/ 267 h 624"/>
                <a:gd name="T20" fmla="*/ 229 w 619"/>
                <a:gd name="T21" fmla="*/ 312 h 624"/>
                <a:gd name="T22" fmla="*/ 253 w 619"/>
                <a:gd name="T23" fmla="*/ 364 h 624"/>
                <a:gd name="T24" fmla="*/ 273 w 619"/>
                <a:gd name="T25" fmla="*/ 407 h 624"/>
                <a:gd name="T26" fmla="*/ 297 w 619"/>
                <a:gd name="T27" fmla="*/ 441 h 624"/>
                <a:gd name="T28" fmla="*/ 333 w 619"/>
                <a:gd name="T29" fmla="*/ 495 h 624"/>
                <a:gd name="T30" fmla="*/ 369 w 619"/>
                <a:gd name="T31" fmla="*/ 554 h 624"/>
                <a:gd name="T32" fmla="*/ 410 w 619"/>
                <a:gd name="T33" fmla="*/ 590 h 624"/>
                <a:gd name="T34" fmla="*/ 439 w 619"/>
                <a:gd name="T35" fmla="*/ 609 h 624"/>
                <a:gd name="T36" fmla="*/ 475 w 619"/>
                <a:gd name="T37" fmla="*/ 624 h 624"/>
                <a:gd name="T38" fmla="*/ 506 w 619"/>
                <a:gd name="T39" fmla="*/ 640 h 624"/>
                <a:gd name="T40" fmla="*/ 559 w 619"/>
                <a:gd name="T41" fmla="*/ 650 h 624"/>
                <a:gd name="T42" fmla="*/ 619 w 619"/>
                <a:gd name="T43" fmla="*/ 657 h 624"/>
                <a:gd name="T44" fmla="*/ 297 w 619"/>
                <a:gd name="T45" fmla="*/ 655 h 624"/>
                <a:gd name="T46" fmla="*/ 1 w 619"/>
                <a:gd name="T47" fmla="*/ 655 h 62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19"/>
                <a:gd name="T73" fmla="*/ 0 h 624"/>
                <a:gd name="T74" fmla="*/ 619 w 619"/>
                <a:gd name="T75" fmla="*/ 624 h 62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19" h="624">
                  <a:moveTo>
                    <a:pt x="1" y="622"/>
                  </a:moveTo>
                  <a:lnTo>
                    <a:pt x="0" y="0"/>
                  </a:lnTo>
                  <a:lnTo>
                    <a:pt x="33" y="8"/>
                  </a:lnTo>
                  <a:lnTo>
                    <a:pt x="59" y="26"/>
                  </a:lnTo>
                  <a:lnTo>
                    <a:pt x="81" y="50"/>
                  </a:lnTo>
                  <a:lnTo>
                    <a:pt x="104" y="78"/>
                  </a:lnTo>
                  <a:lnTo>
                    <a:pt x="133" y="127"/>
                  </a:lnTo>
                  <a:lnTo>
                    <a:pt x="158" y="169"/>
                  </a:lnTo>
                  <a:lnTo>
                    <a:pt x="182" y="217"/>
                  </a:lnTo>
                  <a:lnTo>
                    <a:pt x="205" y="256"/>
                  </a:lnTo>
                  <a:lnTo>
                    <a:pt x="229" y="301"/>
                  </a:lnTo>
                  <a:lnTo>
                    <a:pt x="253" y="342"/>
                  </a:lnTo>
                  <a:lnTo>
                    <a:pt x="273" y="385"/>
                  </a:lnTo>
                  <a:lnTo>
                    <a:pt x="297" y="419"/>
                  </a:lnTo>
                  <a:lnTo>
                    <a:pt x="333" y="473"/>
                  </a:lnTo>
                  <a:lnTo>
                    <a:pt x="369" y="521"/>
                  </a:lnTo>
                  <a:lnTo>
                    <a:pt x="410" y="557"/>
                  </a:lnTo>
                  <a:lnTo>
                    <a:pt x="439" y="576"/>
                  </a:lnTo>
                  <a:lnTo>
                    <a:pt x="475" y="591"/>
                  </a:lnTo>
                  <a:lnTo>
                    <a:pt x="506" y="607"/>
                  </a:lnTo>
                  <a:lnTo>
                    <a:pt x="559" y="617"/>
                  </a:lnTo>
                  <a:lnTo>
                    <a:pt x="619" y="624"/>
                  </a:lnTo>
                  <a:lnTo>
                    <a:pt x="297" y="622"/>
                  </a:lnTo>
                  <a:lnTo>
                    <a:pt x="1" y="622"/>
                  </a:lnTo>
                  <a:close/>
                </a:path>
              </a:pathLst>
            </a:custGeom>
            <a:pattFill prst="ltUpDiag">
              <a:fgClr>
                <a:schemeClr val="tx1"/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15738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Distribuição Normal Padrão (Exemplos)</a:t>
            </a:r>
          </a:p>
        </p:txBody>
      </p:sp>
      <p:graphicFrame>
        <p:nvGraphicFramePr>
          <p:cNvPr id="47110" name="Object 27"/>
          <p:cNvGraphicFramePr>
            <a:graphicFrameLocks noChangeAspect="1"/>
          </p:cNvGraphicFramePr>
          <p:nvPr/>
        </p:nvGraphicFramePr>
        <p:xfrm>
          <a:off x="684213" y="1676400"/>
          <a:ext cx="1614487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5" name="Equation" r:id="rId4" imgW="1129810" imgH="203112" progId="Equation.DSMT4">
                  <p:embed/>
                </p:oleObj>
              </mc:Choice>
              <mc:Fallback>
                <p:oleObj name="Equation" r:id="rId4" imgW="1129810" imgH="203112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676400"/>
                        <a:ext cx="1614487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40" name="Object 28"/>
          <p:cNvGraphicFramePr>
            <a:graphicFrameLocks noChangeAspect="1"/>
          </p:cNvGraphicFramePr>
          <p:nvPr/>
        </p:nvGraphicFramePr>
        <p:xfrm>
          <a:off x="674688" y="4343400"/>
          <a:ext cx="344805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6" name="Equation" r:id="rId6" imgW="2413000" imgH="203200" progId="Equation.DSMT4">
                  <p:embed/>
                </p:oleObj>
              </mc:Choice>
              <mc:Fallback>
                <p:oleObj name="Equation" r:id="rId6" imgW="2413000" imgH="20320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688" y="4343400"/>
                        <a:ext cx="344805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741" name="Text Box 29"/>
          <p:cNvSpPr txBox="1">
            <a:spLocks noChangeArrowheads="1"/>
          </p:cNvSpPr>
          <p:nvPr/>
        </p:nvSpPr>
        <p:spPr bwMode="auto">
          <a:xfrm>
            <a:off x="3217863" y="2860675"/>
            <a:ext cx="298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imes New Roman" pitchFamily="18" charset="0"/>
              </a:rPr>
              <a:t>=</a:t>
            </a:r>
          </a:p>
        </p:txBody>
      </p:sp>
      <p:grpSp>
        <p:nvGrpSpPr>
          <p:cNvPr id="8" name="Group 30"/>
          <p:cNvGrpSpPr>
            <a:grpSpLocks/>
          </p:cNvGrpSpPr>
          <p:nvPr/>
        </p:nvGrpSpPr>
        <p:grpSpPr bwMode="auto">
          <a:xfrm>
            <a:off x="4953000" y="2590800"/>
            <a:ext cx="666750" cy="457200"/>
            <a:chOff x="4944" y="912"/>
            <a:chExt cx="420" cy="288"/>
          </a:xfrm>
        </p:grpSpPr>
        <p:sp>
          <p:nvSpPr>
            <p:cNvPr id="47119" name="Text Box 31"/>
            <p:cNvSpPr txBox="1">
              <a:spLocks noChangeArrowheads="1"/>
            </p:cNvSpPr>
            <p:nvPr/>
          </p:nvSpPr>
          <p:spPr bwMode="auto">
            <a:xfrm>
              <a:off x="5088" y="912"/>
              <a:ext cx="27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</a:rPr>
                <a:t>0,5</a:t>
              </a:r>
            </a:p>
          </p:txBody>
        </p:sp>
        <p:sp>
          <p:nvSpPr>
            <p:cNvPr id="47120" name="Line 32"/>
            <p:cNvSpPr>
              <a:spLocks noChangeShapeType="1"/>
            </p:cNvSpPr>
            <p:nvPr/>
          </p:nvSpPr>
          <p:spPr bwMode="auto">
            <a:xfrm flipV="1">
              <a:off x="4944" y="1056"/>
              <a:ext cx="14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15745" name="Text Box 33"/>
          <p:cNvSpPr txBox="1">
            <a:spLocks noChangeArrowheads="1"/>
          </p:cNvSpPr>
          <p:nvPr/>
        </p:nvSpPr>
        <p:spPr bwMode="auto">
          <a:xfrm>
            <a:off x="5903913" y="2719388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imes New Roman" pitchFamily="18" charset="0"/>
              </a:rPr>
              <a:t>_</a:t>
            </a:r>
          </a:p>
        </p:txBody>
      </p:sp>
      <p:grpSp>
        <p:nvGrpSpPr>
          <p:cNvPr id="9" name="Group 34"/>
          <p:cNvGrpSpPr>
            <a:grpSpLocks/>
          </p:cNvGrpSpPr>
          <p:nvPr/>
        </p:nvGrpSpPr>
        <p:grpSpPr bwMode="auto">
          <a:xfrm>
            <a:off x="7781925" y="2827338"/>
            <a:ext cx="977900" cy="457200"/>
            <a:chOff x="4944" y="912"/>
            <a:chExt cx="616" cy="288"/>
          </a:xfrm>
        </p:grpSpPr>
        <p:sp>
          <p:nvSpPr>
            <p:cNvPr id="47117" name="Text Box 35"/>
            <p:cNvSpPr txBox="1">
              <a:spLocks noChangeArrowheads="1"/>
            </p:cNvSpPr>
            <p:nvPr/>
          </p:nvSpPr>
          <p:spPr bwMode="auto">
            <a:xfrm>
              <a:off x="5088" y="912"/>
              <a:ext cx="47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</a:rPr>
                <a:t>0,0668</a:t>
              </a:r>
            </a:p>
          </p:txBody>
        </p:sp>
        <p:sp>
          <p:nvSpPr>
            <p:cNvPr id="47118" name="Line 36"/>
            <p:cNvSpPr>
              <a:spLocks noChangeShapeType="1"/>
            </p:cNvSpPr>
            <p:nvPr/>
          </p:nvSpPr>
          <p:spPr bwMode="auto">
            <a:xfrm flipV="1">
              <a:off x="4944" y="1056"/>
              <a:ext cx="14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C64DF7-A552-49B2-B195-D074BA9F8F38}" type="slidenum">
              <a:rPr lang="pt-BR"/>
              <a:pPr>
                <a:defRPr/>
              </a:pPr>
              <a:t>44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41" grpId="0"/>
      <p:bldP spid="11574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Distribuição Normal Padrão (Exemplos)</a:t>
            </a:r>
          </a:p>
        </p:txBody>
      </p:sp>
      <p:graphicFrame>
        <p:nvGraphicFramePr>
          <p:cNvPr id="48131" name="Object 3"/>
          <p:cNvGraphicFramePr>
            <a:graphicFrameLocks noChangeAspect="1"/>
          </p:cNvGraphicFramePr>
          <p:nvPr/>
        </p:nvGraphicFramePr>
        <p:xfrm>
          <a:off x="684213" y="1676400"/>
          <a:ext cx="1433512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81" name="Equation" r:id="rId3" imgW="1002865" imgH="203112" progId="Equation.DSMT4">
                  <p:embed/>
                </p:oleObj>
              </mc:Choice>
              <mc:Fallback>
                <p:oleObj name="Equation" r:id="rId3" imgW="1002865" imgH="203112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676400"/>
                        <a:ext cx="1433512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668" name="Object 4"/>
          <p:cNvGraphicFramePr>
            <a:graphicFrameLocks noChangeAspect="1"/>
          </p:cNvGraphicFramePr>
          <p:nvPr/>
        </p:nvGraphicFramePr>
        <p:xfrm>
          <a:off x="684213" y="4343400"/>
          <a:ext cx="3559175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82" name="Equation" r:id="rId5" imgW="2489200" imgH="203200" progId="Equation.DSMT4">
                  <p:embed/>
                </p:oleObj>
              </mc:Choice>
              <mc:Fallback>
                <p:oleObj name="Equation" r:id="rId5" imgW="2489200" imgH="203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4343400"/>
                        <a:ext cx="3559175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686" name="Text Box 22"/>
          <p:cNvSpPr txBox="1">
            <a:spLocks noChangeArrowheads="1"/>
          </p:cNvSpPr>
          <p:nvPr/>
        </p:nvSpPr>
        <p:spPr bwMode="auto">
          <a:xfrm>
            <a:off x="3217863" y="2860675"/>
            <a:ext cx="298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imes New Roman" pitchFamily="18" charset="0"/>
              </a:rPr>
              <a:t>=</a:t>
            </a:r>
          </a:p>
        </p:txBody>
      </p:sp>
      <p:grpSp>
        <p:nvGrpSpPr>
          <p:cNvPr id="2" name="Group 77"/>
          <p:cNvGrpSpPr>
            <a:grpSpLocks/>
          </p:cNvGrpSpPr>
          <p:nvPr/>
        </p:nvGrpSpPr>
        <p:grpSpPr bwMode="auto">
          <a:xfrm>
            <a:off x="685800" y="2514600"/>
            <a:ext cx="2698750" cy="1316038"/>
            <a:chOff x="432" y="1584"/>
            <a:chExt cx="1700" cy="829"/>
          </a:xfrm>
        </p:grpSpPr>
        <p:grpSp>
          <p:nvGrpSpPr>
            <p:cNvPr id="48159" name="Group 6"/>
            <p:cNvGrpSpPr>
              <a:grpSpLocks/>
            </p:cNvGrpSpPr>
            <p:nvPr/>
          </p:nvGrpSpPr>
          <p:grpSpPr bwMode="auto">
            <a:xfrm>
              <a:off x="432" y="1584"/>
              <a:ext cx="1700" cy="829"/>
              <a:chOff x="3561" y="941"/>
              <a:chExt cx="1700" cy="829"/>
            </a:xfrm>
          </p:grpSpPr>
          <p:pic>
            <p:nvPicPr>
              <p:cNvPr id="48163" name="Picture 7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3296" t="9618" r="18376" b="11877"/>
              <a:stretch>
                <a:fillRect/>
              </a:stretch>
            </p:blipFill>
            <p:spPr bwMode="auto">
              <a:xfrm>
                <a:off x="3616" y="941"/>
                <a:ext cx="1579" cy="6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8164" name="Text Box 8"/>
              <p:cNvSpPr txBox="1">
                <a:spLocks noChangeArrowheads="1"/>
              </p:cNvSpPr>
              <p:nvPr/>
            </p:nvSpPr>
            <p:spPr bwMode="auto">
              <a:xfrm>
                <a:off x="3561" y="1540"/>
                <a:ext cx="25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>
                    <a:latin typeface="Times New Roman" pitchFamily="18" charset="0"/>
                  </a:rPr>
                  <a:t>-</a:t>
                </a:r>
                <a:r>
                  <a:rPr lang="pt-BR" altLang="pt-BR" sz="1600">
                    <a:latin typeface="Times New Roman" pitchFamily="18" charset="0"/>
                    <a:sym typeface="Symbol" pitchFamily="18" charset="2"/>
                  </a:rPr>
                  <a:t></a:t>
                </a:r>
                <a:endParaRPr lang="pt-BR" altLang="pt-BR" sz="1600">
                  <a:latin typeface="Times New Roman" pitchFamily="18" charset="0"/>
                </a:endParaRPr>
              </a:p>
            </p:txBody>
          </p:sp>
          <p:sp>
            <p:nvSpPr>
              <p:cNvPr id="48165" name="Text Box 9"/>
              <p:cNvSpPr txBox="1">
                <a:spLocks noChangeArrowheads="1"/>
              </p:cNvSpPr>
              <p:nvPr/>
            </p:nvSpPr>
            <p:spPr bwMode="auto">
              <a:xfrm>
                <a:off x="4982" y="1540"/>
                <a:ext cx="279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>
                    <a:latin typeface="Times New Roman" pitchFamily="18" charset="0"/>
                  </a:rPr>
                  <a:t>+</a:t>
                </a:r>
                <a:r>
                  <a:rPr lang="pt-BR" altLang="pt-BR" sz="1600">
                    <a:latin typeface="Times New Roman" pitchFamily="18" charset="0"/>
                    <a:sym typeface="Symbol" pitchFamily="18" charset="2"/>
                  </a:rPr>
                  <a:t></a:t>
                </a:r>
                <a:endParaRPr lang="pt-BR" altLang="pt-BR" sz="1600">
                  <a:latin typeface="Times New Roman" pitchFamily="18" charset="0"/>
                </a:endParaRPr>
              </a:p>
            </p:txBody>
          </p:sp>
          <p:sp>
            <p:nvSpPr>
              <p:cNvPr id="48166" name="Text Box 10"/>
              <p:cNvSpPr txBox="1">
                <a:spLocks noChangeArrowheads="1"/>
              </p:cNvSpPr>
              <p:nvPr/>
            </p:nvSpPr>
            <p:spPr bwMode="auto">
              <a:xfrm>
                <a:off x="4327" y="1558"/>
                <a:ext cx="18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>
                    <a:latin typeface="Times New Roman" pitchFamily="18" charset="0"/>
                  </a:rPr>
                  <a:t>0</a:t>
                </a:r>
              </a:p>
            </p:txBody>
          </p:sp>
        </p:grpSp>
        <p:sp>
          <p:nvSpPr>
            <p:cNvPr id="48160" name="Text Box 12"/>
            <p:cNvSpPr txBox="1">
              <a:spLocks noChangeArrowheads="1"/>
            </p:cNvSpPr>
            <p:nvPr/>
          </p:nvSpPr>
          <p:spPr bwMode="auto">
            <a:xfrm>
              <a:off x="1500" y="2199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4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48161" name="Freeform 70" descr="Diagonal para cima clara"/>
            <p:cNvSpPr>
              <a:spLocks/>
            </p:cNvSpPr>
            <p:nvPr/>
          </p:nvSpPr>
          <p:spPr bwMode="auto">
            <a:xfrm>
              <a:off x="1420" y="1735"/>
              <a:ext cx="164" cy="495"/>
            </a:xfrm>
            <a:custGeom>
              <a:avLst/>
              <a:gdLst>
                <a:gd name="T0" fmla="*/ 0 w 8498"/>
                <a:gd name="T1" fmla="*/ 0 h 9110"/>
                <a:gd name="T2" fmla="*/ 0 w 8498"/>
                <a:gd name="T3" fmla="*/ 0 h 9110"/>
                <a:gd name="T4" fmla="*/ 0 w 8498"/>
                <a:gd name="T5" fmla="*/ 0 h 9110"/>
                <a:gd name="T6" fmla="*/ 0 w 8498"/>
                <a:gd name="T7" fmla="*/ 0 h 9110"/>
                <a:gd name="T8" fmla="*/ 0 w 8498"/>
                <a:gd name="T9" fmla="*/ 0 h 9110"/>
                <a:gd name="T10" fmla="*/ 0 w 8498"/>
                <a:gd name="T11" fmla="*/ 0 h 9110"/>
                <a:gd name="T12" fmla="*/ 0 w 8498"/>
                <a:gd name="T13" fmla="*/ 0 h 9110"/>
                <a:gd name="T14" fmla="*/ 0 w 8498"/>
                <a:gd name="T15" fmla="*/ 0 h 9110"/>
                <a:gd name="T16" fmla="*/ 0 w 8498"/>
                <a:gd name="T17" fmla="*/ 0 h 9110"/>
                <a:gd name="T18" fmla="*/ 0 w 8498"/>
                <a:gd name="T19" fmla="*/ 0 h 9110"/>
                <a:gd name="T20" fmla="*/ 0 w 8498"/>
                <a:gd name="T21" fmla="*/ 0 h 911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8498" h="9110">
                  <a:moveTo>
                    <a:pt x="35" y="9110"/>
                  </a:moveTo>
                  <a:cubicBezTo>
                    <a:pt x="23" y="6073"/>
                    <a:pt x="12" y="3037"/>
                    <a:pt x="0" y="0"/>
                  </a:cubicBezTo>
                  <a:lnTo>
                    <a:pt x="1296" y="782"/>
                  </a:lnTo>
                  <a:lnTo>
                    <a:pt x="2539" y="1655"/>
                  </a:lnTo>
                  <a:lnTo>
                    <a:pt x="3730" y="2382"/>
                  </a:lnTo>
                  <a:lnTo>
                    <a:pt x="4975" y="3201"/>
                  </a:lnTo>
                  <a:lnTo>
                    <a:pt x="6219" y="3964"/>
                  </a:lnTo>
                  <a:lnTo>
                    <a:pt x="7255" y="4746"/>
                  </a:lnTo>
                  <a:lnTo>
                    <a:pt x="8498" y="5382"/>
                  </a:lnTo>
                  <a:lnTo>
                    <a:pt x="8498" y="9110"/>
                  </a:lnTo>
                  <a:lnTo>
                    <a:pt x="35" y="9110"/>
                  </a:lnTo>
                  <a:close/>
                </a:path>
              </a:pathLst>
            </a:custGeom>
            <a:pattFill prst="ltUpDiag">
              <a:fgClr>
                <a:schemeClr val="tx1"/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8162" name="Text Box 71"/>
            <p:cNvSpPr txBox="1">
              <a:spLocks noChangeArrowheads="1"/>
            </p:cNvSpPr>
            <p:nvPr/>
          </p:nvSpPr>
          <p:spPr bwMode="auto">
            <a:xfrm>
              <a:off x="1347" y="2196"/>
              <a:ext cx="17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400">
                  <a:latin typeface="Times New Roman" pitchFamily="18" charset="0"/>
                </a:rPr>
                <a:t>1</a:t>
              </a:r>
            </a:p>
          </p:txBody>
        </p:sp>
      </p:grp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C7DD02-2C5F-46D4-945A-5A7C0C2E4435}" type="slidenum">
              <a:rPr lang="pt-BR"/>
              <a:pPr>
                <a:defRPr/>
              </a:pPr>
              <a:t>45</a:t>
            </a:fld>
            <a:endParaRPr lang="pt-BR"/>
          </a:p>
        </p:txBody>
      </p:sp>
      <p:grpSp>
        <p:nvGrpSpPr>
          <p:cNvPr id="10" name="Grupo 9"/>
          <p:cNvGrpSpPr>
            <a:grpSpLocks/>
          </p:cNvGrpSpPr>
          <p:nvPr/>
        </p:nvGrpSpPr>
        <p:grpSpPr bwMode="auto">
          <a:xfrm>
            <a:off x="3352800" y="2514600"/>
            <a:ext cx="2698750" cy="1316038"/>
            <a:chOff x="3352800" y="2514602"/>
            <a:chExt cx="2698750" cy="1316039"/>
          </a:xfrm>
        </p:grpSpPr>
        <p:grpSp>
          <p:nvGrpSpPr>
            <p:cNvPr id="48152" name="Group 45"/>
            <p:cNvGrpSpPr>
              <a:grpSpLocks/>
            </p:cNvGrpSpPr>
            <p:nvPr/>
          </p:nvGrpSpPr>
          <p:grpSpPr bwMode="auto">
            <a:xfrm>
              <a:off x="3352800" y="2514602"/>
              <a:ext cx="2698750" cy="1316039"/>
              <a:chOff x="3561" y="941"/>
              <a:chExt cx="1700" cy="829"/>
            </a:xfrm>
          </p:grpSpPr>
          <p:pic>
            <p:nvPicPr>
              <p:cNvPr id="48155" name="Picture 46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3296" t="9618" r="18376" b="11877"/>
              <a:stretch>
                <a:fillRect/>
              </a:stretch>
            </p:blipFill>
            <p:spPr bwMode="auto">
              <a:xfrm>
                <a:off x="3616" y="941"/>
                <a:ext cx="1579" cy="6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8156" name="Text Box 47"/>
              <p:cNvSpPr txBox="1">
                <a:spLocks noChangeArrowheads="1"/>
              </p:cNvSpPr>
              <p:nvPr/>
            </p:nvSpPr>
            <p:spPr bwMode="auto">
              <a:xfrm>
                <a:off x="3561" y="1540"/>
                <a:ext cx="25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>
                    <a:latin typeface="Times New Roman" pitchFamily="18" charset="0"/>
                  </a:rPr>
                  <a:t>-</a:t>
                </a:r>
                <a:r>
                  <a:rPr lang="pt-BR" altLang="pt-BR" sz="1600">
                    <a:latin typeface="Times New Roman" pitchFamily="18" charset="0"/>
                    <a:sym typeface="Symbol" pitchFamily="18" charset="2"/>
                  </a:rPr>
                  <a:t></a:t>
                </a:r>
                <a:endParaRPr lang="pt-BR" altLang="pt-BR" sz="1600">
                  <a:latin typeface="Times New Roman" pitchFamily="18" charset="0"/>
                </a:endParaRPr>
              </a:p>
            </p:txBody>
          </p:sp>
          <p:sp>
            <p:nvSpPr>
              <p:cNvPr id="48157" name="Text Box 48"/>
              <p:cNvSpPr txBox="1">
                <a:spLocks noChangeArrowheads="1"/>
              </p:cNvSpPr>
              <p:nvPr/>
            </p:nvSpPr>
            <p:spPr bwMode="auto">
              <a:xfrm>
                <a:off x="4982" y="1540"/>
                <a:ext cx="279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>
                    <a:latin typeface="Times New Roman" pitchFamily="18" charset="0"/>
                  </a:rPr>
                  <a:t>+</a:t>
                </a:r>
                <a:r>
                  <a:rPr lang="pt-BR" altLang="pt-BR" sz="1600">
                    <a:latin typeface="Times New Roman" pitchFamily="18" charset="0"/>
                    <a:sym typeface="Symbol" pitchFamily="18" charset="2"/>
                  </a:rPr>
                  <a:t></a:t>
                </a:r>
                <a:endParaRPr lang="pt-BR" altLang="pt-BR" sz="1600">
                  <a:latin typeface="Times New Roman" pitchFamily="18" charset="0"/>
                </a:endParaRPr>
              </a:p>
            </p:txBody>
          </p:sp>
          <p:sp>
            <p:nvSpPr>
              <p:cNvPr id="48158" name="Text Box 49"/>
              <p:cNvSpPr txBox="1">
                <a:spLocks noChangeArrowheads="1"/>
              </p:cNvSpPr>
              <p:nvPr/>
            </p:nvSpPr>
            <p:spPr bwMode="auto">
              <a:xfrm>
                <a:off x="4327" y="1558"/>
                <a:ext cx="18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>
                    <a:latin typeface="Times New Roman" pitchFamily="18" charset="0"/>
                  </a:rPr>
                  <a:t>0</a:t>
                </a:r>
              </a:p>
            </p:txBody>
          </p:sp>
        </p:grpSp>
        <p:sp>
          <p:nvSpPr>
            <p:cNvPr id="48153" name="Freeform 70" descr="Diagonal para cima clara"/>
            <p:cNvSpPr>
              <a:spLocks/>
            </p:cNvSpPr>
            <p:nvPr/>
          </p:nvSpPr>
          <p:spPr bwMode="auto">
            <a:xfrm>
              <a:off x="4920499" y="2753734"/>
              <a:ext cx="871938" cy="793357"/>
            </a:xfrm>
            <a:custGeom>
              <a:avLst/>
              <a:gdLst>
                <a:gd name="T0" fmla="*/ 2147483647 w 33491"/>
                <a:gd name="T1" fmla="*/ 2147483647 h 10096"/>
                <a:gd name="T2" fmla="*/ 0 w 33491"/>
                <a:gd name="T3" fmla="*/ 0 h 10096"/>
                <a:gd name="T4" fmla="*/ 2147483647 w 33491"/>
                <a:gd name="T5" fmla="*/ 2147483647 h 10096"/>
                <a:gd name="T6" fmla="*/ 2147483647 w 33491"/>
                <a:gd name="T7" fmla="*/ 2147483647 h 10096"/>
                <a:gd name="T8" fmla="*/ 2147483647 w 33491"/>
                <a:gd name="T9" fmla="*/ 2147483647 h 10096"/>
                <a:gd name="T10" fmla="*/ 2147483647 w 33491"/>
                <a:gd name="T11" fmla="*/ 2147483647 h 10096"/>
                <a:gd name="T12" fmla="*/ 2147483647 w 33491"/>
                <a:gd name="T13" fmla="*/ 2147483647 h 10096"/>
                <a:gd name="T14" fmla="*/ 2147483647 w 33491"/>
                <a:gd name="T15" fmla="*/ 2147483647 h 10096"/>
                <a:gd name="T16" fmla="*/ 2147483647 w 33491"/>
                <a:gd name="T17" fmla="*/ 2147483647 h 10096"/>
                <a:gd name="T18" fmla="*/ 2147483647 w 33491"/>
                <a:gd name="T19" fmla="*/ 2147483647 h 10096"/>
                <a:gd name="T20" fmla="*/ 2147483647 w 33491"/>
                <a:gd name="T21" fmla="*/ 2147483647 h 10096"/>
                <a:gd name="T22" fmla="*/ 2147483647 w 33491"/>
                <a:gd name="T23" fmla="*/ 2147483647 h 10096"/>
                <a:gd name="T24" fmla="*/ 2147483647 w 33491"/>
                <a:gd name="T25" fmla="*/ 2147483647 h 10096"/>
                <a:gd name="T26" fmla="*/ 2147483647 w 33491"/>
                <a:gd name="T27" fmla="*/ 2147483647 h 10096"/>
                <a:gd name="T28" fmla="*/ 2147483647 w 33491"/>
                <a:gd name="T29" fmla="*/ 2147483647 h 10096"/>
                <a:gd name="T30" fmla="*/ 2147483647 w 33491"/>
                <a:gd name="T31" fmla="*/ 2147483647 h 1009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3491" h="10096">
                  <a:moveTo>
                    <a:pt x="41" y="10000"/>
                  </a:moveTo>
                  <a:cubicBezTo>
                    <a:pt x="27" y="6666"/>
                    <a:pt x="14" y="3334"/>
                    <a:pt x="0" y="0"/>
                  </a:cubicBezTo>
                  <a:lnTo>
                    <a:pt x="1525" y="858"/>
                  </a:lnTo>
                  <a:lnTo>
                    <a:pt x="2988" y="1817"/>
                  </a:lnTo>
                  <a:lnTo>
                    <a:pt x="4389" y="2615"/>
                  </a:lnTo>
                  <a:lnTo>
                    <a:pt x="5854" y="3514"/>
                  </a:lnTo>
                  <a:lnTo>
                    <a:pt x="7318" y="4351"/>
                  </a:lnTo>
                  <a:lnTo>
                    <a:pt x="8537" y="5210"/>
                  </a:lnTo>
                  <a:lnTo>
                    <a:pt x="10000" y="5908"/>
                  </a:lnTo>
                  <a:lnTo>
                    <a:pt x="12583" y="7200"/>
                  </a:lnTo>
                  <a:lnTo>
                    <a:pt x="14499" y="7906"/>
                  </a:lnTo>
                  <a:lnTo>
                    <a:pt x="17266" y="8681"/>
                  </a:lnTo>
                  <a:lnTo>
                    <a:pt x="19820" y="9246"/>
                  </a:lnTo>
                  <a:lnTo>
                    <a:pt x="23439" y="9669"/>
                  </a:lnTo>
                  <a:lnTo>
                    <a:pt x="33491" y="10096"/>
                  </a:lnTo>
                  <a:lnTo>
                    <a:pt x="41" y="10000"/>
                  </a:lnTo>
                  <a:close/>
                </a:path>
              </a:pathLst>
            </a:custGeom>
            <a:pattFill prst="ltUpDiag">
              <a:fgClr>
                <a:schemeClr val="tx1"/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8154" name="Text Box 71"/>
            <p:cNvSpPr txBox="1">
              <a:spLocks noChangeArrowheads="1"/>
            </p:cNvSpPr>
            <p:nvPr/>
          </p:nvSpPr>
          <p:spPr bwMode="auto">
            <a:xfrm>
              <a:off x="4804612" y="3485571"/>
              <a:ext cx="274638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400"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4989513" y="2525713"/>
            <a:ext cx="977900" cy="457200"/>
            <a:chOff x="4944" y="912"/>
            <a:chExt cx="616" cy="288"/>
          </a:xfrm>
        </p:grpSpPr>
        <p:sp>
          <p:nvSpPr>
            <p:cNvPr id="48150" name="Text Box 24"/>
            <p:cNvSpPr txBox="1">
              <a:spLocks noChangeArrowheads="1"/>
            </p:cNvSpPr>
            <p:nvPr/>
          </p:nvSpPr>
          <p:spPr bwMode="auto">
            <a:xfrm>
              <a:off x="5088" y="912"/>
              <a:ext cx="47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</a:rPr>
                <a:t>0,1587</a:t>
              </a:r>
            </a:p>
          </p:txBody>
        </p:sp>
        <p:sp>
          <p:nvSpPr>
            <p:cNvPr id="48151" name="Line 25"/>
            <p:cNvSpPr>
              <a:spLocks noChangeShapeType="1"/>
            </p:cNvSpPr>
            <p:nvPr/>
          </p:nvSpPr>
          <p:spPr bwMode="auto">
            <a:xfrm flipV="1">
              <a:off x="4944" y="1056"/>
              <a:ext cx="14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7" name="Grupo 6"/>
          <p:cNvGrpSpPr>
            <a:grpSpLocks/>
          </p:cNvGrpSpPr>
          <p:nvPr/>
        </p:nvGrpSpPr>
        <p:grpSpPr bwMode="auto">
          <a:xfrm>
            <a:off x="6019800" y="2514600"/>
            <a:ext cx="2698750" cy="1316038"/>
            <a:chOff x="6019800" y="2514602"/>
            <a:chExt cx="2698750" cy="1316039"/>
          </a:xfrm>
        </p:grpSpPr>
        <p:grpSp>
          <p:nvGrpSpPr>
            <p:cNvPr id="48143" name="Group 52"/>
            <p:cNvGrpSpPr>
              <a:grpSpLocks/>
            </p:cNvGrpSpPr>
            <p:nvPr/>
          </p:nvGrpSpPr>
          <p:grpSpPr bwMode="auto">
            <a:xfrm>
              <a:off x="6019800" y="2514602"/>
              <a:ext cx="2698750" cy="1316039"/>
              <a:chOff x="3561" y="941"/>
              <a:chExt cx="1700" cy="829"/>
            </a:xfrm>
          </p:grpSpPr>
          <p:pic>
            <p:nvPicPr>
              <p:cNvPr id="48146" name="Picture 53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3296" t="9618" r="18376" b="11877"/>
              <a:stretch>
                <a:fillRect/>
              </a:stretch>
            </p:blipFill>
            <p:spPr bwMode="auto">
              <a:xfrm>
                <a:off x="3616" y="941"/>
                <a:ext cx="1579" cy="6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8147" name="Text Box 54"/>
              <p:cNvSpPr txBox="1">
                <a:spLocks noChangeArrowheads="1"/>
              </p:cNvSpPr>
              <p:nvPr/>
            </p:nvSpPr>
            <p:spPr bwMode="auto">
              <a:xfrm>
                <a:off x="3561" y="1540"/>
                <a:ext cx="25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>
                    <a:latin typeface="Times New Roman" pitchFamily="18" charset="0"/>
                  </a:rPr>
                  <a:t>-</a:t>
                </a:r>
                <a:r>
                  <a:rPr lang="pt-BR" altLang="pt-BR" sz="1600">
                    <a:latin typeface="Times New Roman" pitchFamily="18" charset="0"/>
                    <a:sym typeface="Symbol" pitchFamily="18" charset="2"/>
                  </a:rPr>
                  <a:t></a:t>
                </a:r>
                <a:endParaRPr lang="pt-BR" altLang="pt-BR" sz="1600">
                  <a:latin typeface="Times New Roman" pitchFamily="18" charset="0"/>
                </a:endParaRPr>
              </a:p>
            </p:txBody>
          </p:sp>
          <p:sp>
            <p:nvSpPr>
              <p:cNvPr id="48148" name="Text Box 55"/>
              <p:cNvSpPr txBox="1">
                <a:spLocks noChangeArrowheads="1"/>
              </p:cNvSpPr>
              <p:nvPr/>
            </p:nvSpPr>
            <p:spPr bwMode="auto">
              <a:xfrm>
                <a:off x="4982" y="1540"/>
                <a:ext cx="279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>
                    <a:latin typeface="Times New Roman" pitchFamily="18" charset="0"/>
                  </a:rPr>
                  <a:t>+</a:t>
                </a:r>
                <a:r>
                  <a:rPr lang="pt-BR" altLang="pt-BR" sz="1600">
                    <a:latin typeface="Times New Roman" pitchFamily="18" charset="0"/>
                    <a:sym typeface="Symbol" pitchFamily="18" charset="2"/>
                  </a:rPr>
                  <a:t></a:t>
                </a:r>
                <a:endParaRPr lang="pt-BR" altLang="pt-BR" sz="1600">
                  <a:latin typeface="Times New Roman" pitchFamily="18" charset="0"/>
                </a:endParaRPr>
              </a:p>
            </p:txBody>
          </p:sp>
          <p:sp>
            <p:nvSpPr>
              <p:cNvPr id="48149" name="Text Box 56"/>
              <p:cNvSpPr txBox="1">
                <a:spLocks noChangeArrowheads="1"/>
              </p:cNvSpPr>
              <p:nvPr/>
            </p:nvSpPr>
            <p:spPr bwMode="auto">
              <a:xfrm>
                <a:off x="4327" y="1558"/>
                <a:ext cx="18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>
                    <a:latin typeface="Times New Roman" pitchFamily="18" charset="0"/>
                  </a:rPr>
                  <a:t>0</a:t>
                </a:r>
              </a:p>
            </p:txBody>
          </p:sp>
        </p:grpSp>
        <p:sp>
          <p:nvSpPr>
            <p:cNvPr id="48144" name="Text Box 12"/>
            <p:cNvSpPr txBox="1">
              <a:spLocks noChangeArrowheads="1"/>
            </p:cNvSpPr>
            <p:nvPr/>
          </p:nvSpPr>
          <p:spPr bwMode="auto">
            <a:xfrm>
              <a:off x="7722120" y="3495675"/>
              <a:ext cx="27305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4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48145" name="Forma livre 4"/>
            <p:cNvSpPr>
              <a:spLocks/>
            </p:cNvSpPr>
            <p:nvPr/>
          </p:nvSpPr>
          <p:spPr bwMode="auto">
            <a:xfrm>
              <a:off x="7854043" y="3216729"/>
              <a:ext cx="600891" cy="326571"/>
            </a:xfrm>
            <a:custGeom>
              <a:avLst/>
              <a:gdLst>
                <a:gd name="T0" fmla="*/ 0 w 600891"/>
                <a:gd name="T1" fmla="*/ 326571 h 326571"/>
                <a:gd name="T2" fmla="*/ 0 w 600891"/>
                <a:gd name="T3" fmla="*/ 0 h 326571"/>
                <a:gd name="T4" fmla="*/ 52251 w 600891"/>
                <a:gd name="T5" fmla="*/ 78377 h 326571"/>
                <a:gd name="T6" fmla="*/ 101237 w 600891"/>
                <a:gd name="T7" fmla="*/ 140425 h 326571"/>
                <a:gd name="T8" fmla="*/ 140426 w 600891"/>
                <a:gd name="T9" fmla="*/ 179614 h 326571"/>
                <a:gd name="T10" fmla="*/ 205740 w 600891"/>
                <a:gd name="T11" fmla="*/ 235131 h 326571"/>
                <a:gd name="T12" fmla="*/ 264523 w 600891"/>
                <a:gd name="T13" fmla="*/ 261257 h 326571"/>
                <a:gd name="T14" fmla="*/ 333103 w 600891"/>
                <a:gd name="T15" fmla="*/ 287382 h 326571"/>
                <a:gd name="T16" fmla="*/ 408214 w 600891"/>
                <a:gd name="T17" fmla="*/ 310242 h 326571"/>
                <a:gd name="T18" fmla="*/ 476794 w 600891"/>
                <a:gd name="T19" fmla="*/ 316774 h 326571"/>
                <a:gd name="T20" fmla="*/ 600891 w 600891"/>
                <a:gd name="T21" fmla="*/ 323305 h 326571"/>
                <a:gd name="T22" fmla="*/ 587828 w 600891"/>
                <a:gd name="T23" fmla="*/ 323305 h 326571"/>
                <a:gd name="T24" fmla="*/ 0 w 600891"/>
                <a:gd name="T25" fmla="*/ 326571 h 32657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00891" h="326571">
                  <a:moveTo>
                    <a:pt x="0" y="326571"/>
                  </a:moveTo>
                  <a:lnTo>
                    <a:pt x="0" y="0"/>
                  </a:lnTo>
                  <a:lnTo>
                    <a:pt x="52251" y="78377"/>
                  </a:lnTo>
                  <a:lnTo>
                    <a:pt x="101237" y="140425"/>
                  </a:lnTo>
                  <a:lnTo>
                    <a:pt x="140426" y="179614"/>
                  </a:lnTo>
                  <a:lnTo>
                    <a:pt x="205740" y="235131"/>
                  </a:lnTo>
                  <a:lnTo>
                    <a:pt x="264523" y="261257"/>
                  </a:lnTo>
                  <a:lnTo>
                    <a:pt x="333103" y="287382"/>
                  </a:lnTo>
                  <a:lnTo>
                    <a:pt x="408214" y="310242"/>
                  </a:lnTo>
                  <a:lnTo>
                    <a:pt x="476794" y="316774"/>
                  </a:lnTo>
                  <a:lnTo>
                    <a:pt x="600891" y="323305"/>
                  </a:lnTo>
                  <a:lnTo>
                    <a:pt x="587828" y="323305"/>
                  </a:lnTo>
                  <a:lnTo>
                    <a:pt x="0" y="326571"/>
                  </a:lnTo>
                  <a:close/>
                </a:path>
              </a:pathLst>
            </a:custGeom>
            <a:pattFill prst="ltUpDiag">
              <a:fgClr>
                <a:schemeClr val="tx1"/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9" name="Group 42"/>
          <p:cNvGrpSpPr>
            <a:grpSpLocks/>
          </p:cNvGrpSpPr>
          <p:nvPr/>
        </p:nvGrpSpPr>
        <p:grpSpPr bwMode="auto">
          <a:xfrm>
            <a:off x="7954963" y="2970213"/>
            <a:ext cx="977900" cy="457200"/>
            <a:chOff x="4944" y="912"/>
            <a:chExt cx="616" cy="288"/>
          </a:xfrm>
        </p:grpSpPr>
        <p:sp>
          <p:nvSpPr>
            <p:cNvPr id="48141" name="Text Box 43"/>
            <p:cNvSpPr txBox="1">
              <a:spLocks noChangeArrowheads="1"/>
            </p:cNvSpPr>
            <p:nvPr/>
          </p:nvSpPr>
          <p:spPr bwMode="auto">
            <a:xfrm>
              <a:off x="5088" y="912"/>
              <a:ext cx="47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</a:rPr>
                <a:t>0,0228</a:t>
              </a:r>
            </a:p>
          </p:txBody>
        </p:sp>
        <p:sp>
          <p:nvSpPr>
            <p:cNvPr id="48142" name="Line 44"/>
            <p:cNvSpPr>
              <a:spLocks noChangeShapeType="1"/>
            </p:cNvSpPr>
            <p:nvPr/>
          </p:nvSpPr>
          <p:spPr bwMode="auto">
            <a:xfrm flipV="1">
              <a:off x="4944" y="1056"/>
              <a:ext cx="14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50" name="Text Box 33"/>
          <p:cNvSpPr txBox="1">
            <a:spLocks noChangeArrowheads="1"/>
          </p:cNvSpPr>
          <p:nvPr/>
        </p:nvSpPr>
        <p:spPr bwMode="auto">
          <a:xfrm>
            <a:off x="5903913" y="2719388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imes New Roman" pitchFamily="18" charset="0"/>
              </a:rPr>
              <a:t>_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86" grpId="0"/>
      <p:bldP spid="50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14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Distribuição Normal (Exemplos)</a:t>
            </a:r>
          </a:p>
        </p:txBody>
      </p:sp>
      <p:graphicFrame>
        <p:nvGraphicFramePr>
          <p:cNvPr id="49155" name="Object 27"/>
          <p:cNvGraphicFramePr>
            <a:graphicFrameLocks noChangeAspect="1"/>
          </p:cNvGraphicFramePr>
          <p:nvPr/>
        </p:nvGraphicFramePr>
        <p:xfrm>
          <a:off x="762000" y="1676400"/>
          <a:ext cx="1196975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45" name="Equation" r:id="rId3" imgW="837836" imgH="203112" progId="Equation.DSMT4">
                  <p:embed/>
                </p:oleObj>
              </mc:Choice>
              <mc:Fallback>
                <p:oleObj name="Equation" r:id="rId3" imgW="837836" imgH="203112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676400"/>
                        <a:ext cx="1196975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725" name="Object 37"/>
          <p:cNvGraphicFramePr>
            <a:graphicFrameLocks noChangeAspect="1"/>
          </p:cNvGraphicFramePr>
          <p:nvPr/>
        </p:nvGraphicFramePr>
        <p:xfrm>
          <a:off x="762000" y="2300288"/>
          <a:ext cx="1595438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46" name="Equation" r:id="rId5" imgW="1117115" imgH="203112" progId="Equation.DSMT4">
                  <p:embed/>
                </p:oleObj>
              </mc:Choice>
              <mc:Fallback>
                <p:oleObj name="Equation" r:id="rId5" imgW="1117115" imgH="203112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300288"/>
                        <a:ext cx="1595438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726" name="Object 38"/>
          <p:cNvGraphicFramePr>
            <a:graphicFrameLocks noChangeAspect="1"/>
          </p:cNvGraphicFramePr>
          <p:nvPr/>
        </p:nvGraphicFramePr>
        <p:xfrm>
          <a:off x="762000" y="2924175"/>
          <a:ext cx="1016000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47" name="Equation" r:id="rId7" imgW="710891" imgH="393529" progId="Equation.DSMT4">
                  <p:embed/>
                </p:oleObj>
              </mc:Choice>
              <mc:Fallback>
                <p:oleObj name="Equation" r:id="rId7" imgW="710891" imgH="393529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924175"/>
                        <a:ext cx="1016000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727" name="Object 39"/>
          <p:cNvGraphicFramePr>
            <a:graphicFrameLocks noChangeAspect="1"/>
          </p:cNvGraphicFramePr>
          <p:nvPr/>
        </p:nvGraphicFramePr>
        <p:xfrm>
          <a:off x="1781175" y="3070225"/>
          <a:ext cx="835025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48" name="Equation" r:id="rId9" imgW="583947" imgH="203112" progId="Equation.DSMT4">
                  <p:embed/>
                </p:oleObj>
              </mc:Choice>
              <mc:Fallback>
                <p:oleObj name="Equation" r:id="rId9" imgW="583947" imgH="203112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1175" y="3070225"/>
                        <a:ext cx="835025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728" name="Object 40"/>
          <p:cNvGraphicFramePr>
            <a:graphicFrameLocks noChangeAspect="1"/>
          </p:cNvGraphicFramePr>
          <p:nvPr/>
        </p:nvGraphicFramePr>
        <p:xfrm>
          <a:off x="762000" y="3822700"/>
          <a:ext cx="2776538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49" name="Equation" r:id="rId11" imgW="1943100" imgH="203200" progId="Equation.DSMT4">
                  <p:embed/>
                </p:oleObj>
              </mc:Choice>
              <mc:Fallback>
                <p:oleObj name="Equation" r:id="rId11" imgW="1943100" imgH="203200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22700"/>
                        <a:ext cx="2776538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729" name="Object 41"/>
          <p:cNvGraphicFramePr>
            <a:graphicFrameLocks noChangeAspect="1"/>
          </p:cNvGraphicFramePr>
          <p:nvPr/>
        </p:nvGraphicFramePr>
        <p:xfrm>
          <a:off x="762000" y="4446588"/>
          <a:ext cx="2884488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50" name="Equation" r:id="rId13" imgW="2019300" imgH="393700" progId="Equation.DSMT4">
                  <p:embed/>
                </p:oleObj>
              </mc:Choice>
              <mc:Fallback>
                <p:oleObj name="Equation" r:id="rId13" imgW="2019300" imgH="39370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446588"/>
                        <a:ext cx="2884488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730" name="Object 42"/>
          <p:cNvGraphicFramePr>
            <a:graphicFrameLocks noChangeAspect="1"/>
          </p:cNvGraphicFramePr>
          <p:nvPr/>
        </p:nvGraphicFramePr>
        <p:xfrm>
          <a:off x="762000" y="5345113"/>
          <a:ext cx="1760538" cy="29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51" name="Equation" r:id="rId15" imgW="1231366" imgH="203112" progId="Equation.DSMT4">
                  <p:embed/>
                </p:oleObj>
              </mc:Choice>
              <mc:Fallback>
                <p:oleObj name="Equation" r:id="rId15" imgW="1231366" imgH="203112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345113"/>
                        <a:ext cx="1760538" cy="293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1743075" y="4343400"/>
            <a:ext cx="814388" cy="914400"/>
            <a:chOff x="1104" y="2544"/>
            <a:chExt cx="513" cy="576"/>
          </a:xfrm>
        </p:grpSpPr>
        <p:sp>
          <p:nvSpPr>
            <p:cNvPr id="49194" name="Oval 43"/>
            <p:cNvSpPr>
              <a:spLocks noChangeArrowheads="1"/>
            </p:cNvSpPr>
            <p:nvPr/>
          </p:nvSpPr>
          <p:spPr bwMode="auto">
            <a:xfrm>
              <a:off x="1104" y="2544"/>
              <a:ext cx="432" cy="432"/>
            </a:xfrm>
            <a:prstGeom prst="ellips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49195" name="Text Box 44"/>
            <p:cNvSpPr txBox="1">
              <a:spLocks noChangeArrowheads="1"/>
            </p:cNvSpPr>
            <p:nvPr/>
          </p:nvSpPr>
          <p:spPr bwMode="auto">
            <a:xfrm>
              <a:off x="1430" y="290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i="1">
                  <a:solidFill>
                    <a:srgbClr val="FF3300"/>
                  </a:solidFill>
                  <a:latin typeface="Times New Roman" pitchFamily="18" charset="0"/>
                </a:rPr>
                <a:t>Z</a:t>
              </a:r>
            </a:p>
          </p:txBody>
        </p:sp>
      </p:grpSp>
      <p:grpSp>
        <p:nvGrpSpPr>
          <p:cNvPr id="3" name="Group 89"/>
          <p:cNvGrpSpPr>
            <a:grpSpLocks/>
          </p:cNvGrpSpPr>
          <p:nvPr/>
        </p:nvGrpSpPr>
        <p:grpSpPr bwMode="auto">
          <a:xfrm>
            <a:off x="5465763" y="4648200"/>
            <a:ext cx="2698750" cy="1301750"/>
            <a:chOff x="3360" y="2871"/>
            <a:chExt cx="1700" cy="820"/>
          </a:xfrm>
        </p:grpSpPr>
        <p:grpSp>
          <p:nvGrpSpPr>
            <p:cNvPr id="49183" name="Group 57"/>
            <p:cNvGrpSpPr>
              <a:grpSpLocks/>
            </p:cNvGrpSpPr>
            <p:nvPr/>
          </p:nvGrpSpPr>
          <p:grpSpPr bwMode="auto">
            <a:xfrm>
              <a:off x="3360" y="2880"/>
              <a:ext cx="1700" cy="811"/>
              <a:chOff x="3561" y="941"/>
              <a:chExt cx="1700" cy="811"/>
            </a:xfrm>
          </p:grpSpPr>
          <p:pic>
            <p:nvPicPr>
              <p:cNvPr id="49190" name="Picture 58"/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3296" t="9618" r="18376" b="11877"/>
              <a:stretch>
                <a:fillRect/>
              </a:stretch>
            </p:blipFill>
            <p:spPr bwMode="auto">
              <a:xfrm>
                <a:off x="3616" y="941"/>
                <a:ext cx="1579" cy="6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9191" name="Text Box 59"/>
              <p:cNvSpPr txBox="1">
                <a:spLocks noChangeArrowheads="1"/>
              </p:cNvSpPr>
              <p:nvPr/>
            </p:nvSpPr>
            <p:spPr bwMode="auto">
              <a:xfrm>
                <a:off x="3561" y="1540"/>
                <a:ext cx="25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>
                    <a:latin typeface="Times New Roman" pitchFamily="18" charset="0"/>
                  </a:rPr>
                  <a:t>-</a:t>
                </a:r>
                <a:r>
                  <a:rPr lang="pt-BR" altLang="pt-BR" sz="1600">
                    <a:latin typeface="Times New Roman" pitchFamily="18" charset="0"/>
                    <a:sym typeface="Symbol" pitchFamily="18" charset="2"/>
                  </a:rPr>
                  <a:t></a:t>
                </a:r>
                <a:endParaRPr lang="pt-BR" altLang="pt-BR" sz="1600">
                  <a:latin typeface="Times New Roman" pitchFamily="18" charset="0"/>
                </a:endParaRPr>
              </a:p>
            </p:txBody>
          </p:sp>
          <p:sp>
            <p:nvSpPr>
              <p:cNvPr id="49192" name="Text Box 60"/>
              <p:cNvSpPr txBox="1">
                <a:spLocks noChangeArrowheads="1"/>
              </p:cNvSpPr>
              <p:nvPr/>
            </p:nvSpPr>
            <p:spPr bwMode="auto">
              <a:xfrm>
                <a:off x="4982" y="1540"/>
                <a:ext cx="279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>
                    <a:latin typeface="Times New Roman" pitchFamily="18" charset="0"/>
                  </a:rPr>
                  <a:t>+</a:t>
                </a:r>
                <a:r>
                  <a:rPr lang="pt-BR" altLang="pt-BR" sz="1600">
                    <a:latin typeface="Times New Roman" pitchFamily="18" charset="0"/>
                    <a:sym typeface="Symbol" pitchFamily="18" charset="2"/>
                  </a:rPr>
                  <a:t></a:t>
                </a:r>
                <a:endParaRPr lang="pt-BR" altLang="pt-BR" sz="1600">
                  <a:latin typeface="Times New Roman" pitchFamily="18" charset="0"/>
                </a:endParaRPr>
              </a:p>
            </p:txBody>
          </p:sp>
          <p:sp>
            <p:nvSpPr>
              <p:cNvPr id="49193" name="Text Box 61"/>
              <p:cNvSpPr txBox="1">
                <a:spLocks noChangeArrowheads="1"/>
              </p:cNvSpPr>
              <p:nvPr/>
            </p:nvSpPr>
            <p:spPr bwMode="auto">
              <a:xfrm>
                <a:off x="4327" y="1540"/>
                <a:ext cx="18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>
                    <a:latin typeface="Times New Roman" pitchFamily="18" charset="0"/>
                  </a:rPr>
                  <a:t>0</a:t>
                </a:r>
              </a:p>
            </p:txBody>
          </p:sp>
        </p:grpSp>
        <p:sp>
          <p:nvSpPr>
            <p:cNvPr id="49184" name="Text Box 62"/>
            <p:cNvSpPr txBox="1">
              <a:spLocks noChangeArrowheads="1"/>
            </p:cNvSpPr>
            <p:nvPr/>
          </p:nvSpPr>
          <p:spPr bwMode="auto">
            <a:xfrm>
              <a:off x="4272" y="3495"/>
              <a:ext cx="25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400">
                  <a:latin typeface="Times New Roman" pitchFamily="18" charset="0"/>
                </a:rPr>
                <a:t>0,5</a:t>
              </a:r>
            </a:p>
          </p:txBody>
        </p:sp>
        <p:grpSp>
          <p:nvGrpSpPr>
            <p:cNvPr id="49185" name="Group 66"/>
            <p:cNvGrpSpPr>
              <a:grpSpLocks/>
            </p:cNvGrpSpPr>
            <p:nvPr/>
          </p:nvGrpSpPr>
          <p:grpSpPr bwMode="auto">
            <a:xfrm flipH="1">
              <a:off x="3924" y="2898"/>
              <a:ext cx="473" cy="623"/>
              <a:chOff x="4039" y="2898"/>
              <a:chExt cx="473" cy="623"/>
            </a:xfrm>
          </p:grpSpPr>
          <p:sp>
            <p:nvSpPr>
              <p:cNvPr id="49188" name="Freeform 63" descr="Diagonal para cima clara"/>
              <p:cNvSpPr>
                <a:spLocks/>
              </p:cNvSpPr>
              <p:nvPr/>
            </p:nvSpPr>
            <p:spPr bwMode="auto">
              <a:xfrm>
                <a:off x="4039" y="2898"/>
                <a:ext cx="183" cy="623"/>
              </a:xfrm>
              <a:custGeom>
                <a:avLst/>
                <a:gdLst>
                  <a:gd name="T0" fmla="*/ 182 w 183"/>
                  <a:gd name="T1" fmla="*/ 622 h 623"/>
                  <a:gd name="T2" fmla="*/ 183 w 183"/>
                  <a:gd name="T3" fmla="*/ 0 h 623"/>
                  <a:gd name="T4" fmla="*/ 150 w 183"/>
                  <a:gd name="T5" fmla="*/ 8 h 623"/>
                  <a:gd name="T6" fmla="*/ 124 w 183"/>
                  <a:gd name="T7" fmla="*/ 26 h 623"/>
                  <a:gd name="T8" fmla="*/ 102 w 183"/>
                  <a:gd name="T9" fmla="*/ 50 h 623"/>
                  <a:gd name="T10" fmla="*/ 79 w 183"/>
                  <a:gd name="T11" fmla="*/ 78 h 623"/>
                  <a:gd name="T12" fmla="*/ 50 w 183"/>
                  <a:gd name="T13" fmla="*/ 127 h 623"/>
                  <a:gd name="T14" fmla="*/ 25 w 183"/>
                  <a:gd name="T15" fmla="*/ 169 h 623"/>
                  <a:gd name="T16" fmla="*/ 1 w 183"/>
                  <a:gd name="T17" fmla="*/ 217 h 623"/>
                  <a:gd name="T18" fmla="*/ 0 w 183"/>
                  <a:gd name="T19" fmla="*/ 623 h 623"/>
                  <a:gd name="T20" fmla="*/ 182 w 183"/>
                  <a:gd name="T21" fmla="*/ 622 h 62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3"/>
                  <a:gd name="T34" fmla="*/ 0 h 623"/>
                  <a:gd name="T35" fmla="*/ 183 w 183"/>
                  <a:gd name="T36" fmla="*/ 623 h 62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3" h="623">
                    <a:moveTo>
                      <a:pt x="182" y="622"/>
                    </a:moveTo>
                    <a:lnTo>
                      <a:pt x="183" y="0"/>
                    </a:lnTo>
                    <a:lnTo>
                      <a:pt x="150" y="8"/>
                    </a:lnTo>
                    <a:lnTo>
                      <a:pt x="124" y="26"/>
                    </a:lnTo>
                    <a:lnTo>
                      <a:pt x="102" y="50"/>
                    </a:lnTo>
                    <a:lnTo>
                      <a:pt x="79" y="78"/>
                    </a:lnTo>
                    <a:lnTo>
                      <a:pt x="50" y="127"/>
                    </a:lnTo>
                    <a:lnTo>
                      <a:pt x="25" y="169"/>
                    </a:lnTo>
                    <a:lnTo>
                      <a:pt x="1" y="217"/>
                    </a:lnTo>
                    <a:lnTo>
                      <a:pt x="0" y="623"/>
                    </a:lnTo>
                    <a:lnTo>
                      <a:pt x="182" y="622"/>
                    </a:lnTo>
                    <a:close/>
                  </a:path>
                </a:pathLst>
              </a:custGeom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9189" name="Freeform 64" descr="Diagonal para cima clara"/>
              <p:cNvSpPr>
                <a:spLocks/>
              </p:cNvSpPr>
              <p:nvPr/>
            </p:nvSpPr>
            <p:spPr bwMode="auto">
              <a:xfrm>
                <a:off x="4215" y="2898"/>
                <a:ext cx="297" cy="622"/>
              </a:xfrm>
              <a:custGeom>
                <a:avLst/>
                <a:gdLst>
                  <a:gd name="T0" fmla="*/ 1 w 297"/>
                  <a:gd name="T1" fmla="*/ 490 h 629"/>
                  <a:gd name="T2" fmla="*/ 0 w 297"/>
                  <a:gd name="T3" fmla="*/ 0 h 629"/>
                  <a:gd name="T4" fmla="*/ 33 w 297"/>
                  <a:gd name="T5" fmla="*/ 8 h 629"/>
                  <a:gd name="T6" fmla="*/ 59 w 297"/>
                  <a:gd name="T7" fmla="*/ 26 h 629"/>
                  <a:gd name="T8" fmla="*/ 81 w 297"/>
                  <a:gd name="T9" fmla="*/ 44 h 629"/>
                  <a:gd name="T10" fmla="*/ 104 w 297"/>
                  <a:gd name="T11" fmla="*/ 57 h 629"/>
                  <a:gd name="T12" fmla="*/ 133 w 297"/>
                  <a:gd name="T13" fmla="*/ 106 h 629"/>
                  <a:gd name="T14" fmla="*/ 158 w 297"/>
                  <a:gd name="T15" fmla="*/ 130 h 629"/>
                  <a:gd name="T16" fmla="*/ 182 w 297"/>
                  <a:gd name="T17" fmla="*/ 175 h 629"/>
                  <a:gd name="T18" fmla="*/ 205 w 297"/>
                  <a:gd name="T19" fmla="*/ 203 h 629"/>
                  <a:gd name="T20" fmla="*/ 229 w 297"/>
                  <a:gd name="T21" fmla="*/ 238 h 629"/>
                  <a:gd name="T22" fmla="*/ 253 w 297"/>
                  <a:gd name="T23" fmla="*/ 272 h 629"/>
                  <a:gd name="T24" fmla="*/ 273 w 297"/>
                  <a:gd name="T25" fmla="*/ 304 h 629"/>
                  <a:gd name="T26" fmla="*/ 297 w 297"/>
                  <a:gd name="T27" fmla="*/ 332 h 629"/>
                  <a:gd name="T28" fmla="*/ 297 w 297"/>
                  <a:gd name="T29" fmla="*/ 490 h 629"/>
                  <a:gd name="T30" fmla="*/ 1 w 297"/>
                  <a:gd name="T31" fmla="*/ 490 h 62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97"/>
                  <a:gd name="T49" fmla="*/ 0 h 629"/>
                  <a:gd name="T50" fmla="*/ 297 w 297"/>
                  <a:gd name="T51" fmla="*/ 629 h 629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97" h="629">
                    <a:moveTo>
                      <a:pt x="1" y="629"/>
                    </a:moveTo>
                    <a:lnTo>
                      <a:pt x="0" y="0"/>
                    </a:lnTo>
                    <a:lnTo>
                      <a:pt x="33" y="8"/>
                    </a:lnTo>
                    <a:lnTo>
                      <a:pt x="59" y="26"/>
                    </a:lnTo>
                    <a:lnTo>
                      <a:pt x="81" y="51"/>
                    </a:lnTo>
                    <a:lnTo>
                      <a:pt x="104" y="79"/>
                    </a:lnTo>
                    <a:lnTo>
                      <a:pt x="133" y="128"/>
                    </a:lnTo>
                    <a:lnTo>
                      <a:pt x="158" y="171"/>
                    </a:lnTo>
                    <a:lnTo>
                      <a:pt x="182" y="219"/>
                    </a:lnTo>
                    <a:lnTo>
                      <a:pt x="205" y="259"/>
                    </a:lnTo>
                    <a:lnTo>
                      <a:pt x="229" y="304"/>
                    </a:lnTo>
                    <a:lnTo>
                      <a:pt x="253" y="346"/>
                    </a:lnTo>
                    <a:lnTo>
                      <a:pt x="273" y="389"/>
                    </a:lnTo>
                    <a:lnTo>
                      <a:pt x="297" y="424"/>
                    </a:lnTo>
                    <a:lnTo>
                      <a:pt x="297" y="629"/>
                    </a:lnTo>
                    <a:lnTo>
                      <a:pt x="1" y="629"/>
                    </a:lnTo>
                    <a:close/>
                  </a:path>
                </a:pathLst>
              </a:custGeom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49186" name="Text Box 65"/>
            <p:cNvSpPr txBox="1">
              <a:spLocks noChangeArrowheads="1"/>
            </p:cNvSpPr>
            <p:nvPr/>
          </p:nvSpPr>
          <p:spPr bwMode="auto">
            <a:xfrm>
              <a:off x="3816" y="3492"/>
              <a:ext cx="20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400"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49187" name="Text Box 77"/>
            <p:cNvSpPr txBox="1">
              <a:spLocks noChangeArrowheads="1"/>
            </p:cNvSpPr>
            <p:nvPr/>
          </p:nvSpPr>
          <p:spPr bwMode="auto">
            <a:xfrm>
              <a:off x="4550" y="2871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i="1">
                  <a:latin typeface="Times New Roman" pitchFamily="18" charset="0"/>
                </a:rPr>
                <a:t>Z</a:t>
              </a:r>
            </a:p>
          </p:txBody>
        </p:sp>
      </p:grpSp>
      <p:grpSp>
        <p:nvGrpSpPr>
          <p:cNvPr id="6" name="Group 90"/>
          <p:cNvGrpSpPr>
            <a:grpSpLocks/>
          </p:cNvGrpSpPr>
          <p:nvPr/>
        </p:nvGrpSpPr>
        <p:grpSpPr bwMode="auto">
          <a:xfrm>
            <a:off x="5181600" y="1676400"/>
            <a:ext cx="3267075" cy="1138238"/>
            <a:chOff x="2918" y="1372"/>
            <a:chExt cx="2058" cy="717"/>
          </a:xfrm>
        </p:grpSpPr>
        <p:pic>
          <p:nvPicPr>
            <p:cNvPr id="49173" name="Picture 79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296" t="9618" r="18376" b="11877"/>
            <a:stretch>
              <a:fillRect/>
            </a:stretch>
          </p:blipFill>
          <p:spPr bwMode="auto">
            <a:xfrm>
              <a:off x="2976" y="1488"/>
              <a:ext cx="1934" cy="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174" name="Text Box 80"/>
            <p:cNvSpPr txBox="1">
              <a:spLocks noChangeArrowheads="1"/>
            </p:cNvSpPr>
            <p:nvPr/>
          </p:nvSpPr>
          <p:spPr bwMode="auto">
            <a:xfrm>
              <a:off x="2918" y="1877"/>
              <a:ext cx="2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</a:rPr>
                <a:t>-</a:t>
              </a:r>
              <a:r>
                <a:rPr lang="pt-BR" altLang="pt-BR" sz="1600">
                  <a:latin typeface="Times New Roman" pitchFamily="18" charset="0"/>
                  <a:sym typeface="Symbol" pitchFamily="18" charset="2"/>
                </a:rPr>
                <a:t></a:t>
              </a:r>
              <a:endParaRPr lang="pt-BR" altLang="pt-BR" sz="1600">
                <a:latin typeface="Times New Roman" pitchFamily="18" charset="0"/>
              </a:endParaRPr>
            </a:p>
          </p:txBody>
        </p:sp>
        <p:sp>
          <p:nvSpPr>
            <p:cNvPr id="49175" name="Text Box 81"/>
            <p:cNvSpPr txBox="1">
              <a:spLocks noChangeArrowheads="1"/>
            </p:cNvSpPr>
            <p:nvPr/>
          </p:nvSpPr>
          <p:spPr bwMode="auto">
            <a:xfrm>
              <a:off x="4697" y="1877"/>
              <a:ext cx="27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</a:rPr>
                <a:t>+</a:t>
              </a:r>
              <a:r>
                <a:rPr lang="pt-BR" altLang="pt-BR" sz="1600">
                  <a:latin typeface="Times New Roman" pitchFamily="18" charset="0"/>
                  <a:sym typeface="Symbol" pitchFamily="18" charset="2"/>
                </a:rPr>
                <a:t></a:t>
              </a:r>
              <a:endParaRPr lang="pt-BR" altLang="pt-BR" sz="1600">
                <a:latin typeface="Times New Roman" pitchFamily="18" charset="0"/>
              </a:endParaRPr>
            </a:p>
          </p:txBody>
        </p:sp>
        <p:sp>
          <p:nvSpPr>
            <p:cNvPr id="49176" name="Text Box 82"/>
            <p:cNvSpPr txBox="1">
              <a:spLocks noChangeArrowheads="1"/>
            </p:cNvSpPr>
            <p:nvPr/>
          </p:nvSpPr>
          <p:spPr bwMode="auto">
            <a:xfrm>
              <a:off x="3838" y="1877"/>
              <a:ext cx="2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49177" name="Text Box 83"/>
            <p:cNvSpPr txBox="1">
              <a:spLocks noChangeArrowheads="1"/>
            </p:cNvSpPr>
            <p:nvPr/>
          </p:nvSpPr>
          <p:spPr bwMode="auto">
            <a:xfrm>
              <a:off x="4064" y="1893"/>
              <a:ext cx="2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400">
                  <a:latin typeface="Times New Roman" pitchFamily="18" charset="0"/>
                </a:rPr>
                <a:t>11</a:t>
              </a:r>
            </a:p>
          </p:txBody>
        </p:sp>
        <p:grpSp>
          <p:nvGrpSpPr>
            <p:cNvPr id="49178" name="Group 84"/>
            <p:cNvGrpSpPr>
              <a:grpSpLocks/>
            </p:cNvGrpSpPr>
            <p:nvPr/>
          </p:nvGrpSpPr>
          <p:grpSpPr bwMode="auto">
            <a:xfrm flipH="1">
              <a:off x="3606" y="1494"/>
              <a:ext cx="569" cy="431"/>
              <a:chOff x="4039" y="2898"/>
              <a:chExt cx="473" cy="623"/>
            </a:xfrm>
          </p:grpSpPr>
          <p:sp>
            <p:nvSpPr>
              <p:cNvPr id="49181" name="Freeform 85" descr="Diagonal para cima clara"/>
              <p:cNvSpPr>
                <a:spLocks/>
              </p:cNvSpPr>
              <p:nvPr/>
            </p:nvSpPr>
            <p:spPr bwMode="auto">
              <a:xfrm>
                <a:off x="4039" y="2898"/>
                <a:ext cx="183" cy="623"/>
              </a:xfrm>
              <a:custGeom>
                <a:avLst/>
                <a:gdLst>
                  <a:gd name="T0" fmla="*/ 182 w 183"/>
                  <a:gd name="T1" fmla="*/ 622 h 623"/>
                  <a:gd name="T2" fmla="*/ 183 w 183"/>
                  <a:gd name="T3" fmla="*/ 0 h 623"/>
                  <a:gd name="T4" fmla="*/ 150 w 183"/>
                  <a:gd name="T5" fmla="*/ 8 h 623"/>
                  <a:gd name="T6" fmla="*/ 124 w 183"/>
                  <a:gd name="T7" fmla="*/ 26 h 623"/>
                  <a:gd name="T8" fmla="*/ 102 w 183"/>
                  <a:gd name="T9" fmla="*/ 50 h 623"/>
                  <a:gd name="T10" fmla="*/ 79 w 183"/>
                  <a:gd name="T11" fmla="*/ 78 h 623"/>
                  <a:gd name="T12" fmla="*/ 50 w 183"/>
                  <a:gd name="T13" fmla="*/ 127 h 623"/>
                  <a:gd name="T14" fmla="*/ 25 w 183"/>
                  <a:gd name="T15" fmla="*/ 169 h 623"/>
                  <a:gd name="T16" fmla="*/ 1 w 183"/>
                  <a:gd name="T17" fmla="*/ 217 h 623"/>
                  <a:gd name="T18" fmla="*/ 0 w 183"/>
                  <a:gd name="T19" fmla="*/ 623 h 623"/>
                  <a:gd name="T20" fmla="*/ 182 w 183"/>
                  <a:gd name="T21" fmla="*/ 622 h 62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3"/>
                  <a:gd name="T34" fmla="*/ 0 h 623"/>
                  <a:gd name="T35" fmla="*/ 183 w 183"/>
                  <a:gd name="T36" fmla="*/ 623 h 62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3" h="623">
                    <a:moveTo>
                      <a:pt x="182" y="622"/>
                    </a:moveTo>
                    <a:lnTo>
                      <a:pt x="183" y="0"/>
                    </a:lnTo>
                    <a:lnTo>
                      <a:pt x="150" y="8"/>
                    </a:lnTo>
                    <a:lnTo>
                      <a:pt x="124" y="26"/>
                    </a:lnTo>
                    <a:lnTo>
                      <a:pt x="102" y="50"/>
                    </a:lnTo>
                    <a:lnTo>
                      <a:pt x="79" y="78"/>
                    </a:lnTo>
                    <a:lnTo>
                      <a:pt x="50" y="127"/>
                    </a:lnTo>
                    <a:lnTo>
                      <a:pt x="25" y="169"/>
                    </a:lnTo>
                    <a:lnTo>
                      <a:pt x="1" y="217"/>
                    </a:lnTo>
                    <a:lnTo>
                      <a:pt x="0" y="623"/>
                    </a:lnTo>
                    <a:lnTo>
                      <a:pt x="182" y="622"/>
                    </a:lnTo>
                    <a:close/>
                  </a:path>
                </a:pathLst>
              </a:custGeom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9182" name="Freeform 86" descr="Diagonal para cima clara"/>
              <p:cNvSpPr>
                <a:spLocks/>
              </p:cNvSpPr>
              <p:nvPr/>
            </p:nvSpPr>
            <p:spPr bwMode="auto">
              <a:xfrm>
                <a:off x="4215" y="2898"/>
                <a:ext cx="297" cy="622"/>
              </a:xfrm>
              <a:custGeom>
                <a:avLst/>
                <a:gdLst>
                  <a:gd name="T0" fmla="*/ 1 w 297"/>
                  <a:gd name="T1" fmla="*/ 490 h 629"/>
                  <a:gd name="T2" fmla="*/ 0 w 297"/>
                  <a:gd name="T3" fmla="*/ 0 h 629"/>
                  <a:gd name="T4" fmla="*/ 33 w 297"/>
                  <a:gd name="T5" fmla="*/ 8 h 629"/>
                  <a:gd name="T6" fmla="*/ 59 w 297"/>
                  <a:gd name="T7" fmla="*/ 26 h 629"/>
                  <a:gd name="T8" fmla="*/ 81 w 297"/>
                  <a:gd name="T9" fmla="*/ 44 h 629"/>
                  <a:gd name="T10" fmla="*/ 104 w 297"/>
                  <a:gd name="T11" fmla="*/ 57 h 629"/>
                  <a:gd name="T12" fmla="*/ 133 w 297"/>
                  <a:gd name="T13" fmla="*/ 106 h 629"/>
                  <a:gd name="T14" fmla="*/ 158 w 297"/>
                  <a:gd name="T15" fmla="*/ 130 h 629"/>
                  <a:gd name="T16" fmla="*/ 182 w 297"/>
                  <a:gd name="T17" fmla="*/ 175 h 629"/>
                  <a:gd name="T18" fmla="*/ 205 w 297"/>
                  <a:gd name="T19" fmla="*/ 203 h 629"/>
                  <a:gd name="T20" fmla="*/ 229 w 297"/>
                  <a:gd name="T21" fmla="*/ 238 h 629"/>
                  <a:gd name="T22" fmla="*/ 253 w 297"/>
                  <a:gd name="T23" fmla="*/ 272 h 629"/>
                  <a:gd name="T24" fmla="*/ 273 w 297"/>
                  <a:gd name="T25" fmla="*/ 304 h 629"/>
                  <a:gd name="T26" fmla="*/ 297 w 297"/>
                  <a:gd name="T27" fmla="*/ 332 h 629"/>
                  <a:gd name="T28" fmla="*/ 297 w 297"/>
                  <a:gd name="T29" fmla="*/ 490 h 629"/>
                  <a:gd name="T30" fmla="*/ 1 w 297"/>
                  <a:gd name="T31" fmla="*/ 490 h 62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97"/>
                  <a:gd name="T49" fmla="*/ 0 h 629"/>
                  <a:gd name="T50" fmla="*/ 297 w 297"/>
                  <a:gd name="T51" fmla="*/ 629 h 629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97" h="629">
                    <a:moveTo>
                      <a:pt x="1" y="629"/>
                    </a:moveTo>
                    <a:lnTo>
                      <a:pt x="0" y="0"/>
                    </a:lnTo>
                    <a:lnTo>
                      <a:pt x="33" y="8"/>
                    </a:lnTo>
                    <a:lnTo>
                      <a:pt x="59" y="26"/>
                    </a:lnTo>
                    <a:lnTo>
                      <a:pt x="81" y="51"/>
                    </a:lnTo>
                    <a:lnTo>
                      <a:pt x="104" y="79"/>
                    </a:lnTo>
                    <a:lnTo>
                      <a:pt x="133" y="128"/>
                    </a:lnTo>
                    <a:lnTo>
                      <a:pt x="158" y="171"/>
                    </a:lnTo>
                    <a:lnTo>
                      <a:pt x="182" y="219"/>
                    </a:lnTo>
                    <a:lnTo>
                      <a:pt x="205" y="259"/>
                    </a:lnTo>
                    <a:lnTo>
                      <a:pt x="229" y="304"/>
                    </a:lnTo>
                    <a:lnTo>
                      <a:pt x="253" y="346"/>
                    </a:lnTo>
                    <a:lnTo>
                      <a:pt x="273" y="389"/>
                    </a:lnTo>
                    <a:lnTo>
                      <a:pt x="297" y="424"/>
                    </a:lnTo>
                    <a:lnTo>
                      <a:pt x="297" y="629"/>
                    </a:lnTo>
                    <a:lnTo>
                      <a:pt x="1" y="629"/>
                    </a:lnTo>
                    <a:close/>
                  </a:path>
                </a:pathLst>
              </a:custGeom>
              <a:pattFill prst="ltUpDiag">
                <a:fgClr>
                  <a:schemeClr val="tx1"/>
                </a:fgClr>
                <a:bgClr>
                  <a:schemeClr val="bg1"/>
                </a:bgClr>
              </a:patt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49179" name="Text Box 87"/>
            <p:cNvSpPr txBox="1">
              <a:spLocks noChangeArrowheads="1"/>
            </p:cNvSpPr>
            <p:nvPr/>
          </p:nvSpPr>
          <p:spPr bwMode="auto">
            <a:xfrm>
              <a:off x="3516" y="1890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400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49180" name="Text Box 88"/>
            <p:cNvSpPr txBox="1">
              <a:spLocks noChangeArrowheads="1"/>
            </p:cNvSpPr>
            <p:nvPr/>
          </p:nvSpPr>
          <p:spPr bwMode="auto">
            <a:xfrm>
              <a:off x="4320" y="1372"/>
              <a:ext cx="19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i="1">
                  <a:latin typeface="Times New Roman" pitchFamily="18" charset="0"/>
                </a:rPr>
                <a:t>X</a:t>
              </a:r>
            </a:p>
          </p:txBody>
        </p:sp>
      </p:grpSp>
      <p:sp>
        <p:nvSpPr>
          <p:cNvPr id="114779" name="AutoShape 91"/>
          <p:cNvSpPr>
            <a:spLocks noChangeArrowheads="1"/>
          </p:cNvSpPr>
          <p:nvPr/>
        </p:nvSpPr>
        <p:spPr bwMode="auto">
          <a:xfrm>
            <a:off x="6648450" y="3276600"/>
            <a:ext cx="381000" cy="1066800"/>
          </a:xfrm>
          <a:prstGeom prst="upDownArrow">
            <a:avLst>
              <a:gd name="adj1" fmla="val 50000"/>
              <a:gd name="adj2" fmla="val 56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</p:txBody>
      </p:sp>
      <p:grpSp>
        <p:nvGrpSpPr>
          <p:cNvPr id="8" name="Group 95"/>
          <p:cNvGrpSpPr>
            <a:grpSpLocks/>
          </p:cNvGrpSpPr>
          <p:nvPr/>
        </p:nvGrpSpPr>
        <p:grpSpPr bwMode="auto">
          <a:xfrm>
            <a:off x="5651500" y="4627563"/>
            <a:ext cx="949325" cy="457200"/>
            <a:chOff x="3923" y="2750"/>
            <a:chExt cx="598" cy="288"/>
          </a:xfrm>
        </p:grpSpPr>
        <p:sp>
          <p:nvSpPr>
            <p:cNvPr id="49171" name="Text Box 93"/>
            <p:cNvSpPr txBox="1">
              <a:spLocks noChangeArrowheads="1"/>
            </p:cNvSpPr>
            <p:nvPr/>
          </p:nvSpPr>
          <p:spPr bwMode="auto">
            <a:xfrm>
              <a:off x="3923" y="2750"/>
              <a:ext cx="46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</a:rPr>
                <a:t>0,5328</a:t>
              </a:r>
            </a:p>
          </p:txBody>
        </p:sp>
        <p:sp>
          <p:nvSpPr>
            <p:cNvPr id="49172" name="Line 94"/>
            <p:cNvSpPr>
              <a:spLocks noChangeShapeType="1"/>
            </p:cNvSpPr>
            <p:nvPr/>
          </p:nvSpPr>
          <p:spPr bwMode="auto">
            <a:xfrm flipH="1" flipV="1">
              <a:off x="4377" y="2894"/>
              <a:ext cx="14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9" name="Group 96"/>
          <p:cNvGrpSpPr>
            <a:grpSpLocks/>
          </p:cNvGrpSpPr>
          <p:nvPr/>
        </p:nvGrpSpPr>
        <p:grpSpPr bwMode="auto">
          <a:xfrm>
            <a:off x="5637213" y="1685925"/>
            <a:ext cx="949325" cy="457200"/>
            <a:chOff x="3923" y="2750"/>
            <a:chExt cx="598" cy="288"/>
          </a:xfrm>
        </p:grpSpPr>
        <p:sp>
          <p:nvSpPr>
            <p:cNvPr id="49169" name="Text Box 97"/>
            <p:cNvSpPr txBox="1">
              <a:spLocks noChangeArrowheads="1"/>
            </p:cNvSpPr>
            <p:nvPr/>
          </p:nvSpPr>
          <p:spPr bwMode="auto">
            <a:xfrm>
              <a:off x="3923" y="2750"/>
              <a:ext cx="46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</a:rPr>
                <a:t>0,5328</a:t>
              </a:r>
            </a:p>
          </p:txBody>
        </p:sp>
        <p:sp>
          <p:nvSpPr>
            <p:cNvPr id="49170" name="Line 98"/>
            <p:cNvSpPr>
              <a:spLocks noChangeShapeType="1"/>
            </p:cNvSpPr>
            <p:nvPr/>
          </p:nvSpPr>
          <p:spPr bwMode="auto">
            <a:xfrm flipH="1" flipV="1">
              <a:off x="4377" y="2894"/>
              <a:ext cx="14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7772C-0BDB-44F0-BFB6-8875EB0B1E0E}" type="slidenum">
              <a:rPr lang="pt-BR"/>
              <a:pPr>
                <a:defRPr/>
              </a:pPr>
              <a:t>46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7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Distribuição Uniforme Discreta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838200" y="2362200"/>
            <a:ext cx="800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Exemplo: Lança-se um dado e define-se uma v.a. 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/>
              <a:t> como o valor obtido neste dado.</a:t>
            </a:r>
          </a:p>
        </p:txBody>
      </p:sp>
      <p:graphicFrame>
        <p:nvGraphicFramePr>
          <p:cNvPr id="99335" name="Object 7"/>
          <p:cNvGraphicFramePr>
            <a:graphicFrameLocks noChangeAspect="1"/>
          </p:cNvGraphicFramePr>
          <p:nvPr/>
        </p:nvGraphicFramePr>
        <p:xfrm>
          <a:off x="3192463" y="4051300"/>
          <a:ext cx="1287462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4" name="Equation" r:id="rId3" imgW="901309" imgH="393529" progId="Equation.DSMT4">
                  <p:embed/>
                </p:oleObj>
              </mc:Choice>
              <mc:Fallback>
                <p:oleObj name="Equation" r:id="rId3" imgW="901309" imgH="39352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2463" y="4051300"/>
                        <a:ext cx="1287462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41" name="Object 13"/>
          <p:cNvGraphicFramePr>
            <a:graphicFrameLocks noChangeAspect="1"/>
          </p:cNvGraphicFramePr>
          <p:nvPr/>
        </p:nvGraphicFramePr>
        <p:xfrm>
          <a:off x="3192463" y="4737100"/>
          <a:ext cx="15240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5" name="Equation" r:id="rId5" imgW="1066800" imgH="419100" progId="Equation.DSMT4">
                  <p:embed/>
                </p:oleObj>
              </mc:Choice>
              <mc:Fallback>
                <p:oleObj name="Equation" r:id="rId5" imgW="1066800" imgH="4191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2463" y="4737100"/>
                        <a:ext cx="15240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43" name="Object 15"/>
          <p:cNvGraphicFramePr>
            <a:graphicFrameLocks noChangeAspect="1"/>
          </p:cNvGraphicFramePr>
          <p:nvPr/>
        </p:nvGraphicFramePr>
        <p:xfrm>
          <a:off x="4467225" y="4049713"/>
          <a:ext cx="1143000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6" name="Equation" r:id="rId7" imgW="799753" imgH="393529" progId="Equation.DSMT4">
                  <p:embed/>
                </p:oleObj>
              </mc:Choice>
              <mc:Fallback>
                <p:oleObj name="Equation" r:id="rId7" imgW="799753" imgH="393529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7225" y="4049713"/>
                        <a:ext cx="1143000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44" name="Object 16"/>
          <p:cNvGraphicFramePr>
            <a:graphicFrameLocks noChangeAspect="1"/>
          </p:cNvGraphicFramePr>
          <p:nvPr/>
        </p:nvGraphicFramePr>
        <p:xfrm>
          <a:off x="4706938" y="4765675"/>
          <a:ext cx="1379537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7" name="Equation" r:id="rId9" imgW="965200" imgH="393700" progId="Equation.DSMT4">
                  <p:embed/>
                </p:oleObj>
              </mc:Choice>
              <mc:Fallback>
                <p:oleObj name="Equation" r:id="rId9" imgW="965200" imgH="3937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6938" y="4765675"/>
                        <a:ext cx="1379537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18"/>
          <p:cNvGraphicFramePr>
            <a:graphicFrameLocks noChangeAspect="1"/>
          </p:cNvGraphicFramePr>
          <p:nvPr/>
        </p:nvGraphicFramePr>
        <p:xfrm>
          <a:off x="3192463" y="3276600"/>
          <a:ext cx="94615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8" name="Equation" r:id="rId11" imgW="660113" imgH="393529" progId="Equation.DSMT4">
                  <p:embed/>
                </p:oleObj>
              </mc:Choice>
              <mc:Fallback>
                <p:oleObj name="Equation" r:id="rId11" imgW="660113" imgH="393529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2463" y="3276600"/>
                        <a:ext cx="946150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47" name="Object 19"/>
          <p:cNvGraphicFramePr>
            <a:graphicFrameLocks noChangeAspect="1"/>
          </p:cNvGraphicFramePr>
          <p:nvPr/>
        </p:nvGraphicFramePr>
        <p:xfrm>
          <a:off x="4114800" y="3276600"/>
          <a:ext cx="38100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9" name="Equation" r:id="rId13" imgW="266469" imgH="393359" progId="Equation.DSMT4">
                  <p:embed/>
                </p:oleObj>
              </mc:Choice>
              <mc:Fallback>
                <p:oleObj name="Equation" r:id="rId13" imgW="266469" imgH="393359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276600"/>
                        <a:ext cx="381000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" name="Rectangle 20"/>
          <p:cNvSpPr>
            <a:spLocks noChangeArrowheads="1"/>
          </p:cNvSpPr>
          <p:nvPr/>
        </p:nvSpPr>
        <p:spPr bwMode="auto">
          <a:xfrm>
            <a:off x="4876800" y="3352800"/>
            <a:ext cx="1416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: {1, 2, ..., N}</a:t>
            </a:r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4879975" y="3357563"/>
            <a:ext cx="141605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: {1, 2, ..., 6}</a:t>
            </a:r>
          </a:p>
        </p:txBody>
      </p:sp>
      <p:sp>
        <p:nvSpPr>
          <p:cNvPr id="7180" name="Text Box 3"/>
          <p:cNvSpPr txBox="1">
            <a:spLocks noChangeArrowheads="1"/>
          </p:cNvSpPr>
          <p:nvPr/>
        </p:nvSpPr>
        <p:spPr bwMode="auto">
          <a:xfrm>
            <a:off x="841375" y="1600200"/>
            <a:ext cx="78454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Considere uma v.a. 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/>
              <a:t> cujos valores são inteiros de </a:t>
            </a:r>
            <a:r>
              <a:rPr lang="pt-BR" altLang="pt-BR" sz="1600">
                <a:latin typeface="Times New Roman" pitchFamily="18" charset="0"/>
              </a:rPr>
              <a:t>1</a:t>
            </a:r>
            <a:r>
              <a:rPr lang="pt-BR" altLang="pt-BR" sz="1600"/>
              <a:t> a </a:t>
            </a:r>
            <a:r>
              <a:rPr lang="pt-BR" altLang="pt-BR" sz="1600">
                <a:latin typeface="Times New Roman" pitchFamily="18" charset="0"/>
              </a:rPr>
              <a:t>N</a:t>
            </a:r>
            <a:r>
              <a:rPr lang="pt-BR" altLang="pt-BR" sz="1600"/>
              <a:t>, equiprováveis, ou seja, todos os valores têm igual probabilidade de ocorrência.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EB4DB0-BE58-4FE2-9821-D71704072FE8}" type="slidenum">
              <a:rPr lang="pt-BR"/>
              <a:pPr>
                <a:defRPr/>
              </a:pPr>
              <a:t>5</a:t>
            </a:fld>
            <a:endParaRPr lang="pt-BR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Distribuição Uniforme </a:t>
            </a:r>
            <a:r>
              <a:rPr lang="pt-BR" dirty="0" smtClean="0"/>
              <a:t>Discreta</a:t>
            </a:r>
            <a:endParaRPr lang="pt-BR" dirty="0"/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838200" y="2516188"/>
            <a:ext cx="800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Exemplo: Se uma v.a. </a:t>
            </a:r>
            <a:r>
              <a:rPr lang="pt-BR" altLang="pt-BR" sz="16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pt-BR" altLang="pt-BR" sz="1600"/>
              <a:t> tem distribuição uniforme e seus valores são múltiplos de 4 (</a:t>
            </a:r>
            <a:r>
              <a:rPr lang="pt-BR" altLang="pt-BR" sz="1600" i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t-BR" altLang="pt-BR" sz="1600"/>
              <a:t>), entre 12 (</a:t>
            </a:r>
            <a:r>
              <a:rPr lang="pt-BR" altLang="pt-BR" sz="1600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t-BR" altLang="pt-BR" sz="1600"/>
              <a:t>) e menores que 208 (</a:t>
            </a:r>
            <a:r>
              <a:rPr lang="pt-BR" altLang="pt-BR" sz="1600" i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pt-BR" altLang="pt-BR" sz="1600"/>
              <a:t>), então</a:t>
            </a:r>
          </a:p>
        </p:txBody>
      </p:sp>
      <p:graphicFrame>
        <p:nvGraphicFramePr>
          <p:cNvPr id="99335" name="Object 7"/>
          <p:cNvGraphicFramePr>
            <a:graphicFrameLocks noChangeAspect="1"/>
          </p:cNvGraphicFramePr>
          <p:nvPr/>
        </p:nvGraphicFramePr>
        <p:xfrm>
          <a:off x="3219450" y="4051300"/>
          <a:ext cx="1233488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8" name="Equation" r:id="rId3" imgW="863225" imgH="393529" progId="Equation.DSMT4">
                  <p:embed/>
                </p:oleObj>
              </mc:Choice>
              <mc:Fallback>
                <p:oleObj name="Equation" r:id="rId3" imgW="863225" imgH="39352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9450" y="4051300"/>
                        <a:ext cx="1233488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41" name="Object 13"/>
          <p:cNvGraphicFramePr>
            <a:graphicFrameLocks noChangeAspect="1"/>
          </p:cNvGraphicFramePr>
          <p:nvPr/>
        </p:nvGraphicFramePr>
        <p:xfrm>
          <a:off x="2124075" y="4737100"/>
          <a:ext cx="2574925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9" name="Equation" r:id="rId5" imgW="1803400" imgH="419100" progId="Equation.DSMT4">
                  <p:embed/>
                </p:oleObj>
              </mc:Choice>
              <mc:Fallback>
                <p:oleObj name="Equation" r:id="rId5" imgW="1803400" imgH="4191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4737100"/>
                        <a:ext cx="2574925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43" name="Object 15"/>
          <p:cNvGraphicFramePr>
            <a:graphicFrameLocks noChangeAspect="1"/>
          </p:cNvGraphicFramePr>
          <p:nvPr/>
        </p:nvGraphicFramePr>
        <p:xfrm>
          <a:off x="4433888" y="4049713"/>
          <a:ext cx="1506537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0" name="Equation" r:id="rId7" imgW="1054100" imgH="393700" progId="Equation.DSMT4">
                  <p:embed/>
                </p:oleObj>
              </mc:Choice>
              <mc:Fallback>
                <p:oleObj name="Equation" r:id="rId7" imgW="1054100" imgH="3937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3888" y="4049713"/>
                        <a:ext cx="1506537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44" name="Object 16"/>
          <p:cNvGraphicFramePr>
            <a:graphicFrameLocks noChangeAspect="1"/>
          </p:cNvGraphicFramePr>
          <p:nvPr/>
        </p:nvGraphicFramePr>
        <p:xfrm>
          <a:off x="4691063" y="4748213"/>
          <a:ext cx="2976562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1" name="Equation" r:id="rId9" imgW="2082800" imgH="419100" progId="Equation.DSMT4">
                  <p:embed/>
                </p:oleObj>
              </mc:Choice>
              <mc:Fallback>
                <p:oleObj name="Equation" r:id="rId9" imgW="2082800" imgH="4191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1063" y="4748213"/>
                        <a:ext cx="2976562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18"/>
          <p:cNvGraphicFramePr>
            <a:graphicFrameLocks noChangeAspect="1"/>
          </p:cNvGraphicFramePr>
          <p:nvPr/>
        </p:nvGraphicFramePr>
        <p:xfrm>
          <a:off x="2627313" y="3271838"/>
          <a:ext cx="145573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2" name="Equation" r:id="rId11" imgW="1015559" imgH="583947" progId="Equation.DSMT4">
                  <p:embed/>
                </p:oleObj>
              </mc:Choice>
              <mc:Fallback>
                <p:oleObj name="Equation" r:id="rId11" imgW="1015559" imgH="583947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3271838"/>
                        <a:ext cx="1455737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47" name="Object 19"/>
          <p:cNvGraphicFramePr>
            <a:graphicFrameLocks noChangeAspect="1"/>
          </p:cNvGraphicFramePr>
          <p:nvPr/>
        </p:nvGraphicFramePr>
        <p:xfrm>
          <a:off x="4060825" y="3276600"/>
          <a:ext cx="48895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3" name="Equation" r:id="rId13" imgW="342751" imgH="393529" progId="Equation.DSMT4">
                  <p:embed/>
                </p:oleObj>
              </mc:Choice>
              <mc:Fallback>
                <p:oleObj name="Equation" r:id="rId13" imgW="342751" imgH="393529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0825" y="3276600"/>
                        <a:ext cx="488950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" name="Rectangle 20"/>
          <p:cNvSpPr>
            <a:spLocks noChangeArrowheads="1"/>
          </p:cNvSpPr>
          <p:nvPr/>
        </p:nvSpPr>
        <p:spPr bwMode="auto">
          <a:xfrm>
            <a:off x="4876800" y="3352800"/>
            <a:ext cx="1416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: {1, 2, ..., N}</a:t>
            </a:r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4879975" y="3357563"/>
            <a:ext cx="1793875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: {12, 16, ..., 208}</a:t>
            </a:r>
          </a:p>
        </p:txBody>
      </p:sp>
      <p:sp>
        <p:nvSpPr>
          <p:cNvPr id="8204" name="Text Box 3"/>
          <p:cNvSpPr txBox="1">
            <a:spLocks noChangeArrowheads="1"/>
          </p:cNvSpPr>
          <p:nvPr/>
        </p:nvSpPr>
        <p:spPr bwMode="auto">
          <a:xfrm>
            <a:off x="841375" y="1600200"/>
            <a:ext cx="78454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Considere uma v.a. 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/>
              <a:t> cujos valores representam uma progressão aritmética entre </a:t>
            </a:r>
            <a:r>
              <a:rPr lang="pt-BR" altLang="pt-BR" sz="1600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t-BR" altLang="pt-BR" sz="1600"/>
              <a:t> e </a:t>
            </a:r>
            <a:r>
              <a:rPr lang="pt-BR" altLang="pt-BR" sz="1600" i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pt-BR" altLang="pt-BR" sz="1600"/>
              <a:t>, com passo </a:t>
            </a:r>
            <a:r>
              <a:rPr lang="pt-BR" altLang="pt-BR" sz="1600" i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t-BR" altLang="pt-BR" sz="1600"/>
              <a:t>, equiprováveis, ou seja, todos os valores têm igual probabilidade de ocorrência.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16A79-F7FC-47A5-A9B0-83402E23FD93}" type="slidenum">
              <a:rPr lang="pt-BR"/>
              <a:pPr>
                <a:defRPr/>
              </a:pPr>
              <a:t>6</a:t>
            </a:fld>
            <a:endParaRPr lang="pt-BR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Distribuição Binomial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981200" y="1600200"/>
            <a:ext cx="68580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Considere o experimento: retiram-se 3 bolas da urna (com reposição). Define-se uma v.a. 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/>
              <a:t> cujos valores representam o número total de bolas vermelhas dentre as 3 escolhidas.</a:t>
            </a:r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838200" y="1447800"/>
            <a:ext cx="914400" cy="1295400"/>
            <a:chOff x="2688" y="3264"/>
            <a:chExt cx="576" cy="816"/>
          </a:xfrm>
        </p:grpSpPr>
        <p:sp>
          <p:nvSpPr>
            <p:cNvPr id="9224" name="Freeform 5"/>
            <p:cNvSpPr>
              <a:spLocks/>
            </p:cNvSpPr>
            <p:nvPr/>
          </p:nvSpPr>
          <p:spPr bwMode="auto">
            <a:xfrm>
              <a:off x="2688" y="3264"/>
              <a:ext cx="576" cy="816"/>
            </a:xfrm>
            <a:custGeom>
              <a:avLst/>
              <a:gdLst>
                <a:gd name="T0" fmla="*/ 0 w 576"/>
                <a:gd name="T1" fmla="*/ 0 h 816"/>
                <a:gd name="T2" fmla="*/ 0 w 576"/>
                <a:gd name="T3" fmla="*/ 816 h 816"/>
                <a:gd name="T4" fmla="*/ 576 w 576"/>
                <a:gd name="T5" fmla="*/ 816 h 816"/>
                <a:gd name="T6" fmla="*/ 576 w 576"/>
                <a:gd name="T7" fmla="*/ 0 h 8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816"/>
                <a:gd name="T14" fmla="*/ 576 w 576"/>
                <a:gd name="T15" fmla="*/ 816 h 8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816">
                  <a:moveTo>
                    <a:pt x="0" y="0"/>
                  </a:moveTo>
                  <a:lnTo>
                    <a:pt x="0" y="816"/>
                  </a:lnTo>
                  <a:lnTo>
                    <a:pt x="576" y="816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225" name="Oval 6"/>
            <p:cNvSpPr>
              <a:spLocks noChangeArrowheads="1"/>
            </p:cNvSpPr>
            <p:nvPr/>
          </p:nvSpPr>
          <p:spPr bwMode="auto">
            <a:xfrm>
              <a:off x="2784" y="336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9226" name="Oval 7"/>
            <p:cNvSpPr>
              <a:spLocks noChangeArrowheads="1"/>
            </p:cNvSpPr>
            <p:nvPr/>
          </p:nvSpPr>
          <p:spPr bwMode="auto">
            <a:xfrm>
              <a:off x="3024" y="348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9227" name="Oval 8"/>
            <p:cNvSpPr>
              <a:spLocks noChangeArrowheads="1"/>
            </p:cNvSpPr>
            <p:nvPr/>
          </p:nvSpPr>
          <p:spPr bwMode="auto">
            <a:xfrm>
              <a:off x="2784" y="384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9228" name="Oval 9"/>
            <p:cNvSpPr>
              <a:spLocks noChangeArrowheads="1"/>
            </p:cNvSpPr>
            <p:nvPr/>
          </p:nvSpPr>
          <p:spPr bwMode="auto">
            <a:xfrm>
              <a:off x="2784" y="3600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9229" name="Oval 10"/>
            <p:cNvSpPr>
              <a:spLocks noChangeArrowheads="1"/>
            </p:cNvSpPr>
            <p:nvPr/>
          </p:nvSpPr>
          <p:spPr bwMode="auto">
            <a:xfrm>
              <a:off x="3024" y="3696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9230" name="Oval 11"/>
            <p:cNvSpPr>
              <a:spLocks noChangeArrowheads="1"/>
            </p:cNvSpPr>
            <p:nvPr/>
          </p:nvSpPr>
          <p:spPr bwMode="auto">
            <a:xfrm>
              <a:off x="3024" y="326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9231" name="Oval 12"/>
            <p:cNvSpPr>
              <a:spLocks noChangeArrowheads="1"/>
            </p:cNvSpPr>
            <p:nvPr/>
          </p:nvSpPr>
          <p:spPr bwMode="auto">
            <a:xfrm>
              <a:off x="3024" y="3912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sp>
        <p:nvSpPr>
          <p:cNvPr id="105485" name="Text Box 13"/>
          <p:cNvSpPr txBox="1">
            <a:spLocks noChangeArrowheads="1"/>
          </p:cNvSpPr>
          <p:nvPr/>
        </p:nvSpPr>
        <p:spPr bwMode="auto">
          <a:xfrm>
            <a:off x="838200" y="2971800"/>
            <a:ext cx="4876800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: {0, 1, 2, 3}</a:t>
            </a:r>
            <a:endParaRPr lang="pt-BR" altLang="pt-BR" sz="16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O experimento envolve 3 eventos independentes.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Para cada evento: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   P</a:t>
            </a:r>
            <a:r>
              <a:rPr lang="pt-BR" altLang="pt-BR" sz="1600">
                <a:latin typeface="Times New Roman" pitchFamily="18" charset="0"/>
              </a:rPr>
              <a:t>(</a:t>
            </a:r>
            <a:r>
              <a:rPr lang="pt-BR" altLang="pt-BR" sz="1600" i="1">
                <a:latin typeface="Times New Roman" pitchFamily="18" charset="0"/>
              </a:rPr>
              <a:t>vermelha</a:t>
            </a:r>
            <a:r>
              <a:rPr lang="pt-BR" altLang="pt-BR" sz="1600">
                <a:latin typeface="Times New Roman" pitchFamily="18" charset="0"/>
              </a:rPr>
              <a:t>) = 5/7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   P</a:t>
            </a:r>
            <a:r>
              <a:rPr lang="pt-BR" altLang="pt-BR" sz="1600">
                <a:latin typeface="Times New Roman" pitchFamily="18" charset="0"/>
              </a:rPr>
              <a:t>(</a:t>
            </a:r>
            <a:r>
              <a:rPr lang="pt-BR" altLang="pt-BR" sz="1600" i="1">
                <a:latin typeface="Times New Roman" pitchFamily="18" charset="0"/>
              </a:rPr>
              <a:t>azul</a:t>
            </a:r>
            <a:r>
              <a:rPr lang="pt-BR" altLang="pt-BR" sz="1600">
                <a:latin typeface="Times New Roman" pitchFamily="18" charset="0"/>
              </a:rPr>
              <a:t>) = 2/7</a:t>
            </a:r>
          </a:p>
        </p:txBody>
      </p:sp>
      <p:sp>
        <p:nvSpPr>
          <p:cNvPr id="105495" name="Text Box 23"/>
          <p:cNvSpPr txBox="1">
            <a:spLocks noChangeArrowheads="1"/>
          </p:cNvSpPr>
          <p:nvPr/>
        </p:nvSpPr>
        <p:spPr bwMode="auto">
          <a:xfrm>
            <a:off x="2590800" y="3962400"/>
            <a:ext cx="39624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imes New Roman" pitchFamily="18" charset="0"/>
              </a:rPr>
              <a:t>= </a:t>
            </a:r>
            <a:r>
              <a:rPr lang="pt-BR" altLang="pt-BR" sz="1600" i="1">
                <a:latin typeface="Times New Roman" pitchFamily="18" charset="0"/>
              </a:rPr>
              <a:t>p</a:t>
            </a:r>
            <a:r>
              <a:rPr lang="pt-BR" altLang="pt-BR" sz="1600">
                <a:latin typeface="Times New Roman" pitchFamily="18" charset="0"/>
              </a:rPr>
              <a:t> </a:t>
            </a:r>
            <a:r>
              <a:rPr lang="pt-BR" altLang="pt-BR" sz="1600"/>
              <a:t>(probabilidade de sucesso)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imes New Roman" pitchFamily="18" charset="0"/>
              </a:rPr>
              <a:t>= </a:t>
            </a:r>
            <a:r>
              <a:rPr lang="pt-BR" altLang="pt-BR" sz="1600" i="1">
                <a:latin typeface="Times New Roman" pitchFamily="18" charset="0"/>
              </a:rPr>
              <a:t>q</a:t>
            </a:r>
            <a:r>
              <a:rPr lang="pt-BR" altLang="pt-BR" sz="1600"/>
              <a:t> (probabilidade de fracasso, </a:t>
            </a:r>
            <a:r>
              <a:rPr lang="pt-BR" altLang="pt-BR" sz="1600" i="1">
                <a:latin typeface="Times New Roman" pitchFamily="18" charset="0"/>
              </a:rPr>
              <a:t>q</a:t>
            </a:r>
            <a:r>
              <a:rPr lang="pt-BR" altLang="pt-BR" sz="1600">
                <a:latin typeface="Times New Roman" pitchFamily="18" charset="0"/>
              </a:rPr>
              <a:t> = 1 - </a:t>
            </a:r>
            <a:r>
              <a:rPr lang="pt-BR" altLang="pt-BR" sz="1600" i="1">
                <a:latin typeface="Times New Roman" pitchFamily="18" charset="0"/>
              </a:rPr>
              <a:t>p</a:t>
            </a:r>
            <a:r>
              <a:rPr lang="pt-BR" altLang="pt-BR" sz="1600"/>
              <a:t>)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A2D084-6B03-43EC-8813-2DE9C55D92A7}" type="slidenum">
              <a:rPr lang="pt-BR"/>
              <a:pPr>
                <a:defRPr/>
              </a:pPr>
              <a:t>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85" grpId="0" build="p" autoUpdateAnimBg="0"/>
      <p:bldP spid="10549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38" name="Text Box 46"/>
          <p:cNvSpPr txBox="1">
            <a:spLocks noChangeArrowheads="1"/>
          </p:cNvSpPr>
          <p:nvPr/>
        </p:nvSpPr>
        <p:spPr bwMode="auto">
          <a:xfrm>
            <a:off x="5257800" y="45720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i="1">
                <a:latin typeface="Times New Roman" pitchFamily="18" charset="0"/>
              </a:rPr>
              <a:t>f</a:t>
            </a:r>
            <a:r>
              <a:rPr lang="pt-BR" altLang="pt-BR" sz="1600" i="1">
                <a:latin typeface="Times New Roman" pitchFamily="18" charset="0"/>
              </a:rPr>
              <a:t> </a:t>
            </a:r>
            <a:r>
              <a:rPr lang="pt-BR" altLang="pt-BR" sz="1600">
                <a:latin typeface="Times New Roman" pitchFamily="18" charset="0"/>
              </a:rPr>
              <a:t>(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) = ?</a:t>
            </a:r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Distribuição Binomial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838200" y="1447800"/>
            <a:ext cx="914400" cy="1295400"/>
            <a:chOff x="2688" y="3264"/>
            <a:chExt cx="576" cy="816"/>
          </a:xfrm>
        </p:grpSpPr>
        <p:sp>
          <p:nvSpPr>
            <p:cNvPr id="10276" name="Freeform 5"/>
            <p:cNvSpPr>
              <a:spLocks/>
            </p:cNvSpPr>
            <p:nvPr/>
          </p:nvSpPr>
          <p:spPr bwMode="auto">
            <a:xfrm>
              <a:off x="2688" y="3264"/>
              <a:ext cx="576" cy="816"/>
            </a:xfrm>
            <a:custGeom>
              <a:avLst/>
              <a:gdLst>
                <a:gd name="T0" fmla="*/ 0 w 576"/>
                <a:gd name="T1" fmla="*/ 0 h 816"/>
                <a:gd name="T2" fmla="*/ 0 w 576"/>
                <a:gd name="T3" fmla="*/ 816 h 816"/>
                <a:gd name="T4" fmla="*/ 576 w 576"/>
                <a:gd name="T5" fmla="*/ 816 h 816"/>
                <a:gd name="T6" fmla="*/ 576 w 576"/>
                <a:gd name="T7" fmla="*/ 0 h 8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816"/>
                <a:gd name="T14" fmla="*/ 576 w 576"/>
                <a:gd name="T15" fmla="*/ 816 h 8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816">
                  <a:moveTo>
                    <a:pt x="0" y="0"/>
                  </a:moveTo>
                  <a:lnTo>
                    <a:pt x="0" y="816"/>
                  </a:lnTo>
                  <a:lnTo>
                    <a:pt x="576" y="816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277" name="Oval 6"/>
            <p:cNvSpPr>
              <a:spLocks noChangeArrowheads="1"/>
            </p:cNvSpPr>
            <p:nvPr/>
          </p:nvSpPr>
          <p:spPr bwMode="auto">
            <a:xfrm>
              <a:off x="2784" y="336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0278" name="Oval 7"/>
            <p:cNvSpPr>
              <a:spLocks noChangeArrowheads="1"/>
            </p:cNvSpPr>
            <p:nvPr/>
          </p:nvSpPr>
          <p:spPr bwMode="auto">
            <a:xfrm>
              <a:off x="3024" y="348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0279" name="Oval 8"/>
            <p:cNvSpPr>
              <a:spLocks noChangeArrowheads="1"/>
            </p:cNvSpPr>
            <p:nvPr/>
          </p:nvSpPr>
          <p:spPr bwMode="auto">
            <a:xfrm>
              <a:off x="2784" y="384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0280" name="Oval 9"/>
            <p:cNvSpPr>
              <a:spLocks noChangeArrowheads="1"/>
            </p:cNvSpPr>
            <p:nvPr/>
          </p:nvSpPr>
          <p:spPr bwMode="auto">
            <a:xfrm>
              <a:off x="2784" y="3600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0281" name="Oval 10"/>
            <p:cNvSpPr>
              <a:spLocks noChangeArrowheads="1"/>
            </p:cNvSpPr>
            <p:nvPr/>
          </p:nvSpPr>
          <p:spPr bwMode="auto">
            <a:xfrm>
              <a:off x="3024" y="3696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0282" name="Oval 11"/>
            <p:cNvSpPr>
              <a:spLocks noChangeArrowheads="1"/>
            </p:cNvSpPr>
            <p:nvPr/>
          </p:nvSpPr>
          <p:spPr bwMode="auto">
            <a:xfrm>
              <a:off x="3024" y="326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0283" name="Oval 12"/>
            <p:cNvSpPr>
              <a:spLocks noChangeArrowheads="1"/>
            </p:cNvSpPr>
            <p:nvPr/>
          </p:nvSpPr>
          <p:spPr bwMode="auto">
            <a:xfrm>
              <a:off x="3024" y="3912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sp>
        <p:nvSpPr>
          <p:cNvPr id="10245" name="Text Box 13"/>
          <p:cNvSpPr txBox="1">
            <a:spLocks noChangeArrowheads="1"/>
          </p:cNvSpPr>
          <p:nvPr/>
        </p:nvSpPr>
        <p:spPr bwMode="auto">
          <a:xfrm>
            <a:off x="838200" y="2971800"/>
            <a:ext cx="3962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: {0, 1, 2, 3}       </a:t>
            </a:r>
            <a:r>
              <a:rPr lang="pt-BR" altLang="pt-BR" sz="1600" i="1">
                <a:latin typeface="Times New Roman" pitchFamily="18" charset="0"/>
              </a:rPr>
              <a:t>p</a:t>
            </a:r>
            <a:r>
              <a:rPr lang="pt-BR" altLang="pt-BR" sz="1600">
                <a:latin typeface="Times New Roman" pitchFamily="18" charset="0"/>
              </a:rPr>
              <a:t> = 5/7       </a:t>
            </a:r>
            <a:r>
              <a:rPr lang="pt-BR" altLang="pt-BR" sz="1600" i="1">
                <a:latin typeface="Times New Roman" pitchFamily="18" charset="0"/>
              </a:rPr>
              <a:t>q</a:t>
            </a:r>
            <a:r>
              <a:rPr lang="pt-BR" altLang="pt-BR" sz="1600">
                <a:latin typeface="Times New Roman" pitchFamily="18" charset="0"/>
              </a:rPr>
              <a:t> = 2/7       </a:t>
            </a:r>
            <a:r>
              <a:rPr lang="pt-BR" altLang="pt-BR" sz="1600" i="1">
                <a:latin typeface="Times New Roman" pitchFamily="18" charset="0"/>
              </a:rPr>
              <a:t>n</a:t>
            </a:r>
            <a:r>
              <a:rPr lang="pt-BR" altLang="pt-BR" sz="1600">
                <a:latin typeface="Times New Roman" pitchFamily="18" charset="0"/>
              </a:rPr>
              <a:t> = 3</a:t>
            </a:r>
            <a:endParaRPr lang="pt-BR" altLang="pt-BR" sz="1600"/>
          </a:p>
        </p:txBody>
      </p:sp>
      <p:graphicFrame>
        <p:nvGraphicFramePr>
          <p:cNvPr id="110616" name="Object 24"/>
          <p:cNvGraphicFramePr>
            <a:graphicFrameLocks noChangeAspect="1"/>
          </p:cNvGraphicFramePr>
          <p:nvPr/>
        </p:nvGraphicFramePr>
        <p:xfrm>
          <a:off x="914400" y="3625850"/>
          <a:ext cx="1054100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1" name="Equation" r:id="rId3" imgW="736600" imgH="203200" progId="Equation.DSMT4">
                  <p:embed/>
                </p:oleObj>
              </mc:Choice>
              <mc:Fallback>
                <p:oleObj name="Equation" r:id="rId3" imgW="736600" imgH="2032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625850"/>
                        <a:ext cx="1054100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17" name="Object 25"/>
          <p:cNvGraphicFramePr>
            <a:graphicFrameLocks noChangeAspect="1"/>
          </p:cNvGraphicFramePr>
          <p:nvPr/>
        </p:nvGraphicFramePr>
        <p:xfrm>
          <a:off x="2038350" y="3473450"/>
          <a:ext cx="72707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2" name="Equation" r:id="rId5" imgW="507780" imgH="393529" progId="Equation.DSMT4">
                  <p:embed/>
                </p:oleObj>
              </mc:Choice>
              <mc:Fallback>
                <p:oleObj name="Equation" r:id="rId5" imgW="507780" imgH="393529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8350" y="3473450"/>
                        <a:ext cx="727075" cy="5635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18" name="Object 26"/>
          <p:cNvGraphicFramePr>
            <a:graphicFrameLocks noChangeAspect="1"/>
          </p:cNvGraphicFramePr>
          <p:nvPr/>
        </p:nvGraphicFramePr>
        <p:xfrm>
          <a:off x="2063750" y="3475038"/>
          <a:ext cx="527050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3" name="Equation" r:id="rId7" imgW="368140" imgH="393529" progId="Equation.DSMT4">
                  <p:embed/>
                </p:oleObj>
              </mc:Choice>
              <mc:Fallback>
                <p:oleObj name="Equation" r:id="rId7" imgW="368140" imgH="393529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0" y="3475038"/>
                        <a:ext cx="527050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19" name="Object 27"/>
          <p:cNvGraphicFramePr>
            <a:graphicFrameLocks noChangeAspect="1"/>
          </p:cNvGraphicFramePr>
          <p:nvPr/>
        </p:nvGraphicFramePr>
        <p:xfrm>
          <a:off x="2792413" y="3419475"/>
          <a:ext cx="1093787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4" name="Equation" r:id="rId9" imgW="761669" imgH="469696" progId="Equation.DSMT4">
                  <p:embed/>
                </p:oleObj>
              </mc:Choice>
              <mc:Fallback>
                <p:oleObj name="Equation" r:id="rId9" imgW="761669" imgH="469696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2413" y="3419475"/>
                        <a:ext cx="1093787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620" name="Text Box 28"/>
          <p:cNvSpPr txBox="1">
            <a:spLocks noChangeArrowheads="1"/>
          </p:cNvSpPr>
          <p:nvPr/>
        </p:nvSpPr>
        <p:spPr bwMode="auto">
          <a:xfrm>
            <a:off x="2005013" y="3975100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q q q</a:t>
            </a:r>
          </a:p>
        </p:txBody>
      </p:sp>
      <p:graphicFrame>
        <p:nvGraphicFramePr>
          <p:cNvPr id="110621" name="Object 29"/>
          <p:cNvGraphicFramePr>
            <a:graphicFrameLocks noChangeAspect="1"/>
          </p:cNvGraphicFramePr>
          <p:nvPr/>
        </p:nvGraphicFramePr>
        <p:xfrm>
          <a:off x="947738" y="4648200"/>
          <a:ext cx="1035050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5" name="Equation" r:id="rId11" imgW="723586" imgH="203112" progId="Equation.DSMT4">
                  <p:embed/>
                </p:oleObj>
              </mc:Choice>
              <mc:Fallback>
                <p:oleObj name="Equation" r:id="rId11" imgW="723586" imgH="203112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738" y="4648200"/>
                        <a:ext cx="1035050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22" name="Object 30"/>
          <p:cNvGraphicFramePr>
            <a:graphicFrameLocks noChangeAspect="1"/>
          </p:cNvGraphicFramePr>
          <p:nvPr/>
        </p:nvGraphicFramePr>
        <p:xfrm>
          <a:off x="2371725" y="4495800"/>
          <a:ext cx="72707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6" name="Equation" r:id="rId13" imgW="507780" imgH="393529" progId="Equation.DSMT4">
                  <p:embed/>
                </p:oleObj>
              </mc:Choice>
              <mc:Fallback>
                <p:oleObj name="Equation" r:id="rId13" imgW="507780" imgH="393529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1725" y="4495800"/>
                        <a:ext cx="727075" cy="5635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23" name="Object 31"/>
          <p:cNvGraphicFramePr>
            <a:graphicFrameLocks noChangeAspect="1"/>
          </p:cNvGraphicFramePr>
          <p:nvPr/>
        </p:nvGraphicFramePr>
        <p:xfrm>
          <a:off x="2390775" y="4495800"/>
          <a:ext cx="52705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7" name="Equation" r:id="rId15" imgW="368140" imgH="393529" progId="Equation.DSMT4">
                  <p:embed/>
                </p:oleObj>
              </mc:Choice>
              <mc:Fallback>
                <p:oleObj name="Equation" r:id="rId15" imgW="368140" imgH="393529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0775" y="4495800"/>
                        <a:ext cx="52705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624" name="Text Box 32"/>
          <p:cNvSpPr txBox="1">
            <a:spLocks noChangeArrowheads="1"/>
          </p:cNvSpPr>
          <p:nvPr/>
        </p:nvSpPr>
        <p:spPr bwMode="auto">
          <a:xfrm>
            <a:off x="2330450" y="4997450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p q q</a:t>
            </a:r>
          </a:p>
        </p:txBody>
      </p:sp>
      <p:graphicFrame>
        <p:nvGraphicFramePr>
          <p:cNvPr id="110625" name="Object 33"/>
          <p:cNvGraphicFramePr>
            <a:graphicFrameLocks noChangeAspect="1"/>
          </p:cNvGraphicFramePr>
          <p:nvPr/>
        </p:nvGraphicFramePr>
        <p:xfrm>
          <a:off x="1968500" y="4492625"/>
          <a:ext cx="436563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8" name="Equation" r:id="rId16" imgW="304536" imgH="393359" progId="Equation.DSMT4">
                  <p:embed/>
                </p:oleObj>
              </mc:Choice>
              <mc:Fallback>
                <p:oleObj name="Equation" r:id="rId16" imgW="304536" imgH="393359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0" y="4492625"/>
                        <a:ext cx="436563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26" name="Object 34"/>
          <p:cNvGraphicFramePr>
            <a:graphicFrameLocks noChangeAspect="1"/>
          </p:cNvGraphicFramePr>
          <p:nvPr/>
        </p:nvGraphicFramePr>
        <p:xfrm>
          <a:off x="3095625" y="4438650"/>
          <a:ext cx="1619250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9" name="Equation" r:id="rId18" imgW="1129810" imgH="469696" progId="Equation.DSMT4">
                  <p:embed/>
                </p:oleObj>
              </mc:Choice>
              <mc:Fallback>
                <p:oleObj name="Equation" r:id="rId18" imgW="1129810" imgH="469696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25" y="4438650"/>
                        <a:ext cx="1619250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27" name="Object 35"/>
          <p:cNvGraphicFramePr>
            <a:graphicFrameLocks noChangeAspect="1"/>
          </p:cNvGraphicFramePr>
          <p:nvPr/>
        </p:nvGraphicFramePr>
        <p:xfrm>
          <a:off x="930275" y="5562600"/>
          <a:ext cx="1071563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0" name="Equation" r:id="rId20" imgW="748975" imgH="203112" progId="Equation.DSMT4">
                  <p:embed/>
                </p:oleObj>
              </mc:Choice>
              <mc:Fallback>
                <p:oleObj name="Equation" r:id="rId20" imgW="748975" imgH="203112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5562600"/>
                        <a:ext cx="1071563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28" name="Object 36"/>
          <p:cNvGraphicFramePr>
            <a:graphicFrameLocks noChangeAspect="1"/>
          </p:cNvGraphicFramePr>
          <p:nvPr/>
        </p:nvGraphicFramePr>
        <p:xfrm>
          <a:off x="2371725" y="5410200"/>
          <a:ext cx="72707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1" name="Equation" r:id="rId22" imgW="507780" imgH="393529" progId="Equation.DSMT4">
                  <p:embed/>
                </p:oleObj>
              </mc:Choice>
              <mc:Fallback>
                <p:oleObj name="Equation" r:id="rId22" imgW="507780" imgH="393529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1725" y="5410200"/>
                        <a:ext cx="727075" cy="5635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29" name="Object 37"/>
          <p:cNvGraphicFramePr>
            <a:graphicFrameLocks noChangeAspect="1"/>
          </p:cNvGraphicFramePr>
          <p:nvPr/>
        </p:nvGraphicFramePr>
        <p:xfrm>
          <a:off x="2390775" y="5410200"/>
          <a:ext cx="52705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2" name="Equation" r:id="rId24" imgW="368140" imgH="393529" progId="Equation.DSMT4">
                  <p:embed/>
                </p:oleObj>
              </mc:Choice>
              <mc:Fallback>
                <p:oleObj name="Equation" r:id="rId24" imgW="368140" imgH="393529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0775" y="5410200"/>
                        <a:ext cx="52705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630" name="Text Box 38"/>
          <p:cNvSpPr txBox="1">
            <a:spLocks noChangeArrowheads="1"/>
          </p:cNvSpPr>
          <p:nvPr/>
        </p:nvSpPr>
        <p:spPr bwMode="auto">
          <a:xfrm>
            <a:off x="2330450" y="5911850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p p q</a:t>
            </a:r>
          </a:p>
        </p:txBody>
      </p:sp>
      <p:graphicFrame>
        <p:nvGraphicFramePr>
          <p:cNvPr id="110631" name="Object 39"/>
          <p:cNvGraphicFramePr>
            <a:graphicFrameLocks noChangeAspect="1"/>
          </p:cNvGraphicFramePr>
          <p:nvPr/>
        </p:nvGraphicFramePr>
        <p:xfrm>
          <a:off x="1968500" y="5407025"/>
          <a:ext cx="436563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3" name="Equation" r:id="rId25" imgW="304536" imgH="393359" progId="Equation.DSMT4">
                  <p:embed/>
                </p:oleObj>
              </mc:Choice>
              <mc:Fallback>
                <p:oleObj name="Equation" r:id="rId25" imgW="304536" imgH="393359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0" y="5407025"/>
                        <a:ext cx="436563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32" name="Object 40"/>
          <p:cNvGraphicFramePr>
            <a:graphicFrameLocks noChangeAspect="1"/>
          </p:cNvGraphicFramePr>
          <p:nvPr/>
        </p:nvGraphicFramePr>
        <p:xfrm>
          <a:off x="3095625" y="5353050"/>
          <a:ext cx="1619250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4" name="Equation" r:id="rId27" imgW="1129810" imgH="469696" progId="Equation.DSMT4">
                  <p:embed/>
                </p:oleObj>
              </mc:Choice>
              <mc:Fallback>
                <p:oleObj name="Equation" r:id="rId27" imgW="1129810" imgH="469696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25" y="5353050"/>
                        <a:ext cx="1619250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33" name="Object 41"/>
          <p:cNvGraphicFramePr>
            <a:graphicFrameLocks noChangeAspect="1"/>
          </p:cNvGraphicFramePr>
          <p:nvPr/>
        </p:nvGraphicFramePr>
        <p:xfrm>
          <a:off x="5257800" y="3625850"/>
          <a:ext cx="1054100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" name="Equation" r:id="rId29" imgW="736600" imgH="203200" progId="Equation.DSMT4">
                  <p:embed/>
                </p:oleObj>
              </mc:Choice>
              <mc:Fallback>
                <p:oleObj name="Equation" r:id="rId29" imgW="736600" imgH="20320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625850"/>
                        <a:ext cx="1054100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34" name="Object 42"/>
          <p:cNvGraphicFramePr>
            <a:graphicFrameLocks noChangeAspect="1"/>
          </p:cNvGraphicFramePr>
          <p:nvPr/>
        </p:nvGraphicFramePr>
        <p:xfrm>
          <a:off x="6381750" y="3473450"/>
          <a:ext cx="72707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" name="Equation" r:id="rId31" imgW="507780" imgH="393529" progId="Equation.DSMT4">
                  <p:embed/>
                </p:oleObj>
              </mc:Choice>
              <mc:Fallback>
                <p:oleObj name="Equation" r:id="rId31" imgW="507780" imgH="393529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0" y="3473450"/>
                        <a:ext cx="727075" cy="5635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35" name="Object 43"/>
          <p:cNvGraphicFramePr>
            <a:graphicFrameLocks noChangeAspect="1"/>
          </p:cNvGraphicFramePr>
          <p:nvPr/>
        </p:nvGraphicFramePr>
        <p:xfrm>
          <a:off x="6407150" y="3475038"/>
          <a:ext cx="527050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7" name="Equation" r:id="rId33" imgW="368140" imgH="393529" progId="Equation.DSMT4">
                  <p:embed/>
                </p:oleObj>
              </mc:Choice>
              <mc:Fallback>
                <p:oleObj name="Equation" r:id="rId33" imgW="368140" imgH="393529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7150" y="3475038"/>
                        <a:ext cx="527050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36" name="Object 44"/>
          <p:cNvGraphicFramePr>
            <a:graphicFrameLocks noChangeAspect="1"/>
          </p:cNvGraphicFramePr>
          <p:nvPr/>
        </p:nvGraphicFramePr>
        <p:xfrm>
          <a:off x="7143750" y="3419475"/>
          <a:ext cx="1076325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8" name="Equation" r:id="rId34" imgW="749300" imgH="469900" progId="Equation.DSMT4">
                  <p:embed/>
                </p:oleObj>
              </mc:Choice>
              <mc:Fallback>
                <p:oleObj name="Equation" r:id="rId34" imgW="749300" imgH="469900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0" y="3419475"/>
                        <a:ext cx="1076325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637" name="Text Box 45"/>
          <p:cNvSpPr txBox="1">
            <a:spLocks noChangeArrowheads="1"/>
          </p:cNvSpPr>
          <p:nvPr/>
        </p:nvSpPr>
        <p:spPr bwMode="auto">
          <a:xfrm>
            <a:off x="6348413" y="3975100"/>
            <a:ext cx="59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p p p</a:t>
            </a:r>
          </a:p>
        </p:txBody>
      </p:sp>
      <p:grpSp>
        <p:nvGrpSpPr>
          <p:cNvPr id="3" name="Group 52"/>
          <p:cNvGrpSpPr>
            <a:grpSpLocks/>
          </p:cNvGrpSpPr>
          <p:nvPr/>
        </p:nvGrpSpPr>
        <p:grpSpPr bwMode="auto">
          <a:xfrm>
            <a:off x="5867400" y="4419600"/>
            <a:ext cx="1676400" cy="685800"/>
            <a:chOff x="3696" y="2784"/>
            <a:chExt cx="1056" cy="432"/>
          </a:xfrm>
        </p:grpSpPr>
        <p:sp>
          <p:nvSpPr>
            <p:cNvPr id="10274" name="Rectangle 50"/>
            <p:cNvSpPr>
              <a:spLocks noChangeArrowheads="1"/>
            </p:cNvSpPr>
            <p:nvPr/>
          </p:nvSpPr>
          <p:spPr bwMode="auto">
            <a:xfrm>
              <a:off x="3696" y="2784"/>
              <a:ext cx="1056" cy="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graphicFrame>
          <p:nvGraphicFramePr>
            <p:cNvPr id="10275" name="Object 47"/>
            <p:cNvGraphicFramePr>
              <a:graphicFrameLocks noChangeAspect="1"/>
            </p:cNvGraphicFramePr>
            <p:nvPr/>
          </p:nvGraphicFramePr>
          <p:xfrm>
            <a:off x="4331" y="2880"/>
            <a:ext cx="403" cy="2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9" name="Equation" r:id="rId36" imgW="444307" imgH="228501" progId="Equation.DSMT4">
                    <p:embed/>
                  </p:oleObj>
                </mc:Choice>
                <mc:Fallback>
                  <p:oleObj name="Equation" r:id="rId36" imgW="444307" imgH="228501" progId="Equation.DSMT4">
                    <p:embed/>
                    <p:pic>
                      <p:nvPicPr>
                        <p:cNvPr id="0" name="Object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1" y="2880"/>
                          <a:ext cx="403" cy="206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0640" name="Object 48"/>
          <p:cNvGraphicFramePr>
            <a:graphicFrameLocks noChangeAspect="1"/>
          </p:cNvGraphicFramePr>
          <p:nvPr/>
        </p:nvGraphicFramePr>
        <p:xfrm>
          <a:off x="5846763" y="4467225"/>
          <a:ext cx="96520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0" name="Equation" r:id="rId38" imgW="672808" imgH="418918" progId="Equation.DSMT4">
                  <p:embed/>
                </p:oleObj>
              </mc:Choice>
              <mc:Fallback>
                <p:oleObj name="Equation" r:id="rId38" imgW="672808" imgH="418918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6763" y="4467225"/>
                        <a:ext cx="965200" cy="6000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41" name="Object 49"/>
          <p:cNvGraphicFramePr>
            <a:graphicFrameLocks noChangeAspect="1"/>
          </p:cNvGraphicFramePr>
          <p:nvPr/>
        </p:nvGraphicFramePr>
        <p:xfrm>
          <a:off x="5311775" y="5230813"/>
          <a:ext cx="1639888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1" name="Equation" r:id="rId40" imgW="1143000" imgH="457200" progId="Equation.DSMT4">
                  <p:embed/>
                </p:oleObj>
              </mc:Choice>
              <mc:Fallback>
                <p:oleObj name="Equation" r:id="rId40" imgW="1143000" imgH="457200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1775" y="5230813"/>
                        <a:ext cx="1639888" cy="6540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645" name="Text Box 53"/>
          <p:cNvSpPr txBox="1">
            <a:spLocks noChangeArrowheads="1"/>
          </p:cNvSpPr>
          <p:nvPr/>
        </p:nvSpPr>
        <p:spPr bwMode="auto">
          <a:xfrm>
            <a:off x="4686300" y="2968625"/>
            <a:ext cx="35639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(número de bolas retiradas da urna)</a:t>
            </a:r>
          </a:p>
        </p:txBody>
      </p:sp>
      <p:sp>
        <p:nvSpPr>
          <p:cNvPr id="10272" name="Text Box 3"/>
          <p:cNvSpPr txBox="1">
            <a:spLocks noChangeArrowheads="1"/>
          </p:cNvSpPr>
          <p:nvPr/>
        </p:nvSpPr>
        <p:spPr bwMode="auto">
          <a:xfrm>
            <a:off x="1981200" y="1600200"/>
            <a:ext cx="68580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Considere o experimento: retiram-se 3 bolas da urna (com reposição). Define-se uma v.a. 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/>
              <a:t> cujos valores representam o número total de bolas vermelhas dentre as 3 escolhidas.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87AB70-6985-46E1-A872-6E1F1CE2B537}" type="slidenum">
              <a:rPr lang="pt-BR"/>
              <a:pPr>
                <a:defRPr/>
              </a:pPr>
              <a:t>8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38" grpId="0" autoUpdateAnimBg="0"/>
      <p:bldP spid="110620" grpId="0" autoUpdateAnimBg="0"/>
      <p:bldP spid="110624" grpId="0" autoUpdateAnimBg="0"/>
      <p:bldP spid="110630" grpId="0" autoUpdateAnimBg="0"/>
      <p:bldP spid="110637" grpId="0" autoUpdateAnimBg="0"/>
      <p:bldP spid="11064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Distribuição Binomial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981200" y="1600200"/>
            <a:ext cx="68580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Considere o experimento: retiram-se 3 bolas da urna (com reposição). Define-se uma v.a. </a:t>
            </a: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/>
              <a:t> cujos valores representam o número total de bolas vermelhas dentre as 3 escolhidas.</a:t>
            </a:r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838200" y="1447800"/>
            <a:ext cx="914400" cy="1295400"/>
            <a:chOff x="2688" y="3264"/>
            <a:chExt cx="576" cy="816"/>
          </a:xfrm>
        </p:grpSpPr>
        <p:sp>
          <p:nvSpPr>
            <p:cNvPr id="11274" name="Freeform 5"/>
            <p:cNvSpPr>
              <a:spLocks/>
            </p:cNvSpPr>
            <p:nvPr/>
          </p:nvSpPr>
          <p:spPr bwMode="auto">
            <a:xfrm>
              <a:off x="2688" y="3264"/>
              <a:ext cx="576" cy="816"/>
            </a:xfrm>
            <a:custGeom>
              <a:avLst/>
              <a:gdLst>
                <a:gd name="T0" fmla="*/ 0 w 576"/>
                <a:gd name="T1" fmla="*/ 0 h 816"/>
                <a:gd name="T2" fmla="*/ 0 w 576"/>
                <a:gd name="T3" fmla="*/ 816 h 816"/>
                <a:gd name="T4" fmla="*/ 576 w 576"/>
                <a:gd name="T5" fmla="*/ 816 h 816"/>
                <a:gd name="T6" fmla="*/ 576 w 576"/>
                <a:gd name="T7" fmla="*/ 0 h 8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816"/>
                <a:gd name="T14" fmla="*/ 576 w 576"/>
                <a:gd name="T15" fmla="*/ 816 h 8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816">
                  <a:moveTo>
                    <a:pt x="0" y="0"/>
                  </a:moveTo>
                  <a:lnTo>
                    <a:pt x="0" y="816"/>
                  </a:lnTo>
                  <a:lnTo>
                    <a:pt x="576" y="816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275" name="Oval 6"/>
            <p:cNvSpPr>
              <a:spLocks noChangeArrowheads="1"/>
            </p:cNvSpPr>
            <p:nvPr/>
          </p:nvSpPr>
          <p:spPr bwMode="auto">
            <a:xfrm>
              <a:off x="2784" y="336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1276" name="Oval 7"/>
            <p:cNvSpPr>
              <a:spLocks noChangeArrowheads="1"/>
            </p:cNvSpPr>
            <p:nvPr/>
          </p:nvSpPr>
          <p:spPr bwMode="auto">
            <a:xfrm>
              <a:off x="3024" y="348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1277" name="Oval 8"/>
            <p:cNvSpPr>
              <a:spLocks noChangeArrowheads="1"/>
            </p:cNvSpPr>
            <p:nvPr/>
          </p:nvSpPr>
          <p:spPr bwMode="auto">
            <a:xfrm>
              <a:off x="2784" y="3840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1278" name="Oval 9"/>
            <p:cNvSpPr>
              <a:spLocks noChangeArrowheads="1"/>
            </p:cNvSpPr>
            <p:nvPr/>
          </p:nvSpPr>
          <p:spPr bwMode="auto">
            <a:xfrm>
              <a:off x="2784" y="3600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1279" name="Oval 10"/>
            <p:cNvSpPr>
              <a:spLocks noChangeArrowheads="1"/>
            </p:cNvSpPr>
            <p:nvPr/>
          </p:nvSpPr>
          <p:spPr bwMode="auto">
            <a:xfrm>
              <a:off x="3024" y="3696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1280" name="Oval 11"/>
            <p:cNvSpPr>
              <a:spLocks noChangeArrowheads="1"/>
            </p:cNvSpPr>
            <p:nvPr/>
          </p:nvSpPr>
          <p:spPr bwMode="auto">
            <a:xfrm>
              <a:off x="3024" y="326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  <p:sp>
          <p:nvSpPr>
            <p:cNvPr id="11281" name="Oval 12"/>
            <p:cNvSpPr>
              <a:spLocks noChangeArrowheads="1"/>
            </p:cNvSpPr>
            <p:nvPr/>
          </p:nvSpPr>
          <p:spPr bwMode="auto">
            <a:xfrm>
              <a:off x="3024" y="3912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/>
            </a:p>
          </p:txBody>
        </p:sp>
      </p:grpSp>
      <p:sp>
        <p:nvSpPr>
          <p:cNvPr id="11269" name="Text Box 13"/>
          <p:cNvSpPr txBox="1">
            <a:spLocks noChangeArrowheads="1"/>
          </p:cNvSpPr>
          <p:nvPr/>
        </p:nvSpPr>
        <p:spPr bwMode="auto">
          <a:xfrm>
            <a:off x="838200" y="2971800"/>
            <a:ext cx="1371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pitchFamily="18" charset="0"/>
              </a:rPr>
              <a:t>X</a:t>
            </a:r>
            <a:r>
              <a:rPr lang="pt-BR" altLang="pt-BR" sz="1600">
                <a:latin typeface="Times New Roman" pitchFamily="18" charset="0"/>
              </a:rPr>
              <a:t>: {0, 1, 2, 3}</a:t>
            </a:r>
            <a:endParaRPr lang="pt-BR" altLang="pt-BR" sz="1600"/>
          </a:p>
        </p:txBody>
      </p:sp>
      <p:graphicFrame>
        <p:nvGraphicFramePr>
          <p:cNvPr id="11270" name="Object 20"/>
          <p:cNvGraphicFramePr>
            <a:graphicFrameLocks noChangeAspect="1"/>
          </p:cNvGraphicFramePr>
          <p:nvPr/>
        </p:nvGraphicFramePr>
        <p:xfrm>
          <a:off x="914400" y="3765550"/>
          <a:ext cx="1639888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6" name="Equation" r:id="rId3" imgW="1143000" imgH="457200" progId="Equation.DSMT4">
                  <p:embed/>
                </p:oleObj>
              </mc:Choice>
              <mc:Fallback>
                <p:oleObj name="Equation" r:id="rId3" imgW="1143000" imgH="4572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765550"/>
                        <a:ext cx="1639888" cy="6540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17" name="Object 21"/>
          <p:cNvGraphicFramePr>
            <a:graphicFrameLocks noChangeAspect="1"/>
          </p:cNvGraphicFramePr>
          <p:nvPr/>
        </p:nvGraphicFramePr>
        <p:xfrm>
          <a:off x="914400" y="5029200"/>
          <a:ext cx="1052513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7" name="Equation" r:id="rId5" imgW="736600" imgH="431800" progId="Equation.DSMT4">
                  <p:embed/>
                </p:oleObj>
              </mc:Choice>
              <mc:Fallback>
                <p:oleObj name="Equation" r:id="rId5" imgW="736600" imgH="4318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029200"/>
                        <a:ext cx="1052513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 Box 22"/>
          <p:cNvSpPr txBox="1">
            <a:spLocks noChangeArrowheads="1"/>
          </p:cNvSpPr>
          <p:nvPr/>
        </p:nvSpPr>
        <p:spPr bwMode="auto">
          <a:xfrm>
            <a:off x="3452813" y="5599113"/>
            <a:ext cx="39766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/>
              <a:t>Analisando o caso particular onde </a:t>
            </a:r>
            <a:r>
              <a:rPr lang="pt-BR" altLang="pt-BR" sz="1600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altLang="pt-BR" sz="1600">
                <a:latin typeface="Times New Roman" pitchFamily="18" charset="0"/>
                <a:cs typeface="Times New Roman" pitchFamily="18" charset="0"/>
              </a:rPr>
              <a:t> = 1: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pt-BR" sz="16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BR" sz="1600">
                <a:solidFill>
                  <a:srgbClr val="FF0000"/>
                </a:solidFill>
              </a:rPr>
              <a:t>Bernoulli</a:t>
            </a:r>
            <a:endParaRPr lang="pt-BR" altLang="pt-BR" sz="1600">
              <a:solidFill>
                <a:srgbClr val="FF0000"/>
              </a:solidFill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E83495-C79E-4D0D-93A1-A45BCF0E8AFB}" type="slidenum">
              <a:rPr lang="pt-BR"/>
              <a:pPr>
                <a:defRPr/>
              </a:pPr>
              <a:t>9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 autoUpdateAnimBg="0"/>
    </p:bld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5085</TotalTime>
  <Words>3075</Words>
  <Application>Microsoft Office PowerPoint</Application>
  <PresentationFormat>Apresentação na tela (4:3)</PresentationFormat>
  <Paragraphs>437</Paragraphs>
  <Slides>46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46</vt:i4>
      </vt:variant>
    </vt:vector>
  </HeadingPairs>
  <TitlesOfParts>
    <vt:vector size="54" baseType="lpstr">
      <vt:lpstr>Arial Unicode MS</vt:lpstr>
      <vt:lpstr>Arial</vt:lpstr>
      <vt:lpstr>Calibri</vt:lpstr>
      <vt:lpstr>Comic Sans MS</vt:lpstr>
      <vt:lpstr>Symbol</vt:lpstr>
      <vt:lpstr>Times New Roman</vt:lpstr>
      <vt:lpstr>Estrutura padrão</vt:lpstr>
      <vt:lpstr>Equation</vt:lpstr>
      <vt:lpstr>Estatística: Aplicação ao Sensoriamento Remoto  SER 204 - ANO  2023  Distribuições de Probabilidade (Extra)</vt:lpstr>
      <vt:lpstr>Distribuição Uniforme Discreta</vt:lpstr>
      <vt:lpstr>Distribuição Uniforme Discreta</vt:lpstr>
      <vt:lpstr>Distribuição Uniforme Discreta</vt:lpstr>
      <vt:lpstr>Distribuição Uniforme Discreta</vt:lpstr>
      <vt:lpstr>Distribuição Uniforme Discreta</vt:lpstr>
      <vt:lpstr>Distribuição Binomial</vt:lpstr>
      <vt:lpstr>Distribuição Binomial</vt:lpstr>
      <vt:lpstr>Distribuição Binomial</vt:lpstr>
      <vt:lpstr>Distribuição Bernoulli</vt:lpstr>
      <vt:lpstr>Distribuição Bernoulli</vt:lpstr>
      <vt:lpstr>Distribuição Bernoulli</vt:lpstr>
      <vt:lpstr>Distribuição Bernoulli</vt:lpstr>
      <vt:lpstr>Distribuição Bernoulli</vt:lpstr>
      <vt:lpstr>Distribuição Binomial</vt:lpstr>
      <vt:lpstr>Distribuição Binomial</vt:lpstr>
      <vt:lpstr>Distribuição Geométrica</vt:lpstr>
      <vt:lpstr>Distribuição Geométrica</vt:lpstr>
      <vt:lpstr>Distribuição Geométrica</vt:lpstr>
      <vt:lpstr>Distribuição Geométrica</vt:lpstr>
      <vt:lpstr>Distribuição Geométrica</vt:lpstr>
      <vt:lpstr>Distribuição Geométrica</vt:lpstr>
      <vt:lpstr>Distribuição Binomial Negativa</vt:lpstr>
      <vt:lpstr>Distribuição Binomial Negativa</vt:lpstr>
      <vt:lpstr>Distribuição Binomial Negativa</vt:lpstr>
      <vt:lpstr>Distribuição Binomial Negativa</vt:lpstr>
      <vt:lpstr>Distribuição Hipergeométrica</vt:lpstr>
      <vt:lpstr>Distribuição Hipergeométrica</vt:lpstr>
      <vt:lpstr>Distribuição Hipergeométrica</vt:lpstr>
      <vt:lpstr>Distribuição de Poisson</vt:lpstr>
      <vt:lpstr>Distribuição de Poisson</vt:lpstr>
      <vt:lpstr>Distribuição de Poisson</vt:lpstr>
      <vt:lpstr>Distribuição de Poisson</vt:lpstr>
      <vt:lpstr>Resumo Distribuições Discretas</vt:lpstr>
      <vt:lpstr>Distribuição Uniforme (Contínua)</vt:lpstr>
      <vt:lpstr>Distribuição Uniforme (Contínua)</vt:lpstr>
      <vt:lpstr>Distribuição Uniforme (Contínua)</vt:lpstr>
      <vt:lpstr>Distribuição Uniforme (Contínua)</vt:lpstr>
      <vt:lpstr>Distribuição Uniforme (Contínua)</vt:lpstr>
      <vt:lpstr>Distribuição Normal ou Gaussiana</vt:lpstr>
      <vt:lpstr>Distribuição Normal ou Gaussiana</vt:lpstr>
      <vt:lpstr>Distribuição Normal Padrão</vt:lpstr>
      <vt:lpstr>Distribuição Normal Padrão (Exemplos)</vt:lpstr>
      <vt:lpstr>Distribuição Normal Padrão (Exemplos)</vt:lpstr>
      <vt:lpstr>Distribuição Normal Padrão (Exemplos)</vt:lpstr>
      <vt:lpstr>Distribuição Normal (Exemplos)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Distribuição de Probabilidade</dc:title>
  <dc:creator>Camilo Daleles Rennó, DPI/INPE</dc:creator>
  <cp:lastModifiedBy>Conta da Microsoft</cp:lastModifiedBy>
  <cp:revision>401</cp:revision>
  <dcterms:created xsi:type="dcterms:W3CDTF">2003-03-18T00:57:51Z</dcterms:created>
  <dcterms:modified xsi:type="dcterms:W3CDTF">2023-06-06T11:14:17Z</dcterms:modified>
</cp:coreProperties>
</file>