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80" r:id="rId2"/>
    <p:sldId id="363" r:id="rId3"/>
    <p:sldId id="462" r:id="rId4"/>
    <p:sldId id="463" r:id="rId5"/>
    <p:sldId id="364" r:id="rId6"/>
    <p:sldId id="365" r:id="rId7"/>
    <p:sldId id="366" r:id="rId8"/>
    <p:sldId id="413" r:id="rId9"/>
    <p:sldId id="367" r:id="rId10"/>
    <p:sldId id="481" r:id="rId11"/>
    <p:sldId id="381" r:id="rId12"/>
    <p:sldId id="382" r:id="rId13"/>
    <p:sldId id="383" r:id="rId14"/>
    <p:sldId id="434" r:id="rId15"/>
    <p:sldId id="435" r:id="rId16"/>
    <p:sldId id="436" r:id="rId17"/>
    <p:sldId id="437" r:id="rId18"/>
    <p:sldId id="438" r:id="rId19"/>
    <p:sldId id="469" r:id="rId20"/>
    <p:sldId id="470" r:id="rId21"/>
    <p:sldId id="439" r:id="rId22"/>
    <p:sldId id="478" r:id="rId23"/>
    <p:sldId id="440" r:id="rId24"/>
    <p:sldId id="441" r:id="rId25"/>
    <p:sldId id="442" r:id="rId26"/>
    <p:sldId id="443" r:id="rId27"/>
    <p:sldId id="448" r:id="rId28"/>
    <p:sldId id="444" r:id="rId29"/>
    <p:sldId id="445" r:id="rId30"/>
    <p:sldId id="446" r:id="rId31"/>
    <p:sldId id="471" r:id="rId32"/>
    <p:sldId id="472" r:id="rId33"/>
    <p:sldId id="447" r:id="rId34"/>
    <p:sldId id="384" r:id="rId35"/>
    <p:sldId id="477" r:id="rId36"/>
    <p:sldId id="389" r:id="rId37"/>
    <p:sldId id="390" r:id="rId38"/>
    <p:sldId id="391" r:id="rId39"/>
    <p:sldId id="397" r:id="rId40"/>
    <p:sldId id="398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19" r:id="rId49"/>
    <p:sldId id="420" r:id="rId50"/>
    <p:sldId id="451" r:id="rId51"/>
    <p:sldId id="421" r:id="rId52"/>
    <p:sldId id="453" r:id="rId53"/>
    <p:sldId id="452" r:id="rId54"/>
    <p:sldId id="422" r:id="rId55"/>
    <p:sldId id="423" r:id="rId56"/>
    <p:sldId id="424" r:id="rId57"/>
    <p:sldId id="473" r:id="rId58"/>
    <p:sldId id="474" r:id="rId59"/>
    <p:sldId id="476" r:id="rId60"/>
    <p:sldId id="475" r:id="rId61"/>
    <p:sldId id="482" r:id="rId62"/>
    <p:sldId id="479" r:id="rId6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92929"/>
    <a:srgbClr val="C0C0C0"/>
    <a:srgbClr val="000000"/>
    <a:srgbClr val="EAEAEA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10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5.wmf"/><Relationship Id="rId2" Type="http://schemas.openxmlformats.org/officeDocument/2006/relationships/image" Target="../media/image36.wmf"/><Relationship Id="rId1" Type="http://schemas.openxmlformats.org/officeDocument/2006/relationships/image" Target="../media/image3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wmf"/><Relationship Id="rId1" Type="http://schemas.openxmlformats.org/officeDocument/2006/relationships/image" Target="../media/image43.wmf"/><Relationship Id="rId4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wmf"/><Relationship Id="rId1" Type="http://schemas.openxmlformats.org/officeDocument/2006/relationships/image" Target="../media/image44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10.wmf"/><Relationship Id="rId7" Type="http://schemas.openxmlformats.org/officeDocument/2006/relationships/image" Target="../media/image51.wmf"/><Relationship Id="rId2" Type="http://schemas.openxmlformats.org/officeDocument/2006/relationships/image" Target="../media/image16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52.wmf"/><Relationship Id="rId2" Type="http://schemas.openxmlformats.org/officeDocument/2006/relationships/image" Target="../media/image16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Relationship Id="rId4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15.wmf"/><Relationship Id="rId1" Type="http://schemas.openxmlformats.org/officeDocument/2006/relationships/image" Target="../media/image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69.wmf"/><Relationship Id="rId4" Type="http://schemas.openxmlformats.org/officeDocument/2006/relationships/image" Target="../media/image65.wmf"/><Relationship Id="rId9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4.wmf"/><Relationship Id="rId1" Type="http://schemas.openxmlformats.org/officeDocument/2006/relationships/image" Target="../media/image55.wmf"/><Relationship Id="rId4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5.wmf"/><Relationship Id="rId1" Type="http://schemas.openxmlformats.org/officeDocument/2006/relationships/image" Target="../media/image85.wmf"/><Relationship Id="rId4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8.wmf"/><Relationship Id="rId7" Type="http://schemas.openxmlformats.org/officeDocument/2006/relationships/image" Target="../media/image99.wmf"/><Relationship Id="rId2" Type="http://schemas.openxmlformats.org/officeDocument/2006/relationships/image" Target="../media/image5.wmf"/><Relationship Id="rId1" Type="http://schemas.openxmlformats.org/officeDocument/2006/relationships/image" Target="../media/image97.wmf"/><Relationship Id="rId6" Type="http://schemas.openxmlformats.org/officeDocument/2006/relationships/image" Target="../media/image98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2.wmf"/><Relationship Id="rId7" Type="http://schemas.openxmlformats.org/officeDocument/2006/relationships/image" Target="../media/image10.wmf"/><Relationship Id="rId2" Type="http://schemas.openxmlformats.org/officeDocument/2006/relationships/image" Target="../media/image98.wmf"/><Relationship Id="rId1" Type="http://schemas.openxmlformats.org/officeDocument/2006/relationships/image" Target="../media/image101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03.wmf"/><Relationship Id="rId9" Type="http://schemas.openxmlformats.org/officeDocument/2006/relationships/image" Target="../media/image105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2.wmf"/><Relationship Id="rId7" Type="http://schemas.openxmlformats.org/officeDocument/2006/relationships/image" Target="../media/image10.wmf"/><Relationship Id="rId2" Type="http://schemas.openxmlformats.org/officeDocument/2006/relationships/image" Target="../media/image98.wmf"/><Relationship Id="rId1" Type="http://schemas.openxmlformats.org/officeDocument/2006/relationships/image" Target="../media/image106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2.wmf"/><Relationship Id="rId3" Type="http://schemas.openxmlformats.org/officeDocument/2006/relationships/image" Target="../media/image114.wmf"/><Relationship Id="rId7" Type="http://schemas.openxmlformats.org/officeDocument/2006/relationships/image" Target="../media/image117.wmf"/><Relationship Id="rId12" Type="http://schemas.openxmlformats.org/officeDocument/2006/relationships/image" Target="../media/image121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11" Type="http://schemas.openxmlformats.org/officeDocument/2006/relationships/image" Target="../media/image28.wmf"/><Relationship Id="rId5" Type="http://schemas.openxmlformats.org/officeDocument/2006/relationships/image" Target="../media/image115.wmf"/><Relationship Id="rId15" Type="http://schemas.openxmlformats.org/officeDocument/2006/relationships/image" Target="../media/image124.wmf"/><Relationship Id="rId10" Type="http://schemas.openxmlformats.org/officeDocument/2006/relationships/image" Target="../media/image120.wmf"/><Relationship Id="rId4" Type="http://schemas.openxmlformats.org/officeDocument/2006/relationships/image" Target="../media/image24.wmf"/><Relationship Id="rId9" Type="http://schemas.openxmlformats.org/officeDocument/2006/relationships/image" Target="../media/image119.wmf"/><Relationship Id="rId14" Type="http://schemas.openxmlformats.org/officeDocument/2006/relationships/image" Target="../media/image12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12.wmf"/><Relationship Id="rId4" Type="http://schemas.openxmlformats.org/officeDocument/2006/relationships/image" Target="../media/image12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8.wmf"/><Relationship Id="rId2" Type="http://schemas.openxmlformats.org/officeDocument/2006/relationships/image" Target="../media/image5.wmf"/><Relationship Id="rId1" Type="http://schemas.openxmlformats.org/officeDocument/2006/relationships/image" Target="../media/image126.wmf"/><Relationship Id="rId6" Type="http://schemas.openxmlformats.org/officeDocument/2006/relationships/image" Target="../media/image127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8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3" Type="http://schemas.openxmlformats.org/officeDocument/2006/relationships/image" Target="../media/image131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4" Type="http://schemas.openxmlformats.org/officeDocument/2006/relationships/image" Target="../media/image55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9.wmf"/><Relationship Id="rId3" Type="http://schemas.openxmlformats.org/officeDocument/2006/relationships/image" Target="../media/image55.wmf"/><Relationship Id="rId7" Type="http://schemas.openxmlformats.org/officeDocument/2006/relationships/image" Target="../media/image146.wmf"/><Relationship Id="rId12" Type="http://schemas.openxmlformats.org/officeDocument/2006/relationships/image" Target="../media/image138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5.wmf"/><Relationship Id="rId11" Type="http://schemas.openxmlformats.org/officeDocument/2006/relationships/image" Target="../media/image137.wmf"/><Relationship Id="rId5" Type="http://schemas.openxmlformats.org/officeDocument/2006/relationships/image" Target="../media/image133.wmf"/><Relationship Id="rId15" Type="http://schemas.openxmlformats.org/officeDocument/2006/relationships/image" Target="../media/image147.wmf"/><Relationship Id="rId10" Type="http://schemas.openxmlformats.org/officeDocument/2006/relationships/image" Target="../media/image136.wmf"/><Relationship Id="rId4" Type="http://schemas.openxmlformats.org/officeDocument/2006/relationships/image" Target="../media/image132.wmf"/><Relationship Id="rId9" Type="http://schemas.openxmlformats.org/officeDocument/2006/relationships/image" Target="../media/image135.wmf"/><Relationship Id="rId14" Type="http://schemas.openxmlformats.org/officeDocument/2006/relationships/image" Target="../media/image12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image" Target="../media/image152.wmf"/><Relationship Id="rId7" Type="http://schemas.openxmlformats.org/officeDocument/2006/relationships/image" Target="../media/image155.wmf"/><Relationship Id="rId12" Type="http://schemas.openxmlformats.org/officeDocument/2006/relationships/image" Target="../media/image160.wmf"/><Relationship Id="rId2" Type="http://schemas.openxmlformats.org/officeDocument/2006/relationships/image" Target="../media/image151.wmf"/><Relationship Id="rId1" Type="http://schemas.openxmlformats.org/officeDocument/2006/relationships/image" Target="../media/image148.wmf"/><Relationship Id="rId6" Type="http://schemas.openxmlformats.org/officeDocument/2006/relationships/image" Target="../media/image150.wmf"/><Relationship Id="rId11" Type="http://schemas.openxmlformats.org/officeDocument/2006/relationships/image" Target="../media/image159.wmf"/><Relationship Id="rId5" Type="http://schemas.openxmlformats.org/officeDocument/2006/relationships/image" Target="../media/image154.wmf"/><Relationship Id="rId10" Type="http://schemas.openxmlformats.org/officeDocument/2006/relationships/image" Target="../media/image158.wmf"/><Relationship Id="rId4" Type="http://schemas.openxmlformats.org/officeDocument/2006/relationships/image" Target="../media/image153.wmf"/><Relationship Id="rId9" Type="http://schemas.openxmlformats.org/officeDocument/2006/relationships/image" Target="../media/image157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63.wmf"/><Relationship Id="rId7" Type="http://schemas.openxmlformats.org/officeDocument/2006/relationships/image" Target="../media/image152.wmf"/><Relationship Id="rId2" Type="http://schemas.openxmlformats.org/officeDocument/2006/relationships/image" Target="../media/image162.wmf"/><Relationship Id="rId1" Type="http://schemas.openxmlformats.org/officeDocument/2006/relationships/image" Target="../media/image148.wmf"/><Relationship Id="rId6" Type="http://schemas.openxmlformats.org/officeDocument/2006/relationships/image" Target="../media/image151.wmf"/><Relationship Id="rId11" Type="http://schemas.openxmlformats.org/officeDocument/2006/relationships/image" Target="../media/image166.wmf"/><Relationship Id="rId5" Type="http://schemas.openxmlformats.org/officeDocument/2006/relationships/image" Target="../media/image165.wmf"/><Relationship Id="rId10" Type="http://schemas.openxmlformats.org/officeDocument/2006/relationships/image" Target="../media/image150.wmf"/><Relationship Id="rId4" Type="http://schemas.openxmlformats.org/officeDocument/2006/relationships/image" Target="../media/image164.wmf"/><Relationship Id="rId9" Type="http://schemas.openxmlformats.org/officeDocument/2006/relationships/image" Target="../media/image15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7.wmf"/><Relationship Id="rId5" Type="http://schemas.openxmlformats.org/officeDocument/2006/relationships/image" Target="../media/image101.wmf"/><Relationship Id="rId4" Type="http://schemas.openxmlformats.org/officeDocument/2006/relationships/image" Target="../media/image17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52.wmf"/><Relationship Id="rId7" Type="http://schemas.openxmlformats.org/officeDocument/2006/relationships/image" Target="../media/image208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6" Type="http://schemas.openxmlformats.org/officeDocument/2006/relationships/image" Target="../media/image2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5.wmf"/><Relationship Id="rId5" Type="http://schemas.openxmlformats.org/officeDocument/2006/relationships/image" Target="../media/image16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290F85-437E-4696-9A93-1377B2F1CBE0}" type="datetimeFigureOut">
              <a:rPr lang="pt-BR"/>
              <a:pPr>
                <a:defRPr/>
              </a:pPr>
              <a:t>10/07/2023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06B519-0B4A-4303-9B47-8A8385C6A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633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D28EA0-BB36-4BD9-A5A4-E53AF90D411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69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CA8F6A-66CF-4DF8-8AFD-1332EF0D0ACC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45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EAB2B1-1332-4228-ACD8-73FD2EEFDE01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47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3DA37-4922-42C6-BE6F-2715322BD7C3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71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552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70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75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790A-3459-4F02-B30F-CAC56D64966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65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790A-3459-4F02-B30F-CAC56D64966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538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F44A20-253C-4415-9B2A-338B45A3486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243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493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FF0E40-1150-4C41-B4B0-BA9752484FE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19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03C4B6-2C6D-4E7C-BA2B-CCD35345C3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538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806244-DA1D-4A5E-B13D-19DE3A6B5DB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60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49B105-698C-441C-B4D9-805CA49C5238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082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8E825-00B1-4E7C-B0B8-3C55524CC118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4402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E8822F-1F13-4B05-94A7-1A41A8878543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790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73619-BCCE-4D4B-B670-1B6B45B8AAB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16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F9A72C-1402-4C90-A8A3-6A66E5A764D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291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F9A72C-1402-4C90-A8A3-6A66E5A764D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187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3E5E2-60F4-4A7C-88EA-ED6E19E7085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299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914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51383-C951-443E-9E4E-6999E40F137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2249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725A90-B496-4D61-AE02-FF9C3A475B0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507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A79D8-7620-4B1D-96A6-77DFB21FC9AC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1234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F2716D-49F1-4AE0-B951-23892BD3D69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1828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6243C-25B6-4A4A-8CDC-852FCECD2F13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6598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DE3BBE-01E4-442A-854D-524A9E4BAC4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9801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D8A72-83CE-494C-8F10-9F0830F19CC4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289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EBC754-84AC-4202-8B35-5654B618CDB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345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DC4A9-EC9B-49A2-9DA9-31D715BE9B33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531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C8158-9A05-43F9-8731-7B74985E2AE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78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CB6657-58B2-45F4-99A6-927ABBAE1DC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662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F035F-7A0E-4AF1-B199-C7D0ADD9D64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945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45F52-CCDF-475E-9AF6-0B1755615E8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0550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E5401-DE76-413E-A65E-9628679162A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9677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0ED0B-2D32-4C42-AD01-63934D48EEF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553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EF098-9BA0-486A-9BF0-8A4F83BAFA2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8757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528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28353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31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27538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68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35B91-1324-4274-BB5C-89AEF0F631E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813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73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C36BF-EE97-42AD-B4B5-48172825AD1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26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50AB83-019F-4930-9319-21C6885A562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61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B5F730-1B42-4270-B738-C1F556E44FA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938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C36BF-EE97-42AD-B4B5-48172825AD1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697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2F44-93AC-4F18-BF9D-2E42E8C0B8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66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5AED-365E-4FEE-B6DE-04436870F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8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3345-DDEB-46C8-9113-65BDE9476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3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22C7A5D-CA04-43C5-9E8F-F61909F8D9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16C6E81-C384-459A-93CE-C419A67D62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70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88C2-D306-45A4-B5C6-38D8EA4CD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1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0F0-9AB0-4E9A-8079-3506215587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34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E7A6-9959-4792-A2B6-24B94B1523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3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7AFC-6B87-4421-9131-242FDFCD87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0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F395-55CA-46D6-A436-7279EEA6B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F50E-B410-4EBB-A327-CAEA48506E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6CA3-4534-44FA-8901-5154FC5E1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33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9D2DA99-E722-4F9E-B694-C9F6853E1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0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16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.wmf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30.wmf"/><Relationship Id="rId4" Type="http://schemas.openxmlformats.org/officeDocument/2006/relationships/image" Target="../media/image23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69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7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75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76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31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5.bin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5.wmf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54.png"/><Relationship Id="rId9" Type="http://schemas.openxmlformats.org/officeDocument/2006/relationships/image" Target="../media/image5.wmf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59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2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51.wmf"/><Relationship Id="rId4" Type="http://schemas.openxmlformats.org/officeDocument/2006/relationships/image" Target="../media/image59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52.wmf"/><Relationship Id="rId4" Type="http://schemas.openxmlformats.org/officeDocument/2006/relationships/image" Target="../media/image62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3.bin"/><Relationship Id="rId18" Type="http://schemas.openxmlformats.org/officeDocument/2006/relationships/oleObject" Target="../embeddings/oleObject127.bin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20" Type="http://schemas.openxmlformats.org/officeDocument/2006/relationships/oleObject" Target="../embeddings/oleObject129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5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5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36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53.wmf"/><Relationship Id="rId1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4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41.bin"/><Relationship Id="rId5" Type="http://schemas.openxmlformats.org/officeDocument/2006/relationships/image" Target="../media/image58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147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51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146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23" Type="http://schemas.openxmlformats.org/officeDocument/2006/relationships/oleObject" Target="../embeddings/oleObject152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15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66.wmf"/><Relationship Id="rId22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62.bin"/><Relationship Id="rId7" Type="http://schemas.openxmlformats.org/officeDocument/2006/relationships/image" Target="../media/image73.wmf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5.bin"/><Relationship Id="rId11" Type="http://schemas.openxmlformats.org/officeDocument/2006/relationships/oleObject" Target="../embeddings/oleObject157.bin"/><Relationship Id="rId5" Type="http://schemas.openxmlformats.org/officeDocument/2006/relationships/image" Target="../media/image82.png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81.png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28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70.bin"/><Relationship Id="rId5" Type="http://schemas.openxmlformats.org/officeDocument/2006/relationships/image" Target="../media/image85.wmf"/><Relationship Id="rId10" Type="http://schemas.openxmlformats.org/officeDocument/2006/relationships/image" Target="../media/image86.wmf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6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wmf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7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7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90.w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9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8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91.bin"/><Relationship Id="rId3" Type="http://schemas.openxmlformats.org/officeDocument/2006/relationships/oleObject" Target="../embeddings/oleObject184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0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8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99.bin"/><Relationship Id="rId3" Type="http://schemas.openxmlformats.org/officeDocument/2006/relationships/oleObject" Target="../embeddings/oleObject192.bin"/><Relationship Id="rId21" Type="http://schemas.openxmlformats.org/officeDocument/2006/relationships/image" Target="../media/image105.wmf"/><Relationship Id="rId7" Type="http://schemas.openxmlformats.org/officeDocument/2006/relationships/oleObject" Target="../embeddings/oleObject194.bin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oleObject" Target="../embeddings/oleObject193.bin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9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208.bin"/><Relationship Id="rId3" Type="http://schemas.openxmlformats.org/officeDocument/2006/relationships/oleObject" Target="../embeddings/oleObject201.bin"/><Relationship Id="rId21" Type="http://schemas.openxmlformats.org/officeDocument/2006/relationships/image" Target="../media/image109.wmf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8.wmf"/><Relationship Id="rId11" Type="http://schemas.openxmlformats.org/officeDocument/2006/relationships/image" Target="../media/image107.wmf"/><Relationship Id="rId5" Type="http://schemas.openxmlformats.org/officeDocument/2006/relationships/oleObject" Target="../embeddings/oleObject202.bin"/><Relationship Id="rId15" Type="http://schemas.openxmlformats.org/officeDocument/2006/relationships/image" Target="../media/image9.wmf"/><Relationship Id="rId23" Type="http://schemas.openxmlformats.org/officeDocument/2006/relationships/image" Target="../media/image110.wmf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1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5.bin"/><Relationship Id="rId3" Type="http://schemas.openxmlformats.org/officeDocument/2006/relationships/oleObject" Target="../embeddings/oleObject213.bin"/><Relationship Id="rId21" Type="http://schemas.openxmlformats.org/officeDocument/2006/relationships/image" Target="../media/image119.wmf"/><Relationship Id="rId7" Type="http://schemas.openxmlformats.org/officeDocument/2006/relationships/oleObject" Target="../embeddings/oleObject215.bin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17.wmf"/><Relationship Id="rId25" Type="http://schemas.openxmlformats.org/officeDocument/2006/relationships/image" Target="../media/image28.wmf"/><Relationship Id="rId33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20" Type="http://schemas.openxmlformats.org/officeDocument/2006/relationships/oleObject" Target="../embeddings/oleObject222.bin"/><Relationship Id="rId29" Type="http://schemas.openxmlformats.org/officeDocument/2006/relationships/image" Target="../media/image122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17.bin"/><Relationship Id="rId24" Type="http://schemas.openxmlformats.org/officeDocument/2006/relationships/oleObject" Target="../embeddings/oleObject224.bin"/><Relationship Id="rId32" Type="http://schemas.openxmlformats.org/officeDocument/2006/relationships/oleObject" Target="../embeddings/oleObject228.bin"/><Relationship Id="rId5" Type="http://schemas.openxmlformats.org/officeDocument/2006/relationships/oleObject" Target="../embeddings/oleObject214.bin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28" Type="http://schemas.openxmlformats.org/officeDocument/2006/relationships/oleObject" Target="../embeddings/oleObject226.bin"/><Relationship Id="rId10" Type="http://schemas.openxmlformats.org/officeDocument/2006/relationships/image" Target="../media/image24.wmf"/><Relationship Id="rId19" Type="http://schemas.openxmlformats.org/officeDocument/2006/relationships/image" Target="../media/image118.wmf"/><Relationship Id="rId31" Type="http://schemas.openxmlformats.org/officeDocument/2006/relationships/image" Target="../media/image123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16.bin"/><Relationship Id="rId14" Type="http://schemas.openxmlformats.org/officeDocument/2006/relationships/oleObject" Target="../embeddings/oleObject219.bin"/><Relationship Id="rId22" Type="http://schemas.openxmlformats.org/officeDocument/2006/relationships/oleObject" Target="../embeddings/oleObject223.bin"/><Relationship Id="rId27" Type="http://schemas.openxmlformats.org/officeDocument/2006/relationships/image" Target="../media/image121.wmf"/><Relationship Id="rId30" Type="http://schemas.openxmlformats.org/officeDocument/2006/relationships/oleObject" Target="../embeddings/oleObject2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wmf"/><Relationship Id="rId1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1.wmf"/><Relationship Id="rId11" Type="http://schemas.openxmlformats.org/officeDocument/2006/relationships/image" Target="../media/image125.wmf"/><Relationship Id="rId5" Type="http://schemas.openxmlformats.org/officeDocument/2006/relationships/oleObject" Target="../embeddings/oleObject230.bin"/><Relationship Id="rId10" Type="http://schemas.openxmlformats.org/officeDocument/2006/relationships/oleObject" Target="../embeddings/oleObject232.bin"/><Relationship Id="rId4" Type="http://schemas.openxmlformats.org/officeDocument/2006/relationships/image" Target="../media/image112.wmf"/><Relationship Id="rId9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38.bin"/><Relationship Id="rId18" Type="http://schemas.openxmlformats.org/officeDocument/2006/relationships/image" Target="../media/image128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2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37.bin"/><Relationship Id="rId5" Type="http://schemas.openxmlformats.org/officeDocument/2006/relationships/image" Target="../media/image126.wmf"/><Relationship Id="rId15" Type="http://schemas.openxmlformats.org/officeDocument/2006/relationships/oleObject" Target="../embeddings/oleObject239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34.bin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248.bin"/><Relationship Id="rId26" Type="http://schemas.openxmlformats.org/officeDocument/2006/relationships/image" Target="../media/image137.wmf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250.bin"/><Relationship Id="rId34" Type="http://schemas.openxmlformats.org/officeDocument/2006/relationships/image" Target="../media/image140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245.bin"/><Relationship Id="rId17" Type="http://schemas.openxmlformats.org/officeDocument/2006/relationships/image" Target="../media/image134.wmf"/><Relationship Id="rId25" Type="http://schemas.openxmlformats.org/officeDocument/2006/relationships/oleObject" Target="../embeddings/oleObject253.bin"/><Relationship Id="rId33" Type="http://schemas.openxmlformats.org/officeDocument/2006/relationships/oleObject" Target="../embeddings/oleObject258.bin"/><Relationship Id="rId38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7.bin"/><Relationship Id="rId20" Type="http://schemas.openxmlformats.org/officeDocument/2006/relationships/oleObject" Target="../embeddings/oleObject249.bin"/><Relationship Id="rId29" Type="http://schemas.openxmlformats.org/officeDocument/2006/relationships/oleObject" Target="../embeddings/oleObject255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42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252.bin"/><Relationship Id="rId32" Type="http://schemas.openxmlformats.org/officeDocument/2006/relationships/image" Target="../media/image139.wmf"/><Relationship Id="rId37" Type="http://schemas.openxmlformats.org/officeDocument/2006/relationships/oleObject" Target="../embeddings/oleObject260.bin"/><Relationship Id="rId5" Type="http://schemas.openxmlformats.org/officeDocument/2006/relationships/image" Target="../media/image129.wmf"/><Relationship Id="rId15" Type="http://schemas.openxmlformats.org/officeDocument/2006/relationships/image" Target="../media/image133.wmf"/><Relationship Id="rId23" Type="http://schemas.openxmlformats.org/officeDocument/2006/relationships/image" Target="../media/image136.wmf"/><Relationship Id="rId28" Type="http://schemas.openxmlformats.org/officeDocument/2006/relationships/image" Target="../media/image138.wmf"/><Relationship Id="rId36" Type="http://schemas.openxmlformats.org/officeDocument/2006/relationships/image" Target="../media/image141.wmf"/><Relationship Id="rId10" Type="http://schemas.openxmlformats.org/officeDocument/2006/relationships/oleObject" Target="../embeddings/oleObject244.bin"/><Relationship Id="rId19" Type="http://schemas.openxmlformats.org/officeDocument/2006/relationships/image" Target="../media/image135.wmf"/><Relationship Id="rId31" Type="http://schemas.openxmlformats.org/officeDocument/2006/relationships/oleObject" Target="../embeddings/oleObject257.bin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246.bin"/><Relationship Id="rId22" Type="http://schemas.openxmlformats.org/officeDocument/2006/relationships/oleObject" Target="../embeddings/oleObject251.bin"/><Relationship Id="rId27" Type="http://schemas.openxmlformats.org/officeDocument/2006/relationships/oleObject" Target="../embeddings/oleObject254.bin"/><Relationship Id="rId30" Type="http://schemas.openxmlformats.org/officeDocument/2006/relationships/oleObject" Target="../embeddings/oleObject256.bin"/><Relationship Id="rId35" Type="http://schemas.openxmlformats.org/officeDocument/2006/relationships/oleObject" Target="../embeddings/oleObject25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268.bin"/><Relationship Id="rId26" Type="http://schemas.openxmlformats.org/officeDocument/2006/relationships/oleObject" Target="../embeddings/oleObject274.bin"/><Relationship Id="rId39" Type="http://schemas.openxmlformats.org/officeDocument/2006/relationships/oleObject" Target="../embeddings/oleObject282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34.wmf"/><Relationship Id="rId34" Type="http://schemas.openxmlformats.org/officeDocument/2006/relationships/oleObject" Target="../embeddings/oleObject279.bin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65.bin"/><Relationship Id="rId17" Type="http://schemas.openxmlformats.org/officeDocument/2006/relationships/image" Target="../media/image146.wmf"/><Relationship Id="rId25" Type="http://schemas.openxmlformats.org/officeDocument/2006/relationships/oleObject" Target="../embeddings/oleObject273.bin"/><Relationship Id="rId33" Type="http://schemas.openxmlformats.org/officeDocument/2006/relationships/oleObject" Target="../embeddings/oleObject278.bin"/><Relationship Id="rId38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7.bin"/><Relationship Id="rId20" Type="http://schemas.openxmlformats.org/officeDocument/2006/relationships/oleObject" Target="../embeddings/oleObject270.bin"/><Relationship Id="rId29" Type="http://schemas.openxmlformats.org/officeDocument/2006/relationships/oleObject" Target="../embeddings/oleObject276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62.bin"/><Relationship Id="rId11" Type="http://schemas.openxmlformats.org/officeDocument/2006/relationships/image" Target="../media/image132.wmf"/><Relationship Id="rId24" Type="http://schemas.openxmlformats.org/officeDocument/2006/relationships/oleObject" Target="../embeddings/oleObject272.bin"/><Relationship Id="rId32" Type="http://schemas.openxmlformats.org/officeDocument/2006/relationships/image" Target="../media/image138.wmf"/><Relationship Id="rId37" Type="http://schemas.openxmlformats.org/officeDocument/2006/relationships/oleObject" Target="../embeddings/oleObject281.bin"/><Relationship Id="rId40" Type="http://schemas.openxmlformats.org/officeDocument/2006/relationships/image" Target="../media/image147.wmf"/><Relationship Id="rId5" Type="http://schemas.openxmlformats.org/officeDocument/2006/relationships/image" Target="../media/image143.wmf"/><Relationship Id="rId15" Type="http://schemas.openxmlformats.org/officeDocument/2006/relationships/image" Target="../media/image145.wmf"/><Relationship Id="rId23" Type="http://schemas.openxmlformats.org/officeDocument/2006/relationships/image" Target="../media/image135.wmf"/><Relationship Id="rId28" Type="http://schemas.openxmlformats.org/officeDocument/2006/relationships/oleObject" Target="../embeddings/oleObject275.bin"/><Relationship Id="rId36" Type="http://schemas.openxmlformats.org/officeDocument/2006/relationships/image" Target="../media/image139.wmf"/><Relationship Id="rId10" Type="http://schemas.openxmlformats.org/officeDocument/2006/relationships/oleObject" Target="../embeddings/oleObject264.bin"/><Relationship Id="rId19" Type="http://schemas.openxmlformats.org/officeDocument/2006/relationships/oleObject" Target="../embeddings/oleObject269.bin"/><Relationship Id="rId31" Type="http://schemas.openxmlformats.org/officeDocument/2006/relationships/oleObject" Target="../embeddings/oleObject277.bin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66.bin"/><Relationship Id="rId22" Type="http://schemas.openxmlformats.org/officeDocument/2006/relationships/oleObject" Target="../embeddings/oleObject271.bin"/><Relationship Id="rId27" Type="http://schemas.openxmlformats.org/officeDocument/2006/relationships/image" Target="../media/image136.wmf"/><Relationship Id="rId30" Type="http://schemas.openxmlformats.org/officeDocument/2006/relationships/image" Target="../media/image137.wmf"/><Relationship Id="rId35" Type="http://schemas.openxmlformats.org/officeDocument/2006/relationships/oleObject" Target="../embeddings/oleObject2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283.bin"/><Relationship Id="rId9" Type="http://schemas.openxmlformats.org/officeDocument/2006/relationships/image" Target="../media/image15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154.wmf"/><Relationship Id="rId18" Type="http://schemas.openxmlformats.org/officeDocument/2006/relationships/oleObject" Target="../embeddings/oleObject293.bin"/><Relationship Id="rId26" Type="http://schemas.openxmlformats.org/officeDocument/2006/relationships/oleObject" Target="../embeddings/oleObject297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57.wmf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290.bin"/><Relationship Id="rId17" Type="http://schemas.openxmlformats.org/officeDocument/2006/relationships/image" Target="../media/image155.wmf"/><Relationship Id="rId25" Type="http://schemas.openxmlformats.org/officeDocument/2006/relationships/image" Target="../media/image15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4.bin"/><Relationship Id="rId29" Type="http://schemas.openxmlformats.org/officeDocument/2006/relationships/oleObject" Target="../embeddings/oleObject299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87.bin"/><Relationship Id="rId11" Type="http://schemas.openxmlformats.org/officeDocument/2006/relationships/image" Target="../media/image153.wmf"/><Relationship Id="rId24" Type="http://schemas.openxmlformats.org/officeDocument/2006/relationships/oleObject" Target="../embeddings/oleObject296.bin"/><Relationship Id="rId5" Type="http://schemas.openxmlformats.org/officeDocument/2006/relationships/image" Target="../media/image148.wmf"/><Relationship Id="rId15" Type="http://schemas.openxmlformats.org/officeDocument/2006/relationships/image" Target="../media/image150.wmf"/><Relationship Id="rId23" Type="http://schemas.openxmlformats.org/officeDocument/2006/relationships/image" Target="../media/image158.wmf"/><Relationship Id="rId28" Type="http://schemas.openxmlformats.org/officeDocument/2006/relationships/oleObject" Target="../embeddings/oleObject298.bin"/><Relationship Id="rId10" Type="http://schemas.openxmlformats.org/officeDocument/2006/relationships/oleObject" Target="../embeddings/oleObject289.bin"/><Relationship Id="rId19" Type="http://schemas.openxmlformats.org/officeDocument/2006/relationships/image" Target="../media/image156.wmf"/><Relationship Id="rId4" Type="http://schemas.openxmlformats.org/officeDocument/2006/relationships/oleObject" Target="../embeddings/oleObject286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291.bin"/><Relationship Id="rId22" Type="http://schemas.openxmlformats.org/officeDocument/2006/relationships/oleObject" Target="../embeddings/oleObject295.bin"/><Relationship Id="rId27" Type="http://schemas.openxmlformats.org/officeDocument/2006/relationships/image" Target="../media/image160.wmf"/><Relationship Id="rId30" Type="http://schemas.openxmlformats.org/officeDocument/2006/relationships/image" Target="../media/image16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13" Type="http://schemas.openxmlformats.org/officeDocument/2006/relationships/image" Target="../media/image165.wmf"/><Relationship Id="rId18" Type="http://schemas.openxmlformats.org/officeDocument/2006/relationships/oleObject" Target="../embeddings/oleObject307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54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304.bin"/><Relationship Id="rId17" Type="http://schemas.openxmlformats.org/officeDocument/2006/relationships/image" Target="../media/image152.wmf"/><Relationship Id="rId25" Type="http://schemas.openxmlformats.org/officeDocument/2006/relationships/image" Target="../media/image16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06.bin"/><Relationship Id="rId20" Type="http://schemas.openxmlformats.org/officeDocument/2006/relationships/oleObject" Target="../embeddings/oleObject308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01.bin"/><Relationship Id="rId11" Type="http://schemas.openxmlformats.org/officeDocument/2006/relationships/image" Target="../media/image164.wmf"/><Relationship Id="rId24" Type="http://schemas.openxmlformats.org/officeDocument/2006/relationships/oleObject" Target="../embeddings/oleObject310.bin"/><Relationship Id="rId5" Type="http://schemas.openxmlformats.org/officeDocument/2006/relationships/image" Target="../media/image148.wmf"/><Relationship Id="rId15" Type="http://schemas.openxmlformats.org/officeDocument/2006/relationships/image" Target="../media/image151.wmf"/><Relationship Id="rId23" Type="http://schemas.openxmlformats.org/officeDocument/2006/relationships/image" Target="../media/image150.wmf"/><Relationship Id="rId10" Type="http://schemas.openxmlformats.org/officeDocument/2006/relationships/oleObject" Target="../embeddings/oleObject303.bin"/><Relationship Id="rId19" Type="http://schemas.openxmlformats.org/officeDocument/2006/relationships/image" Target="../media/image153.wmf"/><Relationship Id="rId4" Type="http://schemas.openxmlformats.org/officeDocument/2006/relationships/oleObject" Target="../embeddings/oleObject300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305.bin"/><Relationship Id="rId22" Type="http://schemas.openxmlformats.org/officeDocument/2006/relationships/oleObject" Target="../embeddings/oleObject30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wmf"/><Relationship Id="rId1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3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3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13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5" Type="http://schemas.openxmlformats.org/officeDocument/2006/relationships/image" Target="../media/image177.wmf"/><Relationship Id="rId10" Type="http://schemas.openxmlformats.org/officeDocument/2006/relationships/oleObject" Target="../embeddings/oleObject315.bin"/><Relationship Id="rId4" Type="http://schemas.openxmlformats.org/officeDocument/2006/relationships/oleObject" Target="../embeddings/oleObject312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31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31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12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.wmf"/><Relationship Id="rId14" Type="http://schemas.openxmlformats.org/officeDocument/2006/relationships/image" Target="../media/image10.wmf"/><Relationship Id="rId22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13" Type="http://schemas.openxmlformats.org/officeDocument/2006/relationships/image" Target="../media/image206.wmf"/><Relationship Id="rId18" Type="http://schemas.openxmlformats.org/officeDocument/2006/relationships/oleObject" Target="../embeddings/oleObject327.bin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324.bin"/><Relationship Id="rId17" Type="http://schemas.openxmlformats.org/officeDocument/2006/relationships/image" Target="../media/image2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6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21.bin"/><Relationship Id="rId11" Type="http://schemas.openxmlformats.org/officeDocument/2006/relationships/image" Target="../media/image205.wmf"/><Relationship Id="rId5" Type="http://schemas.openxmlformats.org/officeDocument/2006/relationships/image" Target="../media/image16.wmf"/><Relationship Id="rId15" Type="http://schemas.openxmlformats.org/officeDocument/2006/relationships/image" Target="../media/image207.wmf"/><Relationship Id="rId10" Type="http://schemas.openxmlformats.org/officeDocument/2006/relationships/oleObject" Target="../embeddings/oleObject323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14.wmf"/><Relationship Id="rId15" Type="http://schemas.openxmlformats.org/officeDocument/2006/relationships/image" Target="../media/image12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2023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Teste de Hipótese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://www.dpi.inpe.br/~camilo/estatistica/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43329" y="4060451"/>
            <a:ext cx="6768752" cy="2401596"/>
            <a:chOff x="1143329" y="4060451"/>
            <a:chExt cx="6768752" cy="2401596"/>
          </a:xfrm>
        </p:grpSpPr>
        <p:grpSp>
          <p:nvGrpSpPr>
            <p:cNvPr id="171010" name="Grupo 171009"/>
            <p:cNvGrpSpPr/>
            <p:nvPr/>
          </p:nvGrpSpPr>
          <p:grpSpPr>
            <a:xfrm>
              <a:off x="1143329" y="4060451"/>
              <a:ext cx="6768752" cy="2154238"/>
              <a:chOff x="1143329" y="4060451"/>
              <a:chExt cx="6768752" cy="2154238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1143329" y="4060451"/>
                <a:ext cx="3217863" cy="2154238"/>
                <a:chOff x="4876800" y="2146300"/>
                <a:chExt cx="3217863" cy="2154238"/>
              </a:xfrm>
            </p:grpSpPr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4876800" y="2146300"/>
                  <a:ext cx="3217863" cy="2154238"/>
                  <a:chOff x="2988" y="1824"/>
                  <a:chExt cx="2579" cy="1728"/>
                </a:xfrm>
              </p:grpSpPr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88" y="1872"/>
                    <a:ext cx="2579" cy="1680"/>
                    <a:chOff x="2988" y="1872"/>
                    <a:chExt cx="2579" cy="1680"/>
                  </a:xfrm>
                </p:grpSpPr>
                <p:pic>
                  <p:nvPicPr>
                    <p:cNvPr id="14" name="Picture 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1872"/>
                      <a:ext cx="2432" cy="13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34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-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86" y="3180"/>
                      <a:ext cx="381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+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" y="3258"/>
                      <a:ext cx="239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26"/>
                      <a:ext cx="24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2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96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13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4656" y="1824"/>
                  <a:ext cx="411" cy="1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218" name="Equation" r:id="rId5" imgW="457002" imgH="203112" progId="Equation.DSMT4">
                          <p:embed/>
                        </p:oleObj>
                      </mc:Choice>
                      <mc:Fallback>
                        <p:oleObj name="Equation" r:id="rId5" imgW="457002" imgH="203112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56" y="1824"/>
                                <a:ext cx="411" cy="18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5997575" y="2260600"/>
                  <a:ext cx="930275" cy="1628775"/>
                </a:xfrm>
                <a:custGeom>
                  <a:avLst/>
                  <a:gdLst>
                    <a:gd name="T0" fmla="*/ 0 w 440"/>
                    <a:gd name="T1" fmla="*/ 2147483647 h 771"/>
                    <a:gd name="T2" fmla="*/ 2147483647 w 440"/>
                    <a:gd name="T3" fmla="*/ 2147483647 h 771"/>
                    <a:gd name="T4" fmla="*/ 2147483647 w 440"/>
                    <a:gd name="T5" fmla="*/ 2147483647 h 771"/>
                    <a:gd name="T6" fmla="*/ 2147483647 w 440"/>
                    <a:gd name="T7" fmla="*/ 2147483647 h 771"/>
                    <a:gd name="T8" fmla="*/ 2147483647 w 440"/>
                    <a:gd name="T9" fmla="*/ 2147483647 h 771"/>
                    <a:gd name="T10" fmla="*/ 2147483647 w 440"/>
                    <a:gd name="T11" fmla="*/ 2147483647 h 771"/>
                    <a:gd name="T12" fmla="*/ 2147483647 w 440"/>
                    <a:gd name="T13" fmla="*/ 2147483647 h 771"/>
                    <a:gd name="T14" fmla="*/ 2147483647 w 440"/>
                    <a:gd name="T15" fmla="*/ 2147483647 h 771"/>
                    <a:gd name="T16" fmla="*/ 2147483647 w 440"/>
                    <a:gd name="T17" fmla="*/ 2147483647 h 771"/>
                    <a:gd name="T18" fmla="*/ 2147483647 w 440"/>
                    <a:gd name="T19" fmla="*/ 2147483647 h 771"/>
                    <a:gd name="T20" fmla="*/ 2147483647 w 440"/>
                    <a:gd name="T21" fmla="*/ 0 h 771"/>
                    <a:gd name="T22" fmla="*/ 2147483647 w 440"/>
                    <a:gd name="T23" fmla="*/ 0 h 771"/>
                    <a:gd name="T24" fmla="*/ 2147483647 w 440"/>
                    <a:gd name="T25" fmla="*/ 2147483647 h 771"/>
                    <a:gd name="T26" fmla="*/ 2147483647 w 440"/>
                    <a:gd name="T27" fmla="*/ 2147483647 h 771"/>
                    <a:gd name="T28" fmla="*/ 2147483647 w 440"/>
                    <a:gd name="T29" fmla="*/ 2147483647 h 771"/>
                    <a:gd name="T30" fmla="*/ 2147483647 w 440"/>
                    <a:gd name="T31" fmla="*/ 2147483647 h 771"/>
                    <a:gd name="T32" fmla="*/ 2147483647 w 440"/>
                    <a:gd name="T33" fmla="*/ 2147483647 h 771"/>
                    <a:gd name="T34" fmla="*/ 2147483647 w 440"/>
                    <a:gd name="T35" fmla="*/ 2147483647 h 771"/>
                    <a:gd name="T36" fmla="*/ 2147483647 w 440"/>
                    <a:gd name="T37" fmla="*/ 2147483647 h 771"/>
                    <a:gd name="T38" fmla="*/ 2147483647 w 440"/>
                    <a:gd name="T39" fmla="*/ 2147483647 h 771"/>
                    <a:gd name="T40" fmla="*/ 2147483647 w 440"/>
                    <a:gd name="T41" fmla="*/ 2147483647 h 771"/>
                    <a:gd name="T42" fmla="*/ 2147483647 w 440"/>
                    <a:gd name="T43" fmla="*/ 2147483647 h 771"/>
                    <a:gd name="T44" fmla="*/ 2147483647 w 440"/>
                    <a:gd name="T45" fmla="*/ 2147483647 h 771"/>
                    <a:gd name="T46" fmla="*/ 0 w 440"/>
                    <a:gd name="T47" fmla="*/ 2147483647 h 771"/>
                    <a:gd name="T48" fmla="*/ 0 w 440"/>
                    <a:gd name="T49" fmla="*/ 2147483647 h 7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40"/>
                    <a:gd name="T76" fmla="*/ 0 h 771"/>
                    <a:gd name="T77" fmla="*/ 440 w 440"/>
                    <a:gd name="T78" fmla="*/ 771 h 77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40" h="771">
                      <a:moveTo>
                        <a:pt x="0" y="406"/>
                      </a:moveTo>
                      <a:lnTo>
                        <a:pt x="22" y="353"/>
                      </a:lnTo>
                      <a:lnTo>
                        <a:pt x="41" y="298"/>
                      </a:lnTo>
                      <a:lnTo>
                        <a:pt x="63" y="240"/>
                      </a:lnTo>
                      <a:lnTo>
                        <a:pt x="89" y="180"/>
                      </a:lnTo>
                      <a:lnTo>
                        <a:pt x="111" y="130"/>
                      </a:lnTo>
                      <a:lnTo>
                        <a:pt x="132" y="82"/>
                      </a:lnTo>
                      <a:lnTo>
                        <a:pt x="156" y="44"/>
                      </a:lnTo>
                      <a:lnTo>
                        <a:pt x="176" y="20"/>
                      </a:lnTo>
                      <a:lnTo>
                        <a:pt x="200" y="3"/>
                      </a:lnTo>
                      <a:lnTo>
                        <a:pt x="216" y="0"/>
                      </a:lnTo>
                      <a:lnTo>
                        <a:pt x="236" y="0"/>
                      </a:lnTo>
                      <a:lnTo>
                        <a:pt x="252" y="12"/>
                      </a:lnTo>
                      <a:lnTo>
                        <a:pt x="276" y="34"/>
                      </a:lnTo>
                      <a:lnTo>
                        <a:pt x="303" y="72"/>
                      </a:lnTo>
                      <a:lnTo>
                        <a:pt x="324" y="123"/>
                      </a:lnTo>
                      <a:lnTo>
                        <a:pt x="346" y="173"/>
                      </a:lnTo>
                      <a:lnTo>
                        <a:pt x="375" y="243"/>
                      </a:lnTo>
                      <a:lnTo>
                        <a:pt x="396" y="298"/>
                      </a:lnTo>
                      <a:lnTo>
                        <a:pt x="420" y="348"/>
                      </a:lnTo>
                      <a:lnTo>
                        <a:pt x="432" y="382"/>
                      </a:lnTo>
                      <a:lnTo>
                        <a:pt x="440" y="404"/>
                      </a:lnTo>
                      <a:lnTo>
                        <a:pt x="440" y="771"/>
                      </a:lnTo>
                      <a:lnTo>
                        <a:pt x="0" y="771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5381625" y="3103563"/>
                  <a:ext cx="2236788" cy="598487"/>
                  <a:chOff x="3390" y="2475"/>
                  <a:chExt cx="1409" cy="377"/>
                </a:xfrm>
              </p:grpSpPr>
              <p:grpSp>
                <p:nvGrpSpPr>
                  <p:cNvPr id="2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496" y="2478"/>
                    <a:ext cx="303" cy="368"/>
                    <a:chOff x="4800" y="2602"/>
                    <a:chExt cx="385" cy="470"/>
                  </a:xfrm>
                </p:grpSpPr>
                <p:sp>
                  <p:nvSpPr>
                    <p:cNvPr id="28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0" y="2832"/>
                      <a:ext cx="192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aphicFrame>
                  <p:nvGraphicFramePr>
                    <p:cNvPr id="29" name="Object 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25" y="2602"/>
                    <a:ext cx="160" cy="35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9219" name="Equation" r:id="rId7" imgW="177646" imgH="393359" progId="Equation.DSMT4">
                            <p:embed/>
                          </p:oleObj>
                        </mc:Choice>
                        <mc:Fallback>
                          <p:oleObj name="Equation" r:id="rId7" imgW="177646" imgH="393359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025" y="2602"/>
                                  <a:ext cx="160" cy="35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2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390" y="2470"/>
                    <a:ext cx="276" cy="368"/>
                    <a:chOff x="2769" y="2544"/>
                    <a:chExt cx="351" cy="470"/>
                  </a:xfrm>
                </p:grpSpPr>
                <p:sp>
                  <p:nvSpPr>
                    <p:cNvPr id="26" name="Lin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28" y="2774"/>
                      <a:ext cx="192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aphicFrame>
                  <p:nvGraphicFramePr>
                    <p:cNvPr id="27" name="Object 3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769" y="2544"/>
                    <a:ext cx="160" cy="35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9220" name="Equation" r:id="rId9" imgW="177646" imgH="393359" progId="Equation.DSMT4">
                            <p:embed/>
                          </p:oleObj>
                        </mc:Choice>
                        <mc:Fallback>
                          <p:oleObj name="Equation" r:id="rId9" imgW="177646" imgH="393359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769" y="2544"/>
                                  <a:ext cx="160" cy="35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30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0412155"/>
                    </p:ext>
                  </p:extLst>
                </p:nvPr>
              </p:nvGraphicFramePr>
              <p:xfrm>
                <a:off x="6278563" y="3221038"/>
                <a:ext cx="384175" cy="1984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21" name="Equation" r:id="rId11" imgW="342603" imgH="177646" progId="Equation.DSMT4">
                        <p:embed/>
                      </p:oleObj>
                    </mc:Choice>
                    <mc:Fallback>
                      <p:oleObj name="Equation" r:id="rId11" imgW="342603" imgH="177646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78563" y="3221038"/>
                              <a:ext cx="384175" cy="1984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" name="Grupo 5"/>
              <p:cNvGrpSpPr/>
              <p:nvPr/>
            </p:nvGrpSpPr>
            <p:grpSpPr>
              <a:xfrm>
                <a:off x="4694218" y="4060452"/>
                <a:ext cx="3217863" cy="2154237"/>
                <a:chOff x="4876800" y="2341563"/>
                <a:chExt cx="3217863" cy="2154237"/>
              </a:xfrm>
            </p:grpSpPr>
            <p:grpSp>
              <p:nvGrpSpPr>
                <p:cNvPr id="99" name="Group 10"/>
                <p:cNvGrpSpPr>
                  <a:grpSpLocks/>
                </p:cNvGrpSpPr>
                <p:nvPr/>
              </p:nvGrpSpPr>
              <p:grpSpPr bwMode="auto">
                <a:xfrm>
                  <a:off x="4876800" y="2341563"/>
                  <a:ext cx="3217863" cy="2154237"/>
                  <a:chOff x="2988" y="1824"/>
                  <a:chExt cx="2579" cy="1728"/>
                </a:xfrm>
              </p:grpSpPr>
              <p:grpSp>
                <p:nvGrpSpPr>
                  <p:cNvPr id="10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988" y="1872"/>
                    <a:ext cx="2579" cy="1680"/>
                    <a:chOff x="2988" y="1872"/>
                    <a:chExt cx="2579" cy="1680"/>
                  </a:xfrm>
                </p:grpSpPr>
                <p:pic>
                  <p:nvPicPr>
                    <p:cNvPr id="103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1872"/>
                      <a:ext cx="2432" cy="13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4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34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-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05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86" y="3180"/>
                      <a:ext cx="381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+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0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" y="3258"/>
                      <a:ext cx="239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0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26"/>
                      <a:ext cx="24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0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96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10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4656" y="1824"/>
                  <a:ext cx="411" cy="1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222" name="Equation" r:id="rId13" imgW="457002" imgH="203112" progId="Equation.DSMT4">
                          <p:embed/>
                        </p:oleObj>
                      </mc:Choice>
                      <mc:Fallback>
                        <p:oleObj name="Equation" r:id="rId13" imgW="457002" imgH="203112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56" y="1824"/>
                                <a:ext cx="411" cy="18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8" name="Freeform 19"/>
                <p:cNvSpPr>
                  <a:spLocks/>
                </p:cNvSpPr>
                <p:nvPr/>
              </p:nvSpPr>
              <p:spPr bwMode="auto">
                <a:xfrm>
                  <a:off x="5146675" y="2455863"/>
                  <a:ext cx="1687479" cy="1630362"/>
                </a:xfrm>
                <a:custGeom>
                  <a:avLst/>
                  <a:gdLst>
                    <a:gd name="T0" fmla="*/ 2147483647 w 1122"/>
                    <a:gd name="T1" fmla="*/ 2147483647 h 1027"/>
                    <a:gd name="T2" fmla="*/ 2147483647 w 1122"/>
                    <a:gd name="T3" fmla="*/ 2147483647 h 1027"/>
                    <a:gd name="T4" fmla="*/ 2147483647 w 1122"/>
                    <a:gd name="T5" fmla="*/ 2147483647 h 1027"/>
                    <a:gd name="T6" fmla="*/ 2147483647 w 1122"/>
                    <a:gd name="T7" fmla="*/ 2147483647 h 1027"/>
                    <a:gd name="T8" fmla="*/ 2147483647 w 1122"/>
                    <a:gd name="T9" fmla="*/ 2147483647 h 1027"/>
                    <a:gd name="T10" fmla="*/ 2147483647 w 1122"/>
                    <a:gd name="T11" fmla="*/ 2147483647 h 1027"/>
                    <a:gd name="T12" fmla="*/ 2147483647 w 1122"/>
                    <a:gd name="T13" fmla="*/ 2147483647 h 1027"/>
                    <a:gd name="T14" fmla="*/ 2147483647 w 1122"/>
                    <a:gd name="T15" fmla="*/ 2147483647 h 1027"/>
                    <a:gd name="T16" fmla="*/ 2147483647 w 1122"/>
                    <a:gd name="T17" fmla="*/ 2147483647 h 1027"/>
                    <a:gd name="T18" fmla="*/ 2147483647 w 1122"/>
                    <a:gd name="T19" fmla="*/ 2147483647 h 1027"/>
                    <a:gd name="T20" fmla="*/ 2147483647 w 1122"/>
                    <a:gd name="T21" fmla="*/ 0 h 1027"/>
                    <a:gd name="T22" fmla="*/ 2147483647 w 1122"/>
                    <a:gd name="T23" fmla="*/ 0 h 1027"/>
                    <a:gd name="T24" fmla="*/ 2147483647 w 1122"/>
                    <a:gd name="T25" fmla="*/ 2147483647 h 1027"/>
                    <a:gd name="T26" fmla="*/ 2147483647 w 1122"/>
                    <a:gd name="T27" fmla="*/ 2147483647 h 1027"/>
                    <a:gd name="T28" fmla="*/ 2147483647 w 1122"/>
                    <a:gd name="T29" fmla="*/ 2147483647 h 1027"/>
                    <a:gd name="T30" fmla="*/ 2147483647 w 1122"/>
                    <a:gd name="T31" fmla="*/ 2147483647 h 1027"/>
                    <a:gd name="T32" fmla="*/ 2147483647 w 1122"/>
                    <a:gd name="T33" fmla="*/ 2147483647 h 1027"/>
                    <a:gd name="T34" fmla="*/ 2147483647 w 1122"/>
                    <a:gd name="T35" fmla="*/ 2147483647 h 1027"/>
                    <a:gd name="T36" fmla="*/ 2147483647 w 1122"/>
                    <a:gd name="T37" fmla="*/ 2147483647 h 1027"/>
                    <a:gd name="T38" fmla="*/ 2147483647 w 1122"/>
                    <a:gd name="T39" fmla="*/ 2147483647 h 1027"/>
                    <a:gd name="T40" fmla="*/ 2147483647 w 1122"/>
                    <a:gd name="T41" fmla="*/ 2147483647 h 1027"/>
                    <a:gd name="T42" fmla="*/ 2147483647 w 1122"/>
                    <a:gd name="T43" fmla="*/ 2147483647 h 1027"/>
                    <a:gd name="T44" fmla="*/ 2147483647 w 1122"/>
                    <a:gd name="T45" fmla="*/ 2147483647 h 1027"/>
                    <a:gd name="T46" fmla="*/ 0 w 1122"/>
                    <a:gd name="T47" fmla="*/ 2147483647 h 1027"/>
                    <a:gd name="T48" fmla="*/ 2147483647 w 1122"/>
                    <a:gd name="T49" fmla="*/ 2147483647 h 1027"/>
                    <a:gd name="T50" fmla="*/ 2147483647 w 1122"/>
                    <a:gd name="T51" fmla="*/ 2147483647 h 1027"/>
                    <a:gd name="T52" fmla="*/ 2147483647 w 1122"/>
                    <a:gd name="T53" fmla="*/ 2147483647 h 1027"/>
                    <a:gd name="T54" fmla="*/ 2147483647 w 1122"/>
                    <a:gd name="T55" fmla="*/ 2147483647 h 1027"/>
                    <a:gd name="T56" fmla="*/ 2147483647 w 1122"/>
                    <a:gd name="T57" fmla="*/ 2147483647 h 1027"/>
                    <a:gd name="T58" fmla="*/ 2147483647 w 1122"/>
                    <a:gd name="T59" fmla="*/ 2147483647 h 1027"/>
                    <a:gd name="T60" fmla="*/ 2147483647 w 1122"/>
                    <a:gd name="T61" fmla="*/ 2147483647 h 1027"/>
                    <a:gd name="T62" fmla="*/ 2147483647 w 1122"/>
                    <a:gd name="T63" fmla="*/ 2147483647 h 1027"/>
                    <a:gd name="T64" fmla="*/ 2147483647 w 1122"/>
                    <a:gd name="T65" fmla="*/ 2147483647 h 1027"/>
                    <a:gd name="T66" fmla="*/ 2147483647 w 1122"/>
                    <a:gd name="T67" fmla="*/ 2147483647 h 1027"/>
                    <a:gd name="T68" fmla="*/ 2147483647 w 1122"/>
                    <a:gd name="T69" fmla="*/ 2147483647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  <a:gd name="connsiteX0" fmla="*/ 4777 w 10000"/>
                    <a:gd name="connsiteY0" fmla="*/ 5258 h 10000"/>
                    <a:gd name="connsiteX1" fmla="*/ 5036 w 10000"/>
                    <a:gd name="connsiteY1" fmla="*/ 4576 h 10000"/>
                    <a:gd name="connsiteX2" fmla="*/ 5267 w 10000"/>
                    <a:gd name="connsiteY2" fmla="*/ 3866 h 10000"/>
                    <a:gd name="connsiteX3" fmla="*/ 5526 w 10000"/>
                    <a:gd name="connsiteY3" fmla="*/ 3106 h 10000"/>
                    <a:gd name="connsiteX4" fmla="*/ 5838 w 10000"/>
                    <a:gd name="connsiteY4" fmla="*/ 2337 h 10000"/>
                    <a:gd name="connsiteX5" fmla="*/ 6096 w 10000"/>
                    <a:gd name="connsiteY5" fmla="*/ 1685 h 10000"/>
                    <a:gd name="connsiteX6" fmla="*/ 6346 w 10000"/>
                    <a:gd name="connsiteY6" fmla="*/ 1061 h 10000"/>
                    <a:gd name="connsiteX7" fmla="*/ 6631 w 10000"/>
                    <a:gd name="connsiteY7" fmla="*/ 574 h 10000"/>
                    <a:gd name="connsiteX8" fmla="*/ 6863 w 10000"/>
                    <a:gd name="connsiteY8" fmla="*/ 263 h 10000"/>
                    <a:gd name="connsiteX9" fmla="*/ 7148 w 10000"/>
                    <a:gd name="connsiteY9" fmla="*/ 39 h 10000"/>
                    <a:gd name="connsiteX10" fmla="*/ 7344 w 10000"/>
                    <a:gd name="connsiteY10" fmla="*/ 0 h 10000"/>
                    <a:gd name="connsiteX11" fmla="*/ 7576 w 10000"/>
                    <a:gd name="connsiteY11" fmla="*/ 0 h 10000"/>
                    <a:gd name="connsiteX12" fmla="*/ 7772 w 10000"/>
                    <a:gd name="connsiteY12" fmla="*/ 156 h 10000"/>
                    <a:gd name="connsiteX13" fmla="*/ 8057 w 10000"/>
                    <a:gd name="connsiteY13" fmla="*/ 438 h 10000"/>
                    <a:gd name="connsiteX14" fmla="*/ 8378 w 10000"/>
                    <a:gd name="connsiteY14" fmla="*/ 935 h 10000"/>
                    <a:gd name="connsiteX15" fmla="*/ 8627 w 10000"/>
                    <a:gd name="connsiteY15" fmla="*/ 1597 h 10000"/>
                    <a:gd name="connsiteX16" fmla="*/ 8886 w 10000"/>
                    <a:gd name="connsiteY16" fmla="*/ 2240 h 10000"/>
                    <a:gd name="connsiteX17" fmla="*/ 9225 w 10000"/>
                    <a:gd name="connsiteY17" fmla="*/ 3145 h 10000"/>
                    <a:gd name="connsiteX18" fmla="*/ 9474 w 10000"/>
                    <a:gd name="connsiteY18" fmla="*/ 3866 h 10000"/>
                    <a:gd name="connsiteX19" fmla="*/ 9759 w 10000"/>
                    <a:gd name="connsiteY19" fmla="*/ 4508 h 10000"/>
                    <a:gd name="connsiteX20" fmla="*/ 9902 w 10000"/>
                    <a:gd name="connsiteY20" fmla="*/ 4946 h 10000"/>
                    <a:gd name="connsiteX21" fmla="*/ 10000 w 10000"/>
                    <a:gd name="connsiteY21" fmla="*/ 5239 h 10000"/>
                    <a:gd name="connsiteX22" fmla="*/ 9033 w 10000"/>
                    <a:gd name="connsiteY22" fmla="*/ 9965 h 10000"/>
                    <a:gd name="connsiteX23" fmla="*/ 0 w 10000"/>
                    <a:gd name="connsiteY23" fmla="*/ 10000 h 10000"/>
                    <a:gd name="connsiteX24" fmla="*/ 1114 w 10000"/>
                    <a:gd name="connsiteY24" fmla="*/ 9864 h 10000"/>
                    <a:gd name="connsiteX25" fmla="*/ 1676 w 10000"/>
                    <a:gd name="connsiteY25" fmla="*/ 9698 h 10000"/>
                    <a:gd name="connsiteX26" fmla="*/ 2103 w 10000"/>
                    <a:gd name="connsiteY26" fmla="*/ 9562 h 10000"/>
                    <a:gd name="connsiteX27" fmla="*/ 2442 w 10000"/>
                    <a:gd name="connsiteY27" fmla="*/ 9328 h 10000"/>
                    <a:gd name="connsiteX28" fmla="*/ 2701 w 10000"/>
                    <a:gd name="connsiteY28" fmla="*/ 9114 h 10000"/>
                    <a:gd name="connsiteX29" fmla="*/ 3084 w 10000"/>
                    <a:gd name="connsiteY29" fmla="*/ 8715 h 10000"/>
                    <a:gd name="connsiteX30" fmla="*/ 3387 w 10000"/>
                    <a:gd name="connsiteY30" fmla="*/ 8315 h 10000"/>
                    <a:gd name="connsiteX31" fmla="*/ 3681 w 10000"/>
                    <a:gd name="connsiteY31" fmla="*/ 7848 h 10000"/>
                    <a:gd name="connsiteX32" fmla="*/ 3957 w 10000"/>
                    <a:gd name="connsiteY32" fmla="*/ 7313 h 10000"/>
                    <a:gd name="connsiteX33" fmla="*/ 4367 w 10000"/>
                    <a:gd name="connsiteY33" fmla="*/ 6426 h 10000"/>
                    <a:gd name="connsiteX34" fmla="*/ 4777 w 10000"/>
                    <a:gd name="connsiteY34" fmla="*/ 5258 h 10000"/>
                    <a:gd name="connsiteX0" fmla="*/ 4777 w 10040"/>
                    <a:gd name="connsiteY0" fmla="*/ 5258 h 10000"/>
                    <a:gd name="connsiteX1" fmla="*/ 5036 w 10040"/>
                    <a:gd name="connsiteY1" fmla="*/ 4576 h 10000"/>
                    <a:gd name="connsiteX2" fmla="*/ 5267 w 10040"/>
                    <a:gd name="connsiteY2" fmla="*/ 3866 h 10000"/>
                    <a:gd name="connsiteX3" fmla="*/ 5526 w 10040"/>
                    <a:gd name="connsiteY3" fmla="*/ 3106 h 10000"/>
                    <a:gd name="connsiteX4" fmla="*/ 5838 w 10040"/>
                    <a:gd name="connsiteY4" fmla="*/ 2337 h 10000"/>
                    <a:gd name="connsiteX5" fmla="*/ 6096 w 10040"/>
                    <a:gd name="connsiteY5" fmla="*/ 1685 h 10000"/>
                    <a:gd name="connsiteX6" fmla="*/ 6346 w 10040"/>
                    <a:gd name="connsiteY6" fmla="*/ 1061 h 10000"/>
                    <a:gd name="connsiteX7" fmla="*/ 6631 w 10040"/>
                    <a:gd name="connsiteY7" fmla="*/ 574 h 10000"/>
                    <a:gd name="connsiteX8" fmla="*/ 6863 w 10040"/>
                    <a:gd name="connsiteY8" fmla="*/ 263 h 10000"/>
                    <a:gd name="connsiteX9" fmla="*/ 7148 w 10040"/>
                    <a:gd name="connsiteY9" fmla="*/ 39 h 10000"/>
                    <a:gd name="connsiteX10" fmla="*/ 7344 w 10040"/>
                    <a:gd name="connsiteY10" fmla="*/ 0 h 10000"/>
                    <a:gd name="connsiteX11" fmla="*/ 7576 w 10040"/>
                    <a:gd name="connsiteY11" fmla="*/ 0 h 10000"/>
                    <a:gd name="connsiteX12" fmla="*/ 7772 w 10040"/>
                    <a:gd name="connsiteY12" fmla="*/ 156 h 10000"/>
                    <a:gd name="connsiteX13" fmla="*/ 8057 w 10040"/>
                    <a:gd name="connsiteY13" fmla="*/ 438 h 10000"/>
                    <a:gd name="connsiteX14" fmla="*/ 8378 w 10040"/>
                    <a:gd name="connsiteY14" fmla="*/ 935 h 10000"/>
                    <a:gd name="connsiteX15" fmla="*/ 8627 w 10040"/>
                    <a:gd name="connsiteY15" fmla="*/ 1597 h 10000"/>
                    <a:gd name="connsiteX16" fmla="*/ 8886 w 10040"/>
                    <a:gd name="connsiteY16" fmla="*/ 2240 h 10000"/>
                    <a:gd name="connsiteX17" fmla="*/ 9225 w 10040"/>
                    <a:gd name="connsiteY17" fmla="*/ 3145 h 10000"/>
                    <a:gd name="connsiteX18" fmla="*/ 9474 w 10040"/>
                    <a:gd name="connsiteY18" fmla="*/ 3866 h 10000"/>
                    <a:gd name="connsiteX19" fmla="*/ 9759 w 10040"/>
                    <a:gd name="connsiteY19" fmla="*/ 4508 h 10000"/>
                    <a:gd name="connsiteX20" fmla="*/ 9902 w 10040"/>
                    <a:gd name="connsiteY20" fmla="*/ 4946 h 10000"/>
                    <a:gd name="connsiteX21" fmla="*/ 9033 w 10040"/>
                    <a:gd name="connsiteY21" fmla="*/ 9965 h 10000"/>
                    <a:gd name="connsiteX22" fmla="*/ 0 w 10040"/>
                    <a:gd name="connsiteY22" fmla="*/ 10000 h 10000"/>
                    <a:gd name="connsiteX23" fmla="*/ 1114 w 10040"/>
                    <a:gd name="connsiteY23" fmla="*/ 9864 h 10000"/>
                    <a:gd name="connsiteX24" fmla="*/ 1676 w 10040"/>
                    <a:gd name="connsiteY24" fmla="*/ 9698 h 10000"/>
                    <a:gd name="connsiteX25" fmla="*/ 2103 w 10040"/>
                    <a:gd name="connsiteY25" fmla="*/ 9562 h 10000"/>
                    <a:gd name="connsiteX26" fmla="*/ 2442 w 10040"/>
                    <a:gd name="connsiteY26" fmla="*/ 9328 h 10000"/>
                    <a:gd name="connsiteX27" fmla="*/ 2701 w 10040"/>
                    <a:gd name="connsiteY27" fmla="*/ 9114 h 10000"/>
                    <a:gd name="connsiteX28" fmla="*/ 3084 w 10040"/>
                    <a:gd name="connsiteY28" fmla="*/ 8715 h 10000"/>
                    <a:gd name="connsiteX29" fmla="*/ 3387 w 10040"/>
                    <a:gd name="connsiteY29" fmla="*/ 8315 h 10000"/>
                    <a:gd name="connsiteX30" fmla="*/ 3681 w 10040"/>
                    <a:gd name="connsiteY30" fmla="*/ 7848 h 10000"/>
                    <a:gd name="connsiteX31" fmla="*/ 3957 w 10040"/>
                    <a:gd name="connsiteY31" fmla="*/ 7313 h 10000"/>
                    <a:gd name="connsiteX32" fmla="*/ 4367 w 10040"/>
                    <a:gd name="connsiteY32" fmla="*/ 6426 h 10000"/>
                    <a:gd name="connsiteX33" fmla="*/ 4777 w 10040"/>
                    <a:gd name="connsiteY33" fmla="*/ 5258 h 10000"/>
                    <a:gd name="connsiteX0" fmla="*/ 4777 w 9981"/>
                    <a:gd name="connsiteY0" fmla="*/ 5258 h 10000"/>
                    <a:gd name="connsiteX1" fmla="*/ 5036 w 9981"/>
                    <a:gd name="connsiteY1" fmla="*/ 4576 h 10000"/>
                    <a:gd name="connsiteX2" fmla="*/ 5267 w 9981"/>
                    <a:gd name="connsiteY2" fmla="*/ 3866 h 10000"/>
                    <a:gd name="connsiteX3" fmla="*/ 5526 w 9981"/>
                    <a:gd name="connsiteY3" fmla="*/ 3106 h 10000"/>
                    <a:gd name="connsiteX4" fmla="*/ 5838 w 9981"/>
                    <a:gd name="connsiteY4" fmla="*/ 2337 h 10000"/>
                    <a:gd name="connsiteX5" fmla="*/ 6096 w 9981"/>
                    <a:gd name="connsiteY5" fmla="*/ 1685 h 10000"/>
                    <a:gd name="connsiteX6" fmla="*/ 6346 w 9981"/>
                    <a:gd name="connsiteY6" fmla="*/ 1061 h 10000"/>
                    <a:gd name="connsiteX7" fmla="*/ 6631 w 9981"/>
                    <a:gd name="connsiteY7" fmla="*/ 574 h 10000"/>
                    <a:gd name="connsiteX8" fmla="*/ 6863 w 9981"/>
                    <a:gd name="connsiteY8" fmla="*/ 263 h 10000"/>
                    <a:gd name="connsiteX9" fmla="*/ 7148 w 9981"/>
                    <a:gd name="connsiteY9" fmla="*/ 39 h 10000"/>
                    <a:gd name="connsiteX10" fmla="*/ 7344 w 9981"/>
                    <a:gd name="connsiteY10" fmla="*/ 0 h 10000"/>
                    <a:gd name="connsiteX11" fmla="*/ 7576 w 9981"/>
                    <a:gd name="connsiteY11" fmla="*/ 0 h 10000"/>
                    <a:gd name="connsiteX12" fmla="*/ 7772 w 9981"/>
                    <a:gd name="connsiteY12" fmla="*/ 156 h 10000"/>
                    <a:gd name="connsiteX13" fmla="*/ 8057 w 9981"/>
                    <a:gd name="connsiteY13" fmla="*/ 438 h 10000"/>
                    <a:gd name="connsiteX14" fmla="*/ 8378 w 9981"/>
                    <a:gd name="connsiteY14" fmla="*/ 935 h 10000"/>
                    <a:gd name="connsiteX15" fmla="*/ 8627 w 9981"/>
                    <a:gd name="connsiteY15" fmla="*/ 1597 h 10000"/>
                    <a:gd name="connsiteX16" fmla="*/ 8886 w 9981"/>
                    <a:gd name="connsiteY16" fmla="*/ 2240 h 10000"/>
                    <a:gd name="connsiteX17" fmla="*/ 9225 w 9981"/>
                    <a:gd name="connsiteY17" fmla="*/ 3145 h 10000"/>
                    <a:gd name="connsiteX18" fmla="*/ 9474 w 9981"/>
                    <a:gd name="connsiteY18" fmla="*/ 3866 h 10000"/>
                    <a:gd name="connsiteX19" fmla="*/ 9759 w 9981"/>
                    <a:gd name="connsiteY19" fmla="*/ 4508 h 10000"/>
                    <a:gd name="connsiteX20" fmla="*/ 9033 w 9981"/>
                    <a:gd name="connsiteY20" fmla="*/ 9965 h 10000"/>
                    <a:gd name="connsiteX21" fmla="*/ 0 w 9981"/>
                    <a:gd name="connsiteY21" fmla="*/ 10000 h 10000"/>
                    <a:gd name="connsiteX22" fmla="*/ 1114 w 9981"/>
                    <a:gd name="connsiteY22" fmla="*/ 9864 h 10000"/>
                    <a:gd name="connsiteX23" fmla="*/ 1676 w 9981"/>
                    <a:gd name="connsiteY23" fmla="*/ 9698 h 10000"/>
                    <a:gd name="connsiteX24" fmla="*/ 2103 w 9981"/>
                    <a:gd name="connsiteY24" fmla="*/ 9562 h 10000"/>
                    <a:gd name="connsiteX25" fmla="*/ 2442 w 9981"/>
                    <a:gd name="connsiteY25" fmla="*/ 9328 h 10000"/>
                    <a:gd name="connsiteX26" fmla="*/ 2701 w 9981"/>
                    <a:gd name="connsiteY26" fmla="*/ 9114 h 10000"/>
                    <a:gd name="connsiteX27" fmla="*/ 3084 w 9981"/>
                    <a:gd name="connsiteY27" fmla="*/ 8715 h 10000"/>
                    <a:gd name="connsiteX28" fmla="*/ 3387 w 9981"/>
                    <a:gd name="connsiteY28" fmla="*/ 8315 h 10000"/>
                    <a:gd name="connsiteX29" fmla="*/ 3681 w 9981"/>
                    <a:gd name="connsiteY29" fmla="*/ 7848 h 10000"/>
                    <a:gd name="connsiteX30" fmla="*/ 3957 w 9981"/>
                    <a:gd name="connsiteY30" fmla="*/ 7313 h 10000"/>
                    <a:gd name="connsiteX31" fmla="*/ 4367 w 9981"/>
                    <a:gd name="connsiteY31" fmla="*/ 6426 h 10000"/>
                    <a:gd name="connsiteX32" fmla="*/ 4777 w 9981"/>
                    <a:gd name="connsiteY32" fmla="*/ 5258 h 10000"/>
                    <a:gd name="connsiteX0" fmla="*/ 4786 w 9492"/>
                    <a:gd name="connsiteY0" fmla="*/ 5258 h 10000"/>
                    <a:gd name="connsiteX1" fmla="*/ 5046 w 9492"/>
                    <a:gd name="connsiteY1" fmla="*/ 4576 h 10000"/>
                    <a:gd name="connsiteX2" fmla="*/ 5277 w 9492"/>
                    <a:gd name="connsiteY2" fmla="*/ 3866 h 10000"/>
                    <a:gd name="connsiteX3" fmla="*/ 5537 w 9492"/>
                    <a:gd name="connsiteY3" fmla="*/ 3106 h 10000"/>
                    <a:gd name="connsiteX4" fmla="*/ 5849 w 9492"/>
                    <a:gd name="connsiteY4" fmla="*/ 2337 h 10000"/>
                    <a:gd name="connsiteX5" fmla="*/ 6108 w 9492"/>
                    <a:gd name="connsiteY5" fmla="*/ 1685 h 10000"/>
                    <a:gd name="connsiteX6" fmla="*/ 6358 w 9492"/>
                    <a:gd name="connsiteY6" fmla="*/ 1061 h 10000"/>
                    <a:gd name="connsiteX7" fmla="*/ 6644 w 9492"/>
                    <a:gd name="connsiteY7" fmla="*/ 574 h 10000"/>
                    <a:gd name="connsiteX8" fmla="*/ 6876 w 9492"/>
                    <a:gd name="connsiteY8" fmla="*/ 263 h 10000"/>
                    <a:gd name="connsiteX9" fmla="*/ 7162 w 9492"/>
                    <a:gd name="connsiteY9" fmla="*/ 39 h 10000"/>
                    <a:gd name="connsiteX10" fmla="*/ 7358 w 9492"/>
                    <a:gd name="connsiteY10" fmla="*/ 0 h 10000"/>
                    <a:gd name="connsiteX11" fmla="*/ 7590 w 9492"/>
                    <a:gd name="connsiteY11" fmla="*/ 0 h 10000"/>
                    <a:gd name="connsiteX12" fmla="*/ 7787 w 9492"/>
                    <a:gd name="connsiteY12" fmla="*/ 156 h 10000"/>
                    <a:gd name="connsiteX13" fmla="*/ 8072 w 9492"/>
                    <a:gd name="connsiteY13" fmla="*/ 438 h 10000"/>
                    <a:gd name="connsiteX14" fmla="*/ 8394 w 9492"/>
                    <a:gd name="connsiteY14" fmla="*/ 935 h 10000"/>
                    <a:gd name="connsiteX15" fmla="*/ 8643 w 9492"/>
                    <a:gd name="connsiteY15" fmla="*/ 1597 h 10000"/>
                    <a:gd name="connsiteX16" fmla="*/ 8903 w 9492"/>
                    <a:gd name="connsiteY16" fmla="*/ 2240 h 10000"/>
                    <a:gd name="connsiteX17" fmla="*/ 9243 w 9492"/>
                    <a:gd name="connsiteY17" fmla="*/ 3145 h 10000"/>
                    <a:gd name="connsiteX18" fmla="*/ 9492 w 9492"/>
                    <a:gd name="connsiteY18" fmla="*/ 3866 h 10000"/>
                    <a:gd name="connsiteX19" fmla="*/ 9050 w 9492"/>
                    <a:gd name="connsiteY19" fmla="*/ 9965 h 10000"/>
                    <a:gd name="connsiteX20" fmla="*/ 0 w 9492"/>
                    <a:gd name="connsiteY20" fmla="*/ 10000 h 10000"/>
                    <a:gd name="connsiteX21" fmla="*/ 1116 w 9492"/>
                    <a:gd name="connsiteY21" fmla="*/ 9864 h 10000"/>
                    <a:gd name="connsiteX22" fmla="*/ 1679 w 9492"/>
                    <a:gd name="connsiteY22" fmla="*/ 9698 h 10000"/>
                    <a:gd name="connsiteX23" fmla="*/ 2107 w 9492"/>
                    <a:gd name="connsiteY23" fmla="*/ 9562 h 10000"/>
                    <a:gd name="connsiteX24" fmla="*/ 2447 w 9492"/>
                    <a:gd name="connsiteY24" fmla="*/ 9328 h 10000"/>
                    <a:gd name="connsiteX25" fmla="*/ 2706 w 9492"/>
                    <a:gd name="connsiteY25" fmla="*/ 9114 h 10000"/>
                    <a:gd name="connsiteX26" fmla="*/ 3090 w 9492"/>
                    <a:gd name="connsiteY26" fmla="*/ 8715 h 10000"/>
                    <a:gd name="connsiteX27" fmla="*/ 3393 w 9492"/>
                    <a:gd name="connsiteY27" fmla="*/ 8315 h 10000"/>
                    <a:gd name="connsiteX28" fmla="*/ 3688 w 9492"/>
                    <a:gd name="connsiteY28" fmla="*/ 7848 h 10000"/>
                    <a:gd name="connsiteX29" fmla="*/ 3965 w 9492"/>
                    <a:gd name="connsiteY29" fmla="*/ 7313 h 10000"/>
                    <a:gd name="connsiteX30" fmla="*/ 4375 w 9492"/>
                    <a:gd name="connsiteY30" fmla="*/ 6426 h 10000"/>
                    <a:gd name="connsiteX31" fmla="*/ 4786 w 9492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972 w 10000"/>
                    <a:gd name="connsiteY19" fmla="*/ 9990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000" h="10000">
                      <a:moveTo>
                        <a:pt x="5042" y="5258"/>
                      </a:moveTo>
                      <a:cubicBezTo>
                        <a:pt x="5134" y="5031"/>
                        <a:pt x="5224" y="4803"/>
                        <a:pt x="5316" y="4576"/>
                      </a:cubicBezTo>
                      <a:lnTo>
                        <a:pt x="5559" y="3866"/>
                      </a:lnTo>
                      <a:cubicBezTo>
                        <a:pt x="5651" y="3613"/>
                        <a:pt x="5742" y="3359"/>
                        <a:pt x="5833" y="3106"/>
                      </a:cubicBezTo>
                      <a:cubicBezTo>
                        <a:pt x="5943" y="2850"/>
                        <a:pt x="6052" y="2593"/>
                        <a:pt x="6162" y="2337"/>
                      </a:cubicBezTo>
                      <a:lnTo>
                        <a:pt x="6435" y="1685"/>
                      </a:lnTo>
                      <a:cubicBezTo>
                        <a:pt x="6522" y="1477"/>
                        <a:pt x="6611" y="1269"/>
                        <a:pt x="6698" y="1061"/>
                      </a:cubicBezTo>
                      <a:lnTo>
                        <a:pt x="7000" y="574"/>
                      </a:lnTo>
                      <a:lnTo>
                        <a:pt x="7244" y="263"/>
                      </a:lnTo>
                      <a:lnTo>
                        <a:pt x="7545" y="39"/>
                      </a:lnTo>
                      <a:lnTo>
                        <a:pt x="7752" y="0"/>
                      </a:lnTo>
                      <a:lnTo>
                        <a:pt x="7996" y="0"/>
                      </a:lnTo>
                      <a:lnTo>
                        <a:pt x="8204" y="156"/>
                      </a:lnTo>
                      <a:lnTo>
                        <a:pt x="8504" y="438"/>
                      </a:lnTo>
                      <a:lnTo>
                        <a:pt x="8843" y="935"/>
                      </a:lnTo>
                      <a:lnTo>
                        <a:pt x="9106" y="1597"/>
                      </a:lnTo>
                      <a:lnTo>
                        <a:pt x="9379" y="2240"/>
                      </a:lnTo>
                      <a:lnTo>
                        <a:pt x="9738" y="3145"/>
                      </a:lnTo>
                      <a:lnTo>
                        <a:pt x="10000" y="3866"/>
                      </a:lnTo>
                      <a:cubicBezTo>
                        <a:pt x="9991" y="5907"/>
                        <a:pt x="9981" y="7949"/>
                        <a:pt x="9972" y="9990"/>
                      </a:cubicBezTo>
                      <a:lnTo>
                        <a:pt x="0" y="10000"/>
                      </a:lnTo>
                      <a:lnTo>
                        <a:pt x="1176" y="9864"/>
                      </a:lnTo>
                      <a:lnTo>
                        <a:pt x="1769" y="9698"/>
                      </a:lnTo>
                      <a:lnTo>
                        <a:pt x="2220" y="9562"/>
                      </a:lnTo>
                      <a:lnTo>
                        <a:pt x="2578" y="9328"/>
                      </a:lnTo>
                      <a:lnTo>
                        <a:pt x="2851" y="9114"/>
                      </a:lnTo>
                      <a:lnTo>
                        <a:pt x="3255" y="8715"/>
                      </a:lnTo>
                      <a:lnTo>
                        <a:pt x="3575" y="8315"/>
                      </a:lnTo>
                      <a:lnTo>
                        <a:pt x="3885" y="7848"/>
                      </a:lnTo>
                      <a:lnTo>
                        <a:pt x="4177" y="7313"/>
                      </a:lnTo>
                      <a:lnTo>
                        <a:pt x="4609" y="6426"/>
                      </a:lnTo>
                      <a:lnTo>
                        <a:pt x="5042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10" name="Group 50"/>
                <p:cNvGrpSpPr>
                  <a:grpSpLocks/>
                </p:cNvGrpSpPr>
                <p:nvPr/>
              </p:nvGrpSpPr>
              <p:grpSpPr bwMode="auto">
                <a:xfrm>
                  <a:off x="7137400" y="3452813"/>
                  <a:ext cx="466725" cy="444500"/>
                  <a:chOff x="4496" y="1852"/>
                  <a:chExt cx="294" cy="280"/>
                </a:xfrm>
              </p:grpSpPr>
              <p:sp>
                <p:nvSpPr>
                  <p:cNvPr id="111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96" y="1944"/>
                    <a:ext cx="151" cy="1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112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682" y="1852"/>
                  <a:ext cx="108" cy="9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223" name="Equation" r:id="rId14" imgW="152334" imgH="139639" progId="Equation.DSMT4">
                          <p:embed/>
                        </p:oleObj>
                      </mc:Choice>
                      <mc:Fallback>
                        <p:oleObj name="Equation" r:id="rId14" imgW="152334" imgH="139639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82" y="1852"/>
                                <a:ext cx="108" cy="9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13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4623347"/>
                    </p:ext>
                  </p:extLst>
                </p:nvPr>
              </p:nvGraphicFramePr>
              <p:xfrm>
                <a:off x="6278563" y="3416300"/>
                <a:ext cx="384175" cy="198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24" name="Equation" r:id="rId16" imgW="342603" imgH="177646" progId="Equation.DSMT4">
                        <p:embed/>
                      </p:oleObj>
                    </mc:Choice>
                    <mc:Fallback>
                      <p:oleObj name="Equation" r:id="rId16" imgW="342603" imgH="177646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78563" y="3416300"/>
                              <a:ext cx="384175" cy="1984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" name="Retângulo 3"/>
            <p:cNvSpPr/>
            <p:nvPr/>
          </p:nvSpPr>
          <p:spPr>
            <a:xfrm>
              <a:off x="2260376" y="6123493"/>
              <a:ext cx="995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/>
                <a:t>bilateral</a:t>
              </a:r>
              <a:endParaRPr lang="pt-BR" dirty="0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5757522" y="6123493"/>
              <a:ext cx="1088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/>
                <a:t>unilateral</a:t>
              </a:r>
              <a:endParaRPr lang="pt-BR" dirty="0"/>
            </a:p>
          </p:txBody>
        </p:sp>
      </p:grpSp>
      <p:grpSp>
        <p:nvGrpSpPr>
          <p:cNvPr id="171011" name="Grupo 171010"/>
          <p:cNvGrpSpPr/>
          <p:nvPr/>
        </p:nvGrpSpPr>
        <p:grpSpPr>
          <a:xfrm>
            <a:off x="2857415" y="5317752"/>
            <a:ext cx="4450889" cy="900000"/>
            <a:chOff x="2857415" y="5317752"/>
            <a:chExt cx="4450889" cy="900000"/>
          </a:xfrm>
        </p:grpSpPr>
        <p:sp>
          <p:nvSpPr>
            <p:cNvPr id="9" name="Elipse 8"/>
            <p:cNvSpPr/>
            <p:nvPr/>
          </p:nvSpPr>
          <p:spPr>
            <a:xfrm>
              <a:off x="2857415" y="5317752"/>
              <a:ext cx="900000" cy="900000"/>
            </a:xfrm>
            <a:prstGeom prst="ellipse">
              <a:avLst/>
            </a:prstGeom>
            <a:noFill/>
            <a:ln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6408304" y="5317752"/>
              <a:ext cx="900000" cy="900000"/>
            </a:xfrm>
            <a:prstGeom prst="ellipse">
              <a:avLst/>
            </a:prstGeom>
            <a:noFill/>
            <a:ln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1014" name="Grupo 171013"/>
          <p:cNvGrpSpPr/>
          <p:nvPr/>
        </p:nvGrpSpPr>
        <p:grpSpPr>
          <a:xfrm>
            <a:off x="179512" y="3792637"/>
            <a:ext cx="8640960" cy="3065363"/>
            <a:chOff x="179512" y="3792637"/>
            <a:chExt cx="8640960" cy="3065363"/>
          </a:xfrm>
        </p:grpSpPr>
        <p:grpSp>
          <p:nvGrpSpPr>
            <p:cNvPr id="171012" name="Grupo 171011"/>
            <p:cNvGrpSpPr/>
            <p:nvPr/>
          </p:nvGrpSpPr>
          <p:grpSpPr>
            <a:xfrm>
              <a:off x="179512" y="3792637"/>
              <a:ext cx="8640960" cy="3065363"/>
              <a:chOff x="179512" y="3792637"/>
              <a:chExt cx="8640960" cy="3065363"/>
            </a:xfrm>
          </p:grpSpPr>
          <p:sp>
            <p:nvSpPr>
              <p:cNvPr id="128" name="Retângulo 127"/>
              <p:cNvSpPr/>
              <p:nvPr/>
            </p:nvSpPr>
            <p:spPr>
              <a:xfrm>
                <a:off x="179512" y="3792637"/>
                <a:ext cx="8640960" cy="3065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9" name="Picture 8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77" t="62635" r="18726"/>
              <a:stretch/>
            </p:blipFill>
            <p:spPr bwMode="auto">
              <a:xfrm>
                <a:off x="3028133" y="3975447"/>
                <a:ext cx="3087734" cy="1874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0" name="Grupo 129"/>
            <p:cNvGrpSpPr/>
            <p:nvPr/>
          </p:nvGrpSpPr>
          <p:grpSpPr>
            <a:xfrm>
              <a:off x="4771572" y="5803882"/>
              <a:ext cx="1309771" cy="863543"/>
              <a:chOff x="4771572" y="5761491"/>
              <a:chExt cx="1309771" cy="863543"/>
            </a:xfrm>
          </p:grpSpPr>
          <p:sp>
            <p:nvSpPr>
              <p:cNvPr id="131" name="Text Box 21"/>
              <p:cNvSpPr txBox="1">
                <a:spLocks noChangeArrowheads="1"/>
              </p:cNvSpPr>
              <p:nvPr/>
            </p:nvSpPr>
            <p:spPr bwMode="auto">
              <a:xfrm>
                <a:off x="4934875" y="5834881"/>
                <a:ext cx="1146468" cy="790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400" i="1" dirty="0" err="1">
                    <a:latin typeface="Times New Roman" charset="0"/>
                  </a:rPr>
                  <a:t>z</a:t>
                </a:r>
                <a:r>
                  <a:rPr lang="pt-BR" altLang="pt-BR" sz="2400" i="1" baseline="-25000" dirty="0" err="1">
                    <a:latin typeface="Times New Roman" charset="0"/>
                  </a:rPr>
                  <a:t>crít</a:t>
                </a:r>
                <a:r>
                  <a:rPr lang="pt-BR" altLang="pt-BR" sz="2400" baseline="-25000" dirty="0">
                    <a:latin typeface="Times New Roman" charset="0"/>
                  </a:rPr>
                  <a:t>,</a:t>
                </a:r>
                <a:r>
                  <a:rPr lang="pt-BR" altLang="pt-BR" sz="2400" i="1" baseline="-25000" dirty="0">
                    <a:latin typeface="Times New Roman" charset="0"/>
                    <a:sym typeface="Symbol"/>
                  </a:rPr>
                  <a:t>/2</a:t>
                </a: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rgbClr val="000000"/>
                    </a:solidFill>
                  </a:rPr>
                  <a:t>(bilateral)</a:t>
                </a:r>
                <a:endParaRPr lang="pt-BR" altLang="pt-BR" sz="2400" i="1" baseline="-25000" dirty="0">
                  <a:latin typeface="Times New Roman" charset="0"/>
                </a:endParaRPr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 flipH="1" flipV="1">
                <a:off x="4771572" y="5761491"/>
                <a:ext cx="239713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3491880" y="5803882"/>
              <a:ext cx="1239442" cy="904387"/>
              <a:chOff x="6127148" y="5761491"/>
              <a:chExt cx="1239442" cy="904387"/>
            </a:xfrm>
          </p:grpSpPr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6127148" y="5834881"/>
                <a:ext cx="123944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400" i="1" dirty="0" err="1">
                    <a:latin typeface="Times New Roman" charset="0"/>
                  </a:rPr>
                  <a:t>z</a:t>
                </a:r>
                <a:r>
                  <a:rPr lang="pt-BR" altLang="pt-BR" sz="2400" i="1" baseline="-25000" dirty="0" err="1">
                    <a:latin typeface="Times New Roman" charset="0"/>
                  </a:rPr>
                  <a:t>crít</a:t>
                </a:r>
                <a:r>
                  <a:rPr lang="pt-BR" altLang="pt-BR" sz="2400" baseline="-25000" dirty="0">
                    <a:latin typeface="Times New Roman" charset="0"/>
                  </a:rPr>
                  <a:t>,</a:t>
                </a:r>
                <a:r>
                  <a:rPr lang="pt-BR" altLang="pt-BR" sz="2400" i="1" baseline="-25000" dirty="0">
                    <a:latin typeface="Times New Roman" charset="0"/>
                    <a:sym typeface="Symbol"/>
                  </a:rPr>
                  <a:t></a:t>
                </a: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pt-BR" sz="1600" dirty="0"/>
                  <a:t>(unilateral)</a:t>
                </a:r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auto">
              <a:xfrm flipV="1">
                <a:off x="6852567" y="5761491"/>
                <a:ext cx="239713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uni ou bilaterais?</a:t>
            </a:r>
          </a:p>
        </p:txBody>
      </p:sp>
      <p:sp>
        <p:nvSpPr>
          <p:cNvPr id="8195" name="Text Box 49"/>
          <p:cNvSpPr txBox="1">
            <a:spLocks noChangeArrowheads="1"/>
          </p:cNvSpPr>
          <p:nvPr/>
        </p:nvSpPr>
        <p:spPr bwMode="auto">
          <a:xfrm>
            <a:off x="323528" y="1484313"/>
            <a:ext cx="8496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escolha da abordagem é feita antes mesmo de se realizar o teste com base em conhecimentos prévios ou pode ser escolhida após a obtenção da estatística.  Alguns testes são, por definição, unilaterais.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Há uma preferência em se adotar testes unilaterais pois são considerados “mais rigorosos”, rejeitando-se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em casos em que testes bilaterais a aceitarão.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B2EB-D2FE-4017-8065-F977FD68CAC5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36" name="Text Box 46"/>
          <p:cNvSpPr txBox="1">
            <a:spLocks noChangeArrowheads="1"/>
          </p:cNvSpPr>
          <p:nvPr/>
        </p:nvSpPr>
        <p:spPr bwMode="auto">
          <a:xfrm>
            <a:off x="4882579" y="5311760"/>
            <a:ext cx="1189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rejeita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</a:t>
            </a:r>
          </a:p>
        </p:txBody>
      </p:sp>
      <p:sp>
        <p:nvSpPr>
          <p:cNvPr id="137" name="Text Box 46"/>
          <p:cNvSpPr txBox="1">
            <a:spLocks noChangeArrowheads="1"/>
          </p:cNvSpPr>
          <p:nvPr/>
        </p:nvSpPr>
        <p:spPr bwMode="auto">
          <a:xfrm>
            <a:off x="3184143" y="4133964"/>
            <a:ext cx="1106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aceita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</a:t>
            </a:r>
          </a:p>
        </p:txBody>
      </p:sp>
      <p:grpSp>
        <p:nvGrpSpPr>
          <p:cNvPr id="171016" name="Grupo 171015"/>
          <p:cNvGrpSpPr/>
          <p:nvPr/>
        </p:nvGrpSpPr>
        <p:grpSpPr>
          <a:xfrm>
            <a:off x="4499944" y="3861048"/>
            <a:ext cx="4320527" cy="2068067"/>
            <a:chOff x="4499944" y="3861048"/>
            <a:chExt cx="4320527" cy="2068067"/>
          </a:xfrm>
        </p:grpSpPr>
        <p:sp>
          <p:nvSpPr>
            <p:cNvPr id="138" name="Retângulo 137"/>
            <p:cNvSpPr/>
            <p:nvPr/>
          </p:nvSpPr>
          <p:spPr>
            <a:xfrm>
              <a:off x="4506164" y="3977969"/>
              <a:ext cx="212140" cy="1704441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9" name="AutoShape 45"/>
            <p:cNvSpPr>
              <a:spLocks/>
            </p:cNvSpPr>
            <p:nvPr/>
          </p:nvSpPr>
          <p:spPr bwMode="auto">
            <a:xfrm rot="5400000">
              <a:off x="4571944" y="5749115"/>
              <a:ext cx="108000" cy="252000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0" name="Line 25"/>
            <p:cNvSpPr>
              <a:spLocks noChangeShapeType="1"/>
            </p:cNvSpPr>
            <p:nvPr/>
          </p:nvSpPr>
          <p:spPr bwMode="auto">
            <a:xfrm flipV="1">
              <a:off x="4622687" y="4144516"/>
              <a:ext cx="1178402" cy="697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CaixaDeTexto 31"/>
            <p:cNvSpPr txBox="1">
              <a:spLocks noChangeArrowheads="1"/>
            </p:cNvSpPr>
            <p:nvPr/>
          </p:nvSpPr>
          <p:spPr bwMode="auto">
            <a:xfrm>
              <a:off x="5830116" y="3861048"/>
              <a:ext cx="299035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aceita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+mn-lt"/>
                  <a:cs typeface="Times New Roman" charset="0"/>
                </a:rPr>
                <a:t> no teste bilateral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rejeita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+mn-lt"/>
                  <a:cs typeface="Times New Roman" charset="0"/>
                </a:rPr>
                <a:t> no teste unilateral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7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dirty="0"/>
          </a:p>
        </p:txBody>
      </p:sp>
      <p:sp>
        <p:nvSpPr>
          <p:cNvPr id="169039" name="Text Box 79"/>
          <p:cNvSpPr txBox="1">
            <a:spLocks noChangeArrowheads="1"/>
          </p:cNvSpPr>
          <p:nvPr/>
        </p:nvSpPr>
        <p:spPr bwMode="auto">
          <a:xfrm>
            <a:off x="1593850" y="2776538"/>
            <a:ext cx="2230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alternativa)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54828"/>
              </p:ext>
            </p:extLst>
          </p:nvPr>
        </p:nvGraphicFramePr>
        <p:xfrm>
          <a:off x="544513" y="3328988"/>
          <a:ext cx="17875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244520" imgH="419040" progId="Equation.DSMT4">
                  <p:embed/>
                </p:oleObj>
              </mc:Choice>
              <mc:Fallback>
                <p:oleObj name="Equation" r:id="rId4" imgW="12445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28988"/>
                        <a:ext cx="17875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358775" y="406082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25683"/>
              </p:ext>
            </p:extLst>
          </p:nvPr>
        </p:nvGraphicFramePr>
        <p:xfrm>
          <a:off x="563563" y="4575175"/>
          <a:ext cx="17891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244520" imgH="419040" progId="Equation.DSMT4">
                  <p:embed/>
                </p:oleObj>
              </mc:Choice>
              <mc:Fallback>
                <p:oleObj name="Equation" r:id="rId6" imgW="1244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75175"/>
                        <a:ext cx="17891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45150" y="4552950"/>
            <a:ext cx="1428750" cy="733425"/>
            <a:chOff x="1326" y="3263"/>
            <a:chExt cx="900" cy="462"/>
          </a:xfrm>
        </p:grpSpPr>
        <p:sp>
          <p:nvSpPr>
            <p:cNvPr id="11303" name="AutoShape 52"/>
            <p:cNvSpPr>
              <a:spLocks/>
            </p:cNvSpPr>
            <p:nvPr/>
          </p:nvSpPr>
          <p:spPr bwMode="auto">
            <a:xfrm rot="5400000">
              <a:off x="1728" y="2861"/>
              <a:ext cx="95" cy="900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304" name="Text Box 53"/>
            <p:cNvSpPr txBox="1">
              <a:spLocks noChangeArrowheads="1"/>
            </p:cNvSpPr>
            <p:nvPr/>
          </p:nvSpPr>
          <p:spPr bwMode="auto">
            <a:xfrm>
              <a:off x="1460" y="3359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786313" y="4554538"/>
            <a:ext cx="3343275" cy="731837"/>
            <a:chOff x="3355" y="3145"/>
            <a:chExt cx="1591" cy="461"/>
          </a:xfrm>
        </p:grpSpPr>
        <p:grpSp>
          <p:nvGrpSpPr>
            <p:cNvPr id="11297" name="Group 55"/>
            <p:cNvGrpSpPr>
              <a:grpSpLocks/>
            </p:cNvGrpSpPr>
            <p:nvPr/>
          </p:nvGrpSpPr>
          <p:grpSpPr bwMode="auto">
            <a:xfrm>
              <a:off x="3355" y="3145"/>
              <a:ext cx="605" cy="461"/>
              <a:chOff x="1751" y="3264"/>
              <a:chExt cx="605" cy="461"/>
            </a:xfrm>
          </p:grpSpPr>
          <p:sp>
            <p:nvSpPr>
              <p:cNvPr id="11301" name="AutoShape 56"/>
              <p:cNvSpPr>
                <a:spLocks/>
              </p:cNvSpPr>
              <p:nvPr/>
            </p:nvSpPr>
            <p:spPr bwMode="auto">
              <a:xfrm rot="5400000">
                <a:off x="2061" y="3260"/>
                <a:ext cx="95" cy="103"/>
              </a:xfrm>
              <a:prstGeom prst="rightBrace">
                <a:avLst>
                  <a:gd name="adj1" fmla="val 5416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302" name="Text Box 57"/>
              <p:cNvSpPr txBox="1">
                <a:spLocks noChangeArrowheads="1"/>
              </p:cNvSpPr>
              <p:nvPr/>
            </p:nvSpPr>
            <p:spPr bwMode="auto">
              <a:xfrm>
                <a:off x="1751" y="3359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  <p:grpSp>
          <p:nvGrpSpPr>
            <p:cNvPr id="11298" name="Group 58"/>
            <p:cNvGrpSpPr>
              <a:grpSpLocks/>
            </p:cNvGrpSpPr>
            <p:nvPr/>
          </p:nvGrpSpPr>
          <p:grpSpPr bwMode="auto">
            <a:xfrm>
              <a:off x="4341" y="3145"/>
              <a:ext cx="605" cy="461"/>
              <a:chOff x="1476" y="3264"/>
              <a:chExt cx="605" cy="461"/>
            </a:xfrm>
          </p:grpSpPr>
          <p:sp>
            <p:nvSpPr>
              <p:cNvPr id="11299" name="AutoShape 59"/>
              <p:cNvSpPr>
                <a:spLocks/>
              </p:cNvSpPr>
              <p:nvPr/>
            </p:nvSpPr>
            <p:spPr bwMode="auto">
              <a:xfrm rot="5400000">
                <a:off x="1734" y="3108"/>
                <a:ext cx="95" cy="408"/>
              </a:xfrm>
              <a:prstGeom prst="rightBrace">
                <a:avLst>
                  <a:gd name="adj1" fmla="val 5416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300" name="Text Box 60"/>
              <p:cNvSpPr txBox="1">
                <a:spLocks noChangeArrowheads="1"/>
              </p:cNvSpPr>
              <p:nvPr/>
            </p:nvSpPr>
            <p:spPr bwMode="auto">
              <a:xfrm>
                <a:off x="1476" y="3359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</p:grpSp>
      <p:sp>
        <p:nvSpPr>
          <p:cNvPr id="42" name="Text Box 62"/>
          <p:cNvSpPr txBox="1">
            <a:spLocks noChangeArrowheads="1"/>
          </p:cNvSpPr>
          <p:nvPr/>
        </p:nvSpPr>
        <p:spPr bwMode="auto">
          <a:xfrm>
            <a:off x="357188" y="52879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661988" y="5624513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X </a:t>
            </a:r>
            <a:r>
              <a:rPr lang="pt-BR" altLang="pt-BR" sz="1600" dirty="0">
                <a:latin typeface="Times New Roman" charset="0"/>
              </a:rPr>
              <a:t>&lt;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b</a:t>
            </a:r>
            <a:r>
              <a:rPr lang="pt-BR" altLang="pt-BR" sz="1600" dirty="0"/>
              <a:t>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b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</a:t>
            </a:r>
            <a:endParaRPr lang="pt-BR" altLang="pt-BR" sz="1600" i="1" dirty="0">
              <a:sym typeface="Symbol" pitchFamily="18" charset="2"/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357188" y="6311900"/>
            <a:ext cx="5798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239000" y="3338513"/>
            <a:ext cx="611188" cy="746125"/>
            <a:chOff x="4800" y="2602"/>
            <a:chExt cx="385" cy="470"/>
          </a:xfrm>
        </p:grpSpPr>
        <p:sp>
          <p:nvSpPr>
            <p:cNvPr id="11295" name="Line 22"/>
            <p:cNvSpPr>
              <a:spLocks noChangeShapeType="1"/>
            </p:cNvSpPr>
            <p:nvPr/>
          </p:nvSpPr>
          <p:spPr bwMode="auto">
            <a:xfrm flipV="1">
              <a:off x="4800" y="28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1296" name="Object 12"/>
            <p:cNvGraphicFramePr>
              <a:graphicFrameLocks noChangeAspect="1"/>
            </p:cNvGraphicFramePr>
            <p:nvPr/>
          </p:nvGraphicFramePr>
          <p:xfrm>
            <a:off x="5025" y="2602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8" imgW="177646" imgH="393359" progId="Equation.DSMT4">
                    <p:embed/>
                  </p:oleObj>
                </mc:Choice>
                <mc:Fallback>
                  <p:oleObj name="Equation" r:id="rId8" imgW="177646" imgH="39335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602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91100" y="3338513"/>
            <a:ext cx="557213" cy="746125"/>
            <a:chOff x="2769" y="2544"/>
            <a:chExt cx="351" cy="470"/>
          </a:xfrm>
        </p:grpSpPr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1294" name="Object 11"/>
            <p:cNvGraphicFramePr>
              <a:graphicFrameLocks noChangeAspect="1"/>
            </p:cNvGraphicFramePr>
            <p:nvPr/>
          </p:nvGraphicFramePr>
          <p:xfrm>
            <a:off x="2769" y="2544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10" imgW="177646" imgH="393359" progId="Equation.DSMT4">
                    <p:embed/>
                  </p:oleObj>
                </mc:Choice>
                <mc:Fallback>
                  <p:oleObj name="Equation" r:id="rId10" imgW="177646" imgH="39335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544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5641975" y="2741613"/>
            <a:ext cx="1433513" cy="1517650"/>
          </a:xfrm>
          <a:custGeom>
            <a:avLst/>
            <a:gdLst>
              <a:gd name="T0" fmla="*/ 0 w 581"/>
              <a:gd name="T1" fmla="*/ 2147483647 h 608"/>
              <a:gd name="T2" fmla="*/ 0 w 581"/>
              <a:gd name="T3" fmla="*/ 2147483647 h 608"/>
              <a:gd name="T4" fmla="*/ 2147483647 w 581"/>
              <a:gd name="T5" fmla="*/ 2147483647 h 608"/>
              <a:gd name="T6" fmla="*/ 2147483647 w 581"/>
              <a:gd name="T7" fmla="*/ 2147483647 h 608"/>
              <a:gd name="T8" fmla="*/ 2147483647 w 581"/>
              <a:gd name="T9" fmla="*/ 2147483647 h 608"/>
              <a:gd name="T10" fmla="*/ 2147483647 w 581"/>
              <a:gd name="T11" fmla="*/ 2147483647 h 608"/>
              <a:gd name="T12" fmla="*/ 2147483647 w 581"/>
              <a:gd name="T13" fmla="*/ 2147483647 h 608"/>
              <a:gd name="T14" fmla="*/ 2147483647 w 581"/>
              <a:gd name="T15" fmla="*/ 2147483647 h 608"/>
              <a:gd name="T16" fmla="*/ 2147483647 w 581"/>
              <a:gd name="T17" fmla="*/ 0 h 608"/>
              <a:gd name="T18" fmla="*/ 2147483647 w 581"/>
              <a:gd name="T19" fmla="*/ 2147483647 h 608"/>
              <a:gd name="T20" fmla="*/ 2147483647 w 581"/>
              <a:gd name="T21" fmla="*/ 2147483647 h 608"/>
              <a:gd name="T22" fmla="*/ 2147483647 w 581"/>
              <a:gd name="T23" fmla="*/ 2147483647 h 608"/>
              <a:gd name="T24" fmla="*/ 2147483647 w 581"/>
              <a:gd name="T25" fmla="*/ 2147483647 h 608"/>
              <a:gd name="T26" fmla="*/ 2147483647 w 581"/>
              <a:gd name="T27" fmla="*/ 2147483647 h 608"/>
              <a:gd name="T28" fmla="*/ 2147483647 w 581"/>
              <a:gd name="T29" fmla="*/ 2147483647 h 608"/>
              <a:gd name="T30" fmla="*/ 2147483647 w 581"/>
              <a:gd name="T31" fmla="*/ 2147483647 h 608"/>
              <a:gd name="T32" fmla="*/ 2147483647 w 581"/>
              <a:gd name="T33" fmla="*/ 2147483647 h 608"/>
              <a:gd name="T34" fmla="*/ 2147483647 w 581"/>
              <a:gd name="T35" fmla="*/ 2147483647 h 608"/>
              <a:gd name="T36" fmla="*/ 2147483647 w 581"/>
              <a:gd name="T37" fmla="*/ 2147483647 h 608"/>
              <a:gd name="T38" fmla="*/ 0 w 581"/>
              <a:gd name="T39" fmla="*/ 2147483647 h 6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1"/>
              <a:gd name="T61" fmla="*/ 0 h 608"/>
              <a:gd name="T62" fmla="*/ 581 w 581"/>
              <a:gd name="T63" fmla="*/ 608 h 6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1" h="608">
                <a:moveTo>
                  <a:pt x="0" y="608"/>
                </a:moveTo>
                <a:lnTo>
                  <a:pt x="0" y="305"/>
                </a:lnTo>
                <a:lnTo>
                  <a:pt x="24" y="238"/>
                </a:lnTo>
                <a:lnTo>
                  <a:pt x="50" y="171"/>
                </a:lnTo>
                <a:lnTo>
                  <a:pt x="70" y="118"/>
                </a:lnTo>
                <a:lnTo>
                  <a:pt x="103" y="68"/>
                </a:lnTo>
                <a:lnTo>
                  <a:pt x="127" y="32"/>
                </a:lnTo>
                <a:lnTo>
                  <a:pt x="166" y="5"/>
                </a:lnTo>
                <a:lnTo>
                  <a:pt x="199" y="0"/>
                </a:lnTo>
                <a:lnTo>
                  <a:pt x="233" y="20"/>
                </a:lnTo>
                <a:lnTo>
                  <a:pt x="269" y="46"/>
                </a:lnTo>
                <a:lnTo>
                  <a:pt x="310" y="80"/>
                </a:lnTo>
                <a:lnTo>
                  <a:pt x="355" y="135"/>
                </a:lnTo>
                <a:lnTo>
                  <a:pt x="401" y="188"/>
                </a:lnTo>
                <a:lnTo>
                  <a:pt x="444" y="248"/>
                </a:lnTo>
                <a:lnTo>
                  <a:pt x="499" y="320"/>
                </a:lnTo>
                <a:lnTo>
                  <a:pt x="557" y="394"/>
                </a:lnTo>
                <a:lnTo>
                  <a:pt x="581" y="430"/>
                </a:lnTo>
                <a:lnTo>
                  <a:pt x="581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5276850" y="2347913"/>
            <a:ext cx="2867025" cy="2286000"/>
            <a:chOff x="2940" y="1152"/>
            <a:chExt cx="1806" cy="1440"/>
          </a:xfrm>
        </p:grpSpPr>
        <p:grpSp>
          <p:nvGrpSpPr>
            <p:cNvPr id="11286" name="Group 52"/>
            <p:cNvGrpSpPr>
              <a:grpSpLocks/>
            </p:cNvGrpSpPr>
            <p:nvPr/>
          </p:nvGrpSpPr>
          <p:grpSpPr bwMode="auto">
            <a:xfrm>
              <a:off x="3842" y="1183"/>
              <a:ext cx="425" cy="309"/>
              <a:chOff x="3842" y="1039"/>
              <a:chExt cx="425" cy="309"/>
            </a:xfrm>
          </p:grpSpPr>
          <p:sp>
            <p:nvSpPr>
              <p:cNvPr id="11291" name="Line 9"/>
              <p:cNvSpPr>
                <a:spLocks noChangeShapeType="1"/>
              </p:cNvSpPr>
              <p:nvPr/>
            </p:nvSpPr>
            <p:spPr bwMode="auto">
              <a:xfrm flipH="1">
                <a:off x="3842" y="120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1292" name="Object 10"/>
              <p:cNvGraphicFramePr>
                <a:graphicFrameLocks noChangeAspect="1"/>
              </p:cNvGraphicFramePr>
              <p:nvPr/>
            </p:nvGraphicFramePr>
            <p:xfrm>
              <a:off x="4016" y="1039"/>
              <a:ext cx="251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6" name="Equation" r:id="rId12" imgW="279279" imgH="241195" progId="Equation.DSMT4">
                      <p:embed/>
                    </p:oleObj>
                  </mc:Choice>
                  <mc:Fallback>
                    <p:oleObj name="Equation" r:id="rId12" imgW="279279" imgH="241195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6" y="1039"/>
                            <a:ext cx="251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87" name="Freeform 45"/>
            <p:cNvSpPr>
              <a:spLocks/>
            </p:cNvSpPr>
            <p:nvPr/>
          </p:nvSpPr>
          <p:spPr bwMode="auto">
            <a:xfrm>
              <a:off x="3030" y="1152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8" name="Freeform 46"/>
            <p:cNvSpPr>
              <a:spLocks/>
            </p:cNvSpPr>
            <p:nvPr/>
          </p:nvSpPr>
          <p:spPr bwMode="auto">
            <a:xfrm>
              <a:off x="3024" y="1386"/>
              <a:ext cx="1607" cy="1014"/>
            </a:xfrm>
            <a:custGeom>
              <a:avLst/>
              <a:gdLst>
                <a:gd name="T0" fmla="*/ 0 w 1034"/>
                <a:gd name="T1" fmla="*/ 2147483647 h 645"/>
                <a:gd name="T2" fmla="*/ 2146157875 w 1034"/>
                <a:gd name="T3" fmla="*/ 142626012 h 645"/>
                <a:gd name="T4" fmla="*/ 2147483647 w 1034"/>
                <a:gd name="T5" fmla="*/ 2147483647 h 645"/>
                <a:gd name="T6" fmla="*/ 2147483647 w 1034"/>
                <a:gd name="T7" fmla="*/ 214748364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9" name="Text Box 47"/>
            <p:cNvSpPr txBox="1">
              <a:spLocks noChangeArrowheads="1"/>
            </p:cNvSpPr>
            <p:nvPr/>
          </p:nvSpPr>
          <p:spPr bwMode="auto">
            <a:xfrm>
              <a:off x="2940" y="23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290" name="Text Box 48"/>
            <p:cNvSpPr txBox="1">
              <a:spLocks noChangeArrowheads="1"/>
            </p:cNvSpPr>
            <p:nvPr/>
          </p:nvSpPr>
          <p:spPr bwMode="auto">
            <a:xfrm>
              <a:off x="4416" y="2337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5522913" y="4262438"/>
          <a:ext cx="2365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4262438"/>
                        <a:ext cx="2365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6962775" y="4262438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262438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6019800" y="3567113"/>
          <a:ext cx="4905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67113"/>
                        <a:ext cx="4905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11B83-F725-4274-881C-247E6AF28D74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64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defRPr/>
            </a:pPr>
            <a:r>
              <a:rPr lang="pt-BR" dirty="0">
                <a:cs typeface="+mn-cs"/>
              </a:rPr>
              <a:t>Uma </a:t>
            </a:r>
            <a:r>
              <a:rPr lang="pt-BR" dirty="0" err="1">
                <a:cs typeface="+mn-cs"/>
              </a:rPr>
              <a:t>v.a</a:t>
            </a:r>
            <a:r>
              <a:rPr lang="pt-BR" dirty="0">
                <a:cs typeface="+mn-cs"/>
              </a:rPr>
              <a:t>. qualquer tem uma distribuição normal com média </a:t>
            </a:r>
            <a:r>
              <a:rPr lang="pt-BR" i="1" dirty="0">
                <a:latin typeface="Symbol" pitchFamily="18" charset="2"/>
                <a:cs typeface="+mn-cs"/>
              </a:rPr>
              <a:t>m</a:t>
            </a:r>
            <a:r>
              <a:rPr lang="pt-BR" dirty="0">
                <a:cs typeface="+mn-cs"/>
              </a:rPr>
              <a:t> e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cs typeface="+mn-cs"/>
              </a:rPr>
              <a:t> desconhecidas. Retira-se uma amostra de </a:t>
            </a:r>
            <a:r>
              <a:rPr lang="pt-BR" dirty="0">
                <a:latin typeface="Times New Roman" pitchFamily="18" charset="0"/>
                <a:cs typeface="+mn-cs"/>
              </a:rPr>
              <a:t>25</a:t>
            </a:r>
            <a:r>
              <a:rPr lang="pt-BR" dirty="0">
                <a:cs typeface="+mn-cs"/>
              </a:rPr>
              <a:t> valores e calcula-se a variância amostral. </a:t>
            </a:r>
            <a:r>
              <a:rPr lang="pt-BR" dirty="0">
                <a:latin typeface="+mn-lt"/>
                <a:cs typeface="+mn-cs"/>
              </a:rPr>
              <a:t>Teste a hipótese de que a verdadeira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latin typeface="+mn-lt"/>
                <a:cs typeface="+mn-cs"/>
              </a:rPr>
              <a:t> seja igual 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>
                <a:latin typeface="+mn-lt"/>
                <a:cs typeface="+mn-cs"/>
              </a:rPr>
              <a:t>.</a:t>
            </a:r>
            <a:endParaRPr lang="pt-BR" dirty="0">
              <a:cs typeface="+mn-cs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354013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39" grpId="0" build="p" autoUpdateAnimBg="0"/>
      <p:bldP spid="21" grpId="0" autoUpdateAnimBg="0"/>
      <p:bldP spid="42" grpId="0" autoUpdateAnimBg="0"/>
      <p:bldP spid="43" grpId="0" build="p" autoUpdateAnimBg="0"/>
      <p:bldP spid="44" grpId="0" autoUpdateAnimBg="0"/>
      <p:bldP spid="51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25784"/>
              </p:ext>
            </p:extLst>
          </p:nvPr>
        </p:nvGraphicFramePr>
        <p:xfrm>
          <a:off x="552450" y="3327400"/>
          <a:ext cx="17875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327400"/>
                        <a:ext cx="17875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500688" y="4584700"/>
            <a:ext cx="290512" cy="706438"/>
            <a:chOff x="4616" y="3120"/>
            <a:chExt cx="183" cy="445"/>
          </a:xfrm>
        </p:grpSpPr>
        <p:sp>
          <p:nvSpPr>
            <p:cNvPr id="12326" name="Line 26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7" name="Text Box 27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3300"/>
                  </a:solidFill>
                </a:rPr>
                <a:t>?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250113" y="3481388"/>
            <a:ext cx="757237" cy="601662"/>
            <a:chOff x="4990" y="2339"/>
            <a:chExt cx="477" cy="379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4990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2325" name="Object 10"/>
            <p:cNvGraphicFramePr>
              <a:graphicFrameLocks noChangeAspect="1"/>
            </p:cNvGraphicFramePr>
            <p:nvPr/>
          </p:nvGraphicFramePr>
          <p:xfrm>
            <a:off x="5124" y="2339"/>
            <a:ext cx="3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5" imgW="380835" imgH="190417" progId="Equation.DSMT4">
                    <p:embed/>
                  </p:oleObj>
                </mc:Choice>
                <mc:Fallback>
                  <p:oleObj name="Equation" r:id="rId5" imgW="380835" imgH="190417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" y="2339"/>
                          <a:ext cx="3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857750" y="3481388"/>
            <a:ext cx="701675" cy="601662"/>
            <a:chOff x="3483" y="2339"/>
            <a:chExt cx="442" cy="379"/>
          </a:xfrm>
        </p:grpSpPr>
        <p:sp>
          <p:nvSpPr>
            <p:cNvPr id="12322" name="Line 39"/>
            <p:cNvSpPr>
              <a:spLocks noChangeShapeType="1"/>
            </p:cNvSpPr>
            <p:nvPr/>
          </p:nvSpPr>
          <p:spPr bwMode="auto">
            <a:xfrm flipH="1" flipV="1">
              <a:off x="3733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2323" name="Object 9"/>
            <p:cNvGraphicFramePr>
              <a:graphicFrameLocks noChangeAspect="1"/>
            </p:cNvGraphicFramePr>
            <p:nvPr/>
          </p:nvGraphicFramePr>
          <p:xfrm>
            <a:off x="3483" y="2339"/>
            <a:ext cx="34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7" imgW="380835" imgH="190417" progId="Equation.DSMT4">
                    <p:embed/>
                  </p:oleObj>
                </mc:Choice>
                <mc:Fallback>
                  <p:oleObj name="Equation" r:id="rId7" imgW="380835" imgH="190417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2339"/>
                          <a:ext cx="34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353" name="Freeform 41"/>
          <p:cNvSpPr>
            <a:spLocks/>
          </p:cNvSpPr>
          <p:nvPr/>
        </p:nvSpPr>
        <p:spPr bwMode="auto">
          <a:xfrm>
            <a:off x="5653088" y="2740025"/>
            <a:ext cx="1433512" cy="1517650"/>
          </a:xfrm>
          <a:custGeom>
            <a:avLst/>
            <a:gdLst>
              <a:gd name="T0" fmla="*/ 0 w 581"/>
              <a:gd name="T1" fmla="*/ 2147483647 h 608"/>
              <a:gd name="T2" fmla="*/ 0 w 581"/>
              <a:gd name="T3" fmla="*/ 2147483647 h 608"/>
              <a:gd name="T4" fmla="*/ 2147483647 w 581"/>
              <a:gd name="T5" fmla="*/ 2147483647 h 608"/>
              <a:gd name="T6" fmla="*/ 2147483647 w 581"/>
              <a:gd name="T7" fmla="*/ 2147483647 h 608"/>
              <a:gd name="T8" fmla="*/ 2147483647 w 581"/>
              <a:gd name="T9" fmla="*/ 2147483647 h 608"/>
              <a:gd name="T10" fmla="*/ 2147483647 w 581"/>
              <a:gd name="T11" fmla="*/ 2147483647 h 608"/>
              <a:gd name="T12" fmla="*/ 2147483647 w 581"/>
              <a:gd name="T13" fmla="*/ 2147483647 h 608"/>
              <a:gd name="T14" fmla="*/ 2147483647 w 581"/>
              <a:gd name="T15" fmla="*/ 2147483647 h 608"/>
              <a:gd name="T16" fmla="*/ 2147483647 w 581"/>
              <a:gd name="T17" fmla="*/ 0 h 608"/>
              <a:gd name="T18" fmla="*/ 2147483647 w 581"/>
              <a:gd name="T19" fmla="*/ 2147483647 h 608"/>
              <a:gd name="T20" fmla="*/ 2147483647 w 581"/>
              <a:gd name="T21" fmla="*/ 2147483647 h 608"/>
              <a:gd name="T22" fmla="*/ 2147483647 w 581"/>
              <a:gd name="T23" fmla="*/ 2147483647 h 608"/>
              <a:gd name="T24" fmla="*/ 2147483647 w 581"/>
              <a:gd name="T25" fmla="*/ 2147483647 h 608"/>
              <a:gd name="T26" fmla="*/ 2147483647 w 581"/>
              <a:gd name="T27" fmla="*/ 2147483647 h 608"/>
              <a:gd name="T28" fmla="*/ 2147483647 w 581"/>
              <a:gd name="T29" fmla="*/ 2147483647 h 608"/>
              <a:gd name="T30" fmla="*/ 2147483647 w 581"/>
              <a:gd name="T31" fmla="*/ 2147483647 h 608"/>
              <a:gd name="T32" fmla="*/ 2147483647 w 581"/>
              <a:gd name="T33" fmla="*/ 2147483647 h 608"/>
              <a:gd name="T34" fmla="*/ 2147483647 w 581"/>
              <a:gd name="T35" fmla="*/ 2147483647 h 608"/>
              <a:gd name="T36" fmla="*/ 2147483647 w 581"/>
              <a:gd name="T37" fmla="*/ 2147483647 h 608"/>
              <a:gd name="T38" fmla="*/ 0 w 581"/>
              <a:gd name="T39" fmla="*/ 2147483647 h 6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1"/>
              <a:gd name="T61" fmla="*/ 0 h 608"/>
              <a:gd name="T62" fmla="*/ 581 w 581"/>
              <a:gd name="T63" fmla="*/ 608 h 6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1" h="608">
                <a:moveTo>
                  <a:pt x="0" y="608"/>
                </a:moveTo>
                <a:lnTo>
                  <a:pt x="0" y="305"/>
                </a:lnTo>
                <a:lnTo>
                  <a:pt x="24" y="238"/>
                </a:lnTo>
                <a:lnTo>
                  <a:pt x="50" y="171"/>
                </a:lnTo>
                <a:lnTo>
                  <a:pt x="70" y="118"/>
                </a:lnTo>
                <a:lnTo>
                  <a:pt x="103" y="68"/>
                </a:lnTo>
                <a:lnTo>
                  <a:pt x="127" y="32"/>
                </a:lnTo>
                <a:lnTo>
                  <a:pt x="166" y="5"/>
                </a:lnTo>
                <a:lnTo>
                  <a:pt x="199" y="0"/>
                </a:lnTo>
                <a:lnTo>
                  <a:pt x="233" y="20"/>
                </a:lnTo>
                <a:lnTo>
                  <a:pt x="269" y="46"/>
                </a:lnTo>
                <a:lnTo>
                  <a:pt x="310" y="80"/>
                </a:lnTo>
                <a:lnTo>
                  <a:pt x="355" y="135"/>
                </a:lnTo>
                <a:lnTo>
                  <a:pt x="401" y="188"/>
                </a:lnTo>
                <a:lnTo>
                  <a:pt x="444" y="248"/>
                </a:lnTo>
                <a:lnTo>
                  <a:pt x="499" y="320"/>
                </a:lnTo>
                <a:lnTo>
                  <a:pt x="557" y="394"/>
                </a:lnTo>
                <a:lnTo>
                  <a:pt x="581" y="430"/>
                </a:lnTo>
                <a:lnTo>
                  <a:pt x="581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287963" y="2346325"/>
            <a:ext cx="2867025" cy="2286000"/>
            <a:chOff x="3754" y="1624"/>
            <a:chExt cx="1806" cy="1440"/>
          </a:xfrm>
        </p:grpSpPr>
        <p:grpSp>
          <p:nvGrpSpPr>
            <p:cNvPr id="12312" name="Group 56"/>
            <p:cNvGrpSpPr>
              <a:grpSpLocks/>
            </p:cNvGrpSpPr>
            <p:nvPr/>
          </p:nvGrpSpPr>
          <p:grpSpPr bwMode="auto">
            <a:xfrm>
              <a:off x="3754" y="1624"/>
              <a:ext cx="1806" cy="1440"/>
              <a:chOff x="3754" y="1624"/>
              <a:chExt cx="1806" cy="1440"/>
            </a:xfrm>
          </p:grpSpPr>
          <p:grpSp>
            <p:nvGrpSpPr>
              <p:cNvPr id="12315" name="Group 55"/>
              <p:cNvGrpSpPr>
                <a:grpSpLocks/>
              </p:cNvGrpSpPr>
              <p:nvPr/>
            </p:nvGrpSpPr>
            <p:grpSpPr bwMode="auto">
              <a:xfrm>
                <a:off x="4656" y="1655"/>
                <a:ext cx="408" cy="309"/>
                <a:chOff x="4656" y="1655"/>
                <a:chExt cx="408" cy="309"/>
              </a:xfrm>
            </p:grpSpPr>
            <p:sp>
              <p:nvSpPr>
                <p:cNvPr id="1232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656" y="182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12321" name="Object 8"/>
                <p:cNvGraphicFramePr>
                  <a:graphicFrameLocks noChangeAspect="1"/>
                </p:cNvGraphicFramePr>
                <p:nvPr/>
              </p:nvGraphicFramePr>
              <p:xfrm>
                <a:off x="4847" y="1655"/>
                <a:ext cx="217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69" name="Equation" r:id="rId8" imgW="241195" imgH="241195" progId="Equation.DSMT4">
                        <p:embed/>
                      </p:oleObj>
                    </mc:Choice>
                    <mc:Fallback>
                      <p:oleObj name="Equation" r:id="rId8" imgW="241195" imgH="241195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47" y="1655"/>
                              <a:ext cx="217" cy="21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316" name="Freeform 46"/>
              <p:cNvSpPr>
                <a:spLocks/>
              </p:cNvSpPr>
              <p:nvPr/>
            </p:nvSpPr>
            <p:spPr bwMode="auto">
              <a:xfrm>
                <a:off x="3844" y="1624"/>
                <a:ext cx="1716" cy="1207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2147483647 h 768"/>
                  <a:gd name="T4" fmla="*/ 2147483647 w 1104"/>
                  <a:gd name="T5" fmla="*/ 2147483647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47"/>
              <p:cNvSpPr>
                <a:spLocks/>
              </p:cNvSpPr>
              <p:nvPr/>
            </p:nvSpPr>
            <p:spPr bwMode="auto">
              <a:xfrm>
                <a:off x="3838" y="1858"/>
                <a:ext cx="1607" cy="1014"/>
              </a:xfrm>
              <a:custGeom>
                <a:avLst/>
                <a:gdLst>
                  <a:gd name="T0" fmla="*/ 0 w 1034"/>
                  <a:gd name="T1" fmla="*/ 2147483647 h 645"/>
                  <a:gd name="T2" fmla="*/ 2146157875 w 1034"/>
                  <a:gd name="T3" fmla="*/ 142626012 h 645"/>
                  <a:gd name="T4" fmla="*/ 2147483647 w 1034"/>
                  <a:gd name="T5" fmla="*/ 2147483647 h 645"/>
                  <a:gd name="T6" fmla="*/ 2147483647 w 1034"/>
                  <a:gd name="T7" fmla="*/ 2147483647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Text Box 48"/>
              <p:cNvSpPr txBox="1">
                <a:spLocks noChangeArrowheads="1"/>
              </p:cNvSpPr>
              <p:nvPr/>
            </p:nvSpPr>
            <p:spPr bwMode="auto">
              <a:xfrm>
                <a:off x="3754" y="285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2319" name="Text Box 49"/>
              <p:cNvSpPr txBox="1">
                <a:spLocks noChangeArrowheads="1"/>
              </p:cNvSpPr>
              <p:nvPr/>
            </p:nvSpPr>
            <p:spPr bwMode="auto">
              <a:xfrm>
                <a:off x="5230" y="2809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p:graphicFrame>
          <p:nvGraphicFramePr>
            <p:cNvPr id="12313" name="Object 6"/>
            <p:cNvGraphicFramePr>
              <a:graphicFrameLocks noChangeAspect="1"/>
            </p:cNvGraphicFramePr>
            <p:nvPr/>
          </p:nvGraphicFramePr>
          <p:xfrm>
            <a:off x="3909" y="2829"/>
            <a:ext cx="14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" y="2829"/>
                          <a:ext cx="149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4" name="Object 7"/>
            <p:cNvGraphicFramePr>
              <a:graphicFrameLocks noChangeAspect="1"/>
            </p:cNvGraphicFramePr>
            <p:nvPr/>
          </p:nvGraphicFramePr>
          <p:xfrm>
            <a:off x="4815" y="2829"/>
            <a:ext cx="14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" y="2829"/>
                          <a:ext cx="149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64" name="Object 5"/>
          <p:cNvGraphicFramePr>
            <a:graphicFrameLocks noChangeAspect="1"/>
          </p:cNvGraphicFramePr>
          <p:nvPr/>
        </p:nvGraphicFramePr>
        <p:xfrm>
          <a:off x="6040438" y="3565525"/>
          <a:ext cx="4714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4" imgW="329914" imgH="177646" progId="Equation.DSMT4">
                  <p:embed/>
                </p:oleObj>
              </mc:Choice>
              <mc:Fallback>
                <p:oleObj name="Equation" r:id="rId14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565525"/>
                        <a:ext cx="471487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916738" y="4584700"/>
            <a:ext cx="290512" cy="706438"/>
            <a:chOff x="4616" y="3120"/>
            <a:chExt cx="183" cy="445"/>
          </a:xfrm>
        </p:grpSpPr>
        <p:sp>
          <p:nvSpPr>
            <p:cNvPr id="12310" name="Line 59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1" name="Text Box 60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3300"/>
                  </a:solidFill>
                </a:rPr>
                <a:t>?</a:t>
              </a:r>
            </a:p>
          </p:txBody>
        </p:sp>
      </p:grp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354013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4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54013" y="4057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354013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04622"/>
              </p:ext>
            </p:extLst>
          </p:nvPr>
        </p:nvGraphicFramePr>
        <p:xfrm>
          <a:off x="566738" y="4576763"/>
          <a:ext cx="14224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6" imgW="990360" imgH="419040" progId="Equation.DSMT4">
                  <p:embed/>
                </p:oleObj>
              </mc:Choice>
              <mc:Fallback>
                <p:oleObj name="Equation" r:id="rId16" imgW="99036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576763"/>
                        <a:ext cx="14224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78327"/>
              </p:ext>
            </p:extLst>
          </p:nvPr>
        </p:nvGraphicFramePr>
        <p:xfrm>
          <a:off x="2554288" y="4613275"/>
          <a:ext cx="1914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8" imgW="1333440" imgH="393480" progId="Equation.DSMT4">
                  <p:embed/>
                </p:oleObj>
              </mc:Choice>
              <mc:Fallback>
                <p:oleObj name="Equation" r:id="rId18" imgW="133344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613275"/>
                        <a:ext cx="1914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BD7DB-8D91-4D65-A1DB-3A155D028538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64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defRPr/>
            </a:pPr>
            <a:r>
              <a:rPr lang="pt-BR" dirty="0">
                <a:cs typeface="+mn-cs"/>
              </a:rPr>
              <a:t>Uma </a:t>
            </a:r>
            <a:r>
              <a:rPr lang="pt-BR" dirty="0" err="1">
                <a:cs typeface="+mn-cs"/>
              </a:rPr>
              <a:t>v.a</a:t>
            </a:r>
            <a:r>
              <a:rPr lang="pt-BR" dirty="0">
                <a:cs typeface="+mn-cs"/>
              </a:rPr>
              <a:t>. qualquer tem uma distribuição normal com média </a:t>
            </a:r>
            <a:r>
              <a:rPr lang="pt-BR" i="1" dirty="0">
                <a:latin typeface="Symbol" pitchFamily="18" charset="2"/>
                <a:cs typeface="+mn-cs"/>
              </a:rPr>
              <a:t>m</a:t>
            </a:r>
            <a:r>
              <a:rPr lang="pt-BR" dirty="0">
                <a:cs typeface="+mn-cs"/>
              </a:rPr>
              <a:t> e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cs typeface="+mn-cs"/>
              </a:rPr>
              <a:t> desconhecidas. Retira-se uma amostra de </a:t>
            </a:r>
            <a:r>
              <a:rPr lang="pt-BR" dirty="0">
                <a:latin typeface="Times New Roman" pitchFamily="18" charset="0"/>
                <a:cs typeface="+mn-cs"/>
              </a:rPr>
              <a:t>25</a:t>
            </a:r>
            <a:r>
              <a:rPr lang="pt-BR" dirty="0">
                <a:cs typeface="+mn-cs"/>
              </a:rPr>
              <a:t> valores e calcula-se a variância amostral. </a:t>
            </a:r>
            <a:r>
              <a:rPr lang="pt-BR" dirty="0"/>
              <a:t>Teste a hipótese de que a verdadeira variância </a:t>
            </a:r>
            <a:r>
              <a:rPr lang="pt-BR" i="1" dirty="0">
                <a:latin typeface="Symbol" pitchFamily="18" charset="2"/>
              </a:rPr>
              <a:t>s</a:t>
            </a:r>
            <a:r>
              <a:rPr lang="pt-BR" baseline="30000" dirty="0">
                <a:latin typeface="Times New Roman" pitchFamily="18" charset="0"/>
              </a:rPr>
              <a:t>2</a:t>
            </a:r>
            <a:r>
              <a:rPr lang="pt-BR" dirty="0"/>
              <a:t> seja igual 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/>
              <a:t>. Suponha que </a:t>
            </a:r>
            <a:r>
              <a:rPr lang="pt-BR" i="1" dirty="0">
                <a:latin typeface="Times New Roman" pitchFamily="18" charset="0"/>
              </a:rPr>
              <a:t>s</a:t>
            </a:r>
            <a:r>
              <a:rPr lang="pt-BR" baseline="30000" dirty="0">
                <a:latin typeface="Times New Roman" pitchFamily="18" charset="0"/>
              </a:rPr>
              <a:t>2</a:t>
            </a:r>
            <a:r>
              <a:rPr lang="pt-BR" dirty="0">
                <a:latin typeface="Times New Roman" pitchFamily="18" charset="0"/>
              </a:rPr>
              <a:t> = 2,34</a:t>
            </a:r>
            <a:r>
              <a:rPr lang="pt-BR" dirty="0"/>
              <a:t>.</a:t>
            </a:r>
            <a:r>
              <a:rPr lang="pt-BR" dirty="0">
                <a:latin typeface="+mn-lt"/>
                <a:cs typeface="+mn-cs"/>
              </a:rPr>
              <a:t> Considere </a:t>
            </a:r>
            <a:r>
              <a:rPr lang="pt-BR" altLang="pt-BR" i="1" dirty="0">
                <a:sym typeface="Symbol"/>
              </a:rPr>
              <a:t>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pt-BR" dirty="0">
                <a:latin typeface="+mn-lt"/>
                <a:cs typeface="+mn-cs"/>
              </a:rPr>
              <a:t>.</a:t>
            </a:r>
            <a:endParaRPr lang="pt-BR" dirty="0">
              <a:cs typeface="+mn-cs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5329238" y="5026025"/>
            <a:ext cx="641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imes New Roman" charset="0"/>
              </a:rPr>
              <a:t>12,40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745288" y="5026025"/>
            <a:ext cx="641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  <a:latin typeface="Times New Roman" charset="0"/>
              </a:rPr>
              <a:t>39,36</a:t>
            </a: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65881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dirty="0">
                <a:latin typeface="Times New Roman" charset="0"/>
              </a:rPr>
              <a:t>12,40 &lt; </a:t>
            </a:r>
            <a:r>
              <a:rPr lang="pt-BR" altLang="pt-BR" sz="1600" i="1" dirty="0">
                <a:latin typeface="Times New Roman" charset="0"/>
              </a:rPr>
              <a:t>X </a:t>
            </a:r>
            <a:r>
              <a:rPr lang="pt-BR" altLang="pt-BR" sz="1600" dirty="0">
                <a:latin typeface="Times New Roman" charset="0"/>
              </a:rPr>
              <a:t> &lt; 39,36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</a:t>
            </a:r>
            <a:endParaRPr lang="pt-BR" altLang="pt-BR" sz="1600" i="1" dirty="0">
              <a:sym typeface="Symbol" pitchFamily="18" charset="2"/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354013" y="6310313"/>
            <a:ext cx="822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 não há razões para discordar que, a 5%, </a:t>
            </a:r>
            <a:r>
              <a:rPr lang="pt-BR" altLang="pt-BR" sz="1600" i="1" dirty="0">
                <a:latin typeface="Symbol" pitchFamily="18" charset="2"/>
              </a:rPr>
              <a:t>s</a:t>
            </a:r>
            <a:r>
              <a:rPr lang="pt-BR" altLang="pt-BR" sz="1600" baseline="30000" dirty="0">
                <a:latin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</a:rPr>
              <a:t> = 4.</a:t>
            </a:r>
            <a:endParaRPr lang="pt-BR" altLang="pt-BR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1539254" y="2704270"/>
            <a:ext cx="2816722" cy="523220"/>
            <a:chOff x="1539254" y="2663740"/>
            <a:chExt cx="2816722" cy="523220"/>
          </a:xfrm>
        </p:grpSpPr>
        <p:sp>
          <p:nvSpPr>
            <p:cNvPr id="45" name="Text Box 79"/>
            <p:cNvSpPr txBox="1">
              <a:spLocks noChangeArrowheads="1"/>
            </p:cNvSpPr>
            <p:nvPr/>
          </p:nvSpPr>
          <p:spPr bwMode="auto">
            <a:xfrm>
              <a:off x="1993773" y="2663740"/>
              <a:ext cx="2362203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</a:rPr>
                <a:t>poderia ter sido adotado abordagem unilateral</a:t>
              </a:r>
              <a:endParaRPr lang="pt-BR" altLang="pt-BR" sz="1400" dirty="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1539254" y="2925350"/>
              <a:ext cx="454518" cy="228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3" grpId="0" animBg="1"/>
      <p:bldP spid="35" grpId="0"/>
      <p:bldP spid="36" grpId="0"/>
      <p:bldP spid="37" grpId="0" autoUpdateAnimBg="0"/>
      <p:bldP spid="38" grpId="0" animBg="1"/>
      <p:bldP spid="39" grpId="0" animBg="1"/>
      <p:bldP spid="43" grpId="0" build="p" autoUpdateAnimBg="0"/>
      <p:bldP spid="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5"/>
          <p:cNvGrpSpPr>
            <a:grpSpLocks/>
          </p:cNvGrpSpPr>
          <p:nvPr/>
        </p:nvGrpSpPr>
        <p:grpSpPr bwMode="auto">
          <a:xfrm>
            <a:off x="5868988" y="5432425"/>
            <a:ext cx="1271587" cy="733425"/>
            <a:chOff x="1670" y="3263"/>
            <a:chExt cx="605" cy="462"/>
          </a:xfrm>
        </p:grpSpPr>
        <p:sp>
          <p:nvSpPr>
            <p:cNvPr id="13347" name="AutoShape 56"/>
            <p:cNvSpPr>
              <a:spLocks/>
            </p:cNvSpPr>
            <p:nvPr/>
          </p:nvSpPr>
          <p:spPr bwMode="auto">
            <a:xfrm rot="5400000">
              <a:off x="1940" y="3139"/>
              <a:ext cx="95" cy="343"/>
            </a:xfrm>
            <a:prstGeom prst="rightBrace">
              <a:avLst>
                <a:gd name="adj1" fmla="val 541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348" name="Text Box 57"/>
            <p:cNvSpPr txBox="1">
              <a:spLocks noChangeArrowheads="1"/>
            </p:cNvSpPr>
            <p:nvPr/>
          </p:nvSpPr>
          <p:spPr bwMode="auto">
            <a:xfrm>
              <a:off x="1670" y="3359"/>
              <a:ext cx="6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com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dirty="0"/>
              <a:t> desconhecida</a:t>
            </a:r>
          </a:p>
        </p:txBody>
      </p:sp>
      <p:graphicFrame>
        <p:nvGraphicFramePr>
          <p:cNvPr id="40" name="Object 1024"/>
          <p:cNvGraphicFramePr>
            <a:graphicFrameLocks noChangeAspect="1"/>
          </p:cNvGraphicFramePr>
          <p:nvPr/>
        </p:nvGraphicFramePr>
        <p:xfrm>
          <a:off x="1000125" y="3363913"/>
          <a:ext cx="137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965200" imgH="622300" progId="Equation.DSMT4">
                  <p:embed/>
                </p:oleObj>
              </mc:Choice>
              <mc:Fallback>
                <p:oleObj name="Equation" r:id="rId3" imgW="965200" imgH="6223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363913"/>
                        <a:ext cx="13795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323850" y="424973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42" name="Object 1025"/>
          <p:cNvGraphicFramePr>
            <a:graphicFrameLocks noChangeAspect="1"/>
          </p:cNvGraphicFramePr>
          <p:nvPr/>
        </p:nvGraphicFramePr>
        <p:xfrm>
          <a:off x="965200" y="4537075"/>
          <a:ext cx="14351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002865" imgH="622030" progId="Equation.DSMT4">
                  <p:embed/>
                </p:oleObj>
              </mc:Choice>
              <mc:Fallback>
                <p:oleObj name="Equation" r:id="rId5" imgW="1002865" imgH="62203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537075"/>
                        <a:ext cx="14351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772150" y="2916238"/>
            <a:ext cx="3219450" cy="2563812"/>
            <a:chOff x="3360" y="2392"/>
            <a:chExt cx="2028" cy="1615"/>
          </a:xfrm>
        </p:grpSpPr>
        <p:grpSp>
          <p:nvGrpSpPr>
            <p:cNvPr id="13336" name="Group 89"/>
            <p:cNvGrpSpPr>
              <a:grpSpLocks/>
            </p:cNvGrpSpPr>
            <p:nvPr/>
          </p:nvGrpSpPr>
          <p:grpSpPr bwMode="auto">
            <a:xfrm>
              <a:off x="3360" y="2688"/>
              <a:ext cx="2028" cy="1319"/>
              <a:chOff x="2880" y="2688"/>
              <a:chExt cx="2028" cy="1319"/>
            </a:xfrm>
          </p:grpSpPr>
          <p:pic>
            <p:nvPicPr>
              <p:cNvPr id="13340" name="Picture 6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1" name="Text Box 62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3342" name="Text Box 63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13343" name="Text Box 64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13344" name="Line 65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337" name="Group 87"/>
            <p:cNvGrpSpPr>
              <a:grpSpLocks/>
            </p:cNvGrpSpPr>
            <p:nvPr/>
          </p:nvGrpSpPr>
          <p:grpSpPr bwMode="auto">
            <a:xfrm>
              <a:off x="4379" y="2392"/>
              <a:ext cx="429" cy="233"/>
              <a:chOff x="3563" y="2372"/>
              <a:chExt cx="429" cy="233"/>
            </a:xfrm>
          </p:grpSpPr>
          <p:sp>
            <p:nvSpPr>
              <p:cNvPr id="13338" name="Line 67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3339" name="Object 1029"/>
              <p:cNvGraphicFramePr>
                <a:graphicFrameLocks noChangeAspect="1"/>
              </p:cNvGraphicFramePr>
              <p:nvPr/>
            </p:nvGraphicFramePr>
            <p:xfrm>
              <a:off x="3785" y="2372"/>
              <a:ext cx="207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2" name="Equation" r:id="rId8" imgW="228600" imgH="228600" progId="Equation.DSMT4">
                      <p:embed/>
                    </p:oleObj>
                  </mc:Choice>
                  <mc:Fallback>
                    <p:oleObj name="Equation" r:id="rId8" imgW="228600" imgH="228600" progId="Equation.DSMT4">
                      <p:embed/>
                      <p:pic>
                        <p:nvPicPr>
                          <p:cNvPr id="0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5" y="2372"/>
                            <a:ext cx="207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17" name="Text Box 93"/>
          <p:cNvSpPr txBox="1">
            <a:spLocks noChangeArrowheads="1"/>
          </p:cNvSpPr>
          <p:nvPr/>
        </p:nvSpPr>
        <p:spPr bwMode="auto">
          <a:xfrm>
            <a:off x="6659563" y="5003800"/>
            <a:ext cx="50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t</a:t>
            </a:r>
            <a:r>
              <a:rPr lang="pt-BR" altLang="pt-BR" sz="1800" i="1" baseline="-25000">
                <a:latin typeface="Times New Roman" charset="0"/>
              </a:rPr>
              <a:t>crít </a:t>
            </a:r>
            <a:endParaRPr lang="pt-BR" altLang="pt-BR" sz="1600">
              <a:latin typeface="Times New Roman" charset="0"/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323850" y="25654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A4768-FE70-4B50-BD90-8CBC4D98BFB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467544" y="2795588"/>
            <a:ext cx="4414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15    </a:t>
            </a:r>
            <a:r>
              <a:rPr lang="pt-BR" altLang="pt-BR" sz="1600" dirty="0"/>
              <a:t>(hipótese nula)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15     </a:t>
            </a:r>
            <a:r>
              <a:rPr lang="pt-BR" altLang="pt-BR" sz="1600" dirty="0"/>
              <a:t>(hipótese alternativa unilateral)</a:t>
            </a:r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357188" y="53911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661988" y="572770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t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/>
              <a:t>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t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</a:t>
            </a:r>
            <a:endParaRPr lang="pt-BR" altLang="pt-BR" sz="1600" i="1" dirty="0">
              <a:sym typeface="Symbol" pitchFamily="18" charset="2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357187" y="6311900"/>
            <a:ext cx="5838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210300" y="4318000"/>
            <a:ext cx="496888" cy="565150"/>
            <a:chOff x="2807" y="2658"/>
            <a:chExt cx="313" cy="356"/>
          </a:xfrm>
        </p:grpSpPr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3335" name="Object 11"/>
            <p:cNvGraphicFramePr>
              <a:graphicFrameLocks noChangeAspect="1"/>
            </p:cNvGraphicFramePr>
            <p:nvPr/>
          </p:nvGraphicFramePr>
          <p:xfrm>
            <a:off x="2807" y="2658"/>
            <a:ext cx="137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10" imgW="152334" imgH="139639" progId="Equation.DSMT4">
                    <p:embed/>
                  </p:oleObj>
                </mc:Choice>
                <mc:Fallback>
                  <p:oleObj name="Equation" r:id="rId10" imgW="152334" imgH="13963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2658"/>
                          <a:ext cx="137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Freeform 69"/>
          <p:cNvSpPr>
            <a:spLocks/>
          </p:cNvSpPr>
          <p:nvPr/>
        </p:nvSpPr>
        <p:spPr bwMode="auto">
          <a:xfrm flipH="1">
            <a:off x="6891338" y="344011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7178675" y="4418013"/>
          <a:ext cx="4905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4418013"/>
                        <a:ext cx="4905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891338" y="5432425"/>
            <a:ext cx="1655762" cy="733425"/>
            <a:chOff x="1322" y="3263"/>
            <a:chExt cx="1043" cy="462"/>
          </a:xfrm>
        </p:grpSpPr>
        <p:sp>
          <p:nvSpPr>
            <p:cNvPr id="13332" name="AutoShape 52"/>
            <p:cNvSpPr>
              <a:spLocks/>
            </p:cNvSpPr>
            <p:nvPr/>
          </p:nvSpPr>
          <p:spPr bwMode="auto">
            <a:xfrm rot="5400000">
              <a:off x="1796" y="2789"/>
              <a:ext cx="95" cy="1043"/>
            </a:xfrm>
            <a:prstGeom prst="rightBrace">
              <a:avLst>
                <a:gd name="adj1" fmla="val 541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333" name="Text Box 53"/>
            <p:cNvSpPr txBox="1">
              <a:spLocks noChangeArrowheads="1"/>
            </p:cNvSpPr>
            <p:nvPr/>
          </p:nvSpPr>
          <p:spPr bwMode="auto">
            <a:xfrm>
              <a:off x="1460" y="3359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250825" y="1512888"/>
            <a:ext cx="8664575" cy="830262"/>
            <a:chOff x="158" y="953"/>
            <a:chExt cx="5458" cy="52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Uma </a:t>
              </a:r>
              <a:r>
                <a:rPr lang="pt-BR" altLang="pt-BR" sz="1600" dirty="0" err="1"/>
                <a:t>v.a</a:t>
              </a:r>
              <a:r>
                <a:rPr lang="pt-BR" altLang="pt-BR" sz="1600" dirty="0"/>
                <a:t>. qualquer tem uma distribuição normal com média </a:t>
              </a:r>
              <a:r>
                <a:rPr lang="pt-BR" altLang="pt-BR" sz="1600" i="1" dirty="0">
                  <a:latin typeface="Symbol" pitchFamily="18" charset="2"/>
                </a:rPr>
                <a:t>m</a:t>
              </a:r>
              <a:r>
                <a:rPr lang="pt-BR" altLang="pt-BR" sz="1600" dirty="0"/>
                <a:t> e variância </a:t>
              </a:r>
              <a:r>
                <a:rPr lang="pt-BR" altLang="pt-BR" sz="1600" i="1" dirty="0">
                  <a:latin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/>
                <a:t> desconhecidas. Retira-se uma amostra de </a:t>
              </a:r>
              <a:r>
                <a:rPr lang="pt-BR" altLang="pt-BR" sz="1600" dirty="0">
                  <a:latin typeface="Times New Roman" charset="0"/>
                </a:rPr>
                <a:t>25</a:t>
              </a:r>
              <a:r>
                <a:rPr lang="pt-BR" altLang="pt-BR" sz="1600" dirty="0"/>
                <a:t> valores e calcula-se a média amostral e a variância amostral. Supondo que                e </a:t>
              </a:r>
              <a:r>
                <a:rPr lang="pt-BR" altLang="pt-BR" sz="1600" i="1" dirty="0">
                  <a:latin typeface="Times New Roman" charset="0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>
                  <a:latin typeface="Times New Roman" charset="0"/>
                </a:rPr>
                <a:t> = 4,5</a:t>
              </a:r>
              <a:r>
                <a:rPr lang="pt-BR" altLang="pt-BR" sz="1600" dirty="0"/>
                <a:t>, teste a hipótese unilateral de que </a:t>
              </a:r>
              <a:r>
                <a:rPr lang="pt-BR" altLang="pt-BR" sz="1600" i="1" dirty="0">
                  <a:latin typeface="Symbol" pitchFamily="18" charset="2"/>
                </a:rPr>
                <a:t>m</a:t>
              </a:r>
              <a:r>
                <a:rPr lang="pt-BR" altLang="pt-BR" sz="1600" dirty="0">
                  <a:latin typeface="Times New Roman" charset="0"/>
                </a:rPr>
                <a:t> = 15</a:t>
              </a:r>
              <a:r>
                <a:rPr lang="pt-BR" altLang="pt-BR" sz="1600" dirty="0"/>
                <a:t>. </a:t>
              </a:r>
            </a:p>
          </p:txBody>
        </p:sp>
        <p:graphicFrame>
          <p:nvGraphicFramePr>
            <p:cNvPr id="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180999"/>
                </p:ext>
              </p:extLst>
            </p:nvPr>
          </p:nvGraphicFramePr>
          <p:xfrm>
            <a:off x="1837" y="1260"/>
            <a:ext cx="53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14" imgW="596641" imgH="215806" progId="Equation.DSMT4">
                    <p:embed/>
                  </p:oleObj>
                </mc:Choice>
                <mc:Fallback>
                  <p:oleObj name="Equation" r:id="rId14" imgW="596641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260"/>
                          <a:ext cx="537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25617" grpId="0"/>
      <p:bldP spid="31" grpId="0"/>
      <p:bldP spid="32" grpId="0" build="p" autoUpdateAnimBg="0"/>
      <p:bldP spid="34" grpId="0" autoUpdateAnimBg="0"/>
      <p:bldP spid="35" grpId="0" build="p" autoUpdateAnimBg="0"/>
      <p:bldP spid="36" grpId="0" autoUpdateAnimBg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5"/>
          <p:cNvGrpSpPr>
            <a:grpSpLocks/>
          </p:cNvGrpSpPr>
          <p:nvPr/>
        </p:nvGrpSpPr>
        <p:grpSpPr bwMode="auto">
          <a:xfrm>
            <a:off x="5868988" y="5432425"/>
            <a:ext cx="1271587" cy="733425"/>
            <a:chOff x="1670" y="3263"/>
            <a:chExt cx="605" cy="462"/>
          </a:xfrm>
        </p:grpSpPr>
        <p:sp>
          <p:nvSpPr>
            <p:cNvPr id="14371" name="AutoShape 56"/>
            <p:cNvSpPr>
              <a:spLocks/>
            </p:cNvSpPr>
            <p:nvPr/>
          </p:nvSpPr>
          <p:spPr bwMode="auto">
            <a:xfrm rot="5400000">
              <a:off x="1940" y="3139"/>
              <a:ext cx="95" cy="343"/>
            </a:xfrm>
            <a:prstGeom prst="rightBrace">
              <a:avLst>
                <a:gd name="adj1" fmla="val 541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372" name="Text Box 57"/>
            <p:cNvSpPr txBox="1">
              <a:spLocks noChangeArrowheads="1"/>
            </p:cNvSpPr>
            <p:nvPr/>
          </p:nvSpPr>
          <p:spPr bwMode="auto">
            <a:xfrm>
              <a:off x="1670" y="3359"/>
              <a:ext cx="6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com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dirty="0"/>
              <a:t> desconhecida</a:t>
            </a:r>
          </a:p>
        </p:txBody>
      </p:sp>
      <p:graphicFrame>
        <p:nvGraphicFramePr>
          <p:cNvPr id="14341" name="Object 1024"/>
          <p:cNvGraphicFramePr>
            <a:graphicFrameLocks noChangeAspect="1"/>
          </p:cNvGraphicFramePr>
          <p:nvPr/>
        </p:nvGraphicFramePr>
        <p:xfrm>
          <a:off x="1000125" y="3363913"/>
          <a:ext cx="137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965200" imgH="622300" progId="Equation.DSMT4">
                  <p:embed/>
                </p:oleObj>
              </mc:Choice>
              <mc:Fallback>
                <p:oleObj name="Equation" r:id="rId3" imgW="965200" imgH="6223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363913"/>
                        <a:ext cx="13795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4"/>
          <p:cNvSpPr txBox="1">
            <a:spLocks noChangeArrowheads="1"/>
          </p:cNvSpPr>
          <p:nvPr/>
        </p:nvSpPr>
        <p:spPr bwMode="auto">
          <a:xfrm>
            <a:off x="323850" y="424973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14343" name="Object 1025"/>
          <p:cNvGraphicFramePr>
            <a:graphicFrameLocks noChangeAspect="1"/>
          </p:cNvGraphicFramePr>
          <p:nvPr/>
        </p:nvGraphicFramePr>
        <p:xfrm>
          <a:off x="1000125" y="4537075"/>
          <a:ext cx="13620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952087" imgH="622030" progId="Equation.DSMT4">
                  <p:embed/>
                </p:oleObj>
              </mc:Choice>
              <mc:Fallback>
                <p:oleObj name="Equation" r:id="rId5" imgW="952087" imgH="62203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537075"/>
                        <a:ext cx="136207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91"/>
          <p:cNvGrpSpPr>
            <a:grpSpLocks/>
          </p:cNvGrpSpPr>
          <p:nvPr/>
        </p:nvGrpSpPr>
        <p:grpSpPr bwMode="auto">
          <a:xfrm>
            <a:off x="5772150" y="2916238"/>
            <a:ext cx="3219450" cy="2563812"/>
            <a:chOff x="3360" y="2392"/>
            <a:chExt cx="2028" cy="1615"/>
          </a:xfrm>
        </p:grpSpPr>
        <p:grpSp>
          <p:nvGrpSpPr>
            <p:cNvPr id="14360" name="Group 89"/>
            <p:cNvGrpSpPr>
              <a:grpSpLocks/>
            </p:cNvGrpSpPr>
            <p:nvPr/>
          </p:nvGrpSpPr>
          <p:grpSpPr bwMode="auto">
            <a:xfrm>
              <a:off x="3360" y="2688"/>
              <a:ext cx="2028" cy="1319"/>
              <a:chOff x="2880" y="2688"/>
              <a:chExt cx="2028" cy="1319"/>
            </a:xfrm>
          </p:grpSpPr>
          <p:pic>
            <p:nvPicPr>
              <p:cNvPr id="14364" name="Picture 6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5" name="Text Box 62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4366" name="Text Box 63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14367" name="Text Box 64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14368" name="Line 65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361" name="Group 87"/>
            <p:cNvGrpSpPr>
              <a:grpSpLocks/>
            </p:cNvGrpSpPr>
            <p:nvPr/>
          </p:nvGrpSpPr>
          <p:grpSpPr bwMode="auto">
            <a:xfrm>
              <a:off x="4379" y="2392"/>
              <a:ext cx="406" cy="233"/>
              <a:chOff x="3563" y="2372"/>
              <a:chExt cx="406" cy="233"/>
            </a:xfrm>
          </p:grpSpPr>
          <p:sp>
            <p:nvSpPr>
              <p:cNvPr id="14362" name="Line 67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4363" name="Object 1029"/>
              <p:cNvGraphicFramePr>
                <a:graphicFrameLocks noChangeAspect="1"/>
              </p:cNvGraphicFramePr>
              <p:nvPr/>
            </p:nvGraphicFramePr>
            <p:xfrm>
              <a:off x="3808" y="2372"/>
              <a:ext cx="161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6" name="Equation" r:id="rId8" imgW="177646" imgH="228402" progId="Equation.DSMT4">
                      <p:embed/>
                    </p:oleObj>
                  </mc:Choice>
                  <mc:Fallback>
                    <p:oleObj name="Equation" r:id="rId8" imgW="177646" imgH="228402" progId="Equation.DSMT4">
                      <p:embed/>
                      <p:pic>
                        <p:nvPicPr>
                          <p:cNvPr id="0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8" y="2372"/>
                            <a:ext cx="161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17" name="Text Box 93"/>
          <p:cNvSpPr txBox="1">
            <a:spLocks noChangeArrowheads="1"/>
          </p:cNvSpPr>
          <p:nvPr/>
        </p:nvSpPr>
        <p:spPr bwMode="auto">
          <a:xfrm>
            <a:off x="6708815" y="504666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Times New Roman" charset="0"/>
              </a:rPr>
              <a:t>?</a:t>
            </a:r>
            <a:endParaRPr lang="pt-BR" altLang="pt-BR" sz="16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346" name="Text Box 51"/>
          <p:cNvSpPr txBox="1">
            <a:spLocks noChangeArrowheads="1"/>
          </p:cNvSpPr>
          <p:nvPr/>
        </p:nvSpPr>
        <p:spPr bwMode="auto">
          <a:xfrm>
            <a:off x="323850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&lt; 15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C341-9E89-4B34-BAB0-A934868E4900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357188" y="53911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Região Crítica:</a:t>
            </a: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146800" y="4291013"/>
            <a:ext cx="560388" cy="592137"/>
            <a:chOff x="2767" y="2641"/>
            <a:chExt cx="353" cy="373"/>
          </a:xfrm>
        </p:grpSpPr>
        <p:sp>
          <p:nvSpPr>
            <p:cNvPr id="14358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4359" name="Object 11"/>
            <p:cNvGraphicFramePr>
              <a:graphicFrameLocks noChangeAspect="1"/>
            </p:cNvGraphicFramePr>
            <p:nvPr/>
          </p:nvGraphicFramePr>
          <p:xfrm>
            <a:off x="2767" y="2641"/>
            <a:ext cx="21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10" imgW="241091" imgH="177646" progId="Equation.DSMT4">
                    <p:embed/>
                  </p:oleObj>
                </mc:Choice>
                <mc:Fallback>
                  <p:oleObj name="Equation" r:id="rId10" imgW="241091" imgH="177646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2641"/>
                          <a:ext cx="217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2" name="Freeform 69"/>
          <p:cNvSpPr>
            <a:spLocks/>
          </p:cNvSpPr>
          <p:nvPr/>
        </p:nvSpPr>
        <p:spPr bwMode="auto">
          <a:xfrm flipH="1">
            <a:off x="6891338" y="344011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7196138" y="4418013"/>
          <a:ext cx="4540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8" y="4418013"/>
                        <a:ext cx="45402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891338" y="5432425"/>
            <a:ext cx="1655762" cy="733425"/>
            <a:chOff x="1322" y="3263"/>
            <a:chExt cx="1043" cy="462"/>
          </a:xfrm>
        </p:grpSpPr>
        <p:sp>
          <p:nvSpPr>
            <p:cNvPr id="14356" name="AutoShape 52"/>
            <p:cNvSpPr>
              <a:spLocks/>
            </p:cNvSpPr>
            <p:nvPr/>
          </p:nvSpPr>
          <p:spPr bwMode="auto">
            <a:xfrm rot="5400000">
              <a:off x="1796" y="2789"/>
              <a:ext cx="95" cy="1043"/>
            </a:xfrm>
            <a:prstGeom prst="rightBrace">
              <a:avLst>
                <a:gd name="adj1" fmla="val 541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357" name="Text Box 53"/>
            <p:cNvSpPr txBox="1">
              <a:spLocks noChangeArrowheads="1"/>
            </p:cNvSpPr>
            <p:nvPr/>
          </p:nvSpPr>
          <p:spPr bwMode="auto">
            <a:xfrm>
              <a:off x="1460" y="3359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87675" y="4602163"/>
          <a:ext cx="18891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1320227" imgH="609336" progId="Equation.DSMT4">
                  <p:embed/>
                </p:oleObj>
              </mc:Choice>
              <mc:Fallback>
                <p:oleObj name="Equation" r:id="rId14" imgW="1320227" imgH="609336" progId="Equation.DSMT4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602163"/>
                        <a:ext cx="18891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250825" y="1512888"/>
            <a:ext cx="8664575" cy="1077912"/>
            <a:chOff x="158" y="953"/>
            <a:chExt cx="5458" cy="679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Uma </a:t>
              </a:r>
              <a:r>
                <a:rPr lang="pt-BR" altLang="pt-BR" sz="1600" dirty="0" err="1"/>
                <a:t>v.a</a:t>
              </a:r>
              <a:r>
                <a:rPr lang="pt-BR" altLang="pt-BR" sz="1600" dirty="0"/>
                <a:t>. qualquer tem uma distribuição normal com média </a:t>
              </a:r>
              <a:r>
                <a:rPr lang="pt-BR" altLang="pt-BR" sz="1600" i="1" dirty="0">
                  <a:latin typeface="Symbol" pitchFamily="18" charset="2"/>
                </a:rPr>
                <a:t>m</a:t>
              </a:r>
              <a:r>
                <a:rPr lang="pt-BR" altLang="pt-BR" sz="1600" dirty="0"/>
                <a:t> e variância </a:t>
              </a:r>
              <a:r>
                <a:rPr lang="pt-BR" altLang="pt-BR" sz="1600" i="1" dirty="0">
                  <a:latin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/>
                <a:t> desconhecidas. Retira-se uma amostra de </a:t>
              </a:r>
              <a:r>
                <a:rPr lang="pt-BR" altLang="pt-BR" sz="1600" dirty="0">
                  <a:latin typeface="Times New Roman" charset="0"/>
                </a:rPr>
                <a:t>25</a:t>
              </a:r>
              <a:r>
                <a:rPr lang="pt-BR" altLang="pt-BR" sz="1600" dirty="0"/>
                <a:t> valores e calcula-se a média amostral e a variância amostral. Supondo que                e </a:t>
              </a:r>
              <a:r>
                <a:rPr lang="pt-BR" altLang="pt-BR" sz="1600" i="1" dirty="0">
                  <a:latin typeface="Times New Roman" charset="0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>
                  <a:latin typeface="Times New Roman" charset="0"/>
                </a:rPr>
                <a:t> = 4,5</a:t>
              </a:r>
              <a:r>
                <a:rPr lang="pt-BR" altLang="pt-BR" sz="1600" dirty="0"/>
                <a:t>, teste a hipótese unilateral de que </a:t>
              </a:r>
              <a:r>
                <a:rPr lang="pt-BR" altLang="pt-BR" sz="1600" i="1" dirty="0">
                  <a:latin typeface="Symbol" pitchFamily="18" charset="2"/>
                </a:rPr>
                <a:t>m</a:t>
              </a:r>
              <a:r>
                <a:rPr lang="pt-BR" altLang="pt-BR" sz="1600" dirty="0">
                  <a:latin typeface="Times New Roman" charset="0"/>
                </a:rPr>
                <a:t> = 15</a:t>
              </a:r>
              <a:r>
                <a:rPr lang="pt-BR" altLang="pt-BR" sz="1600" dirty="0"/>
                <a:t>. Considere </a:t>
              </a:r>
              <a:r>
                <a:rPr lang="pt-BR" altLang="pt-BR" sz="1600" i="1" dirty="0">
                  <a:sym typeface="Symbol"/>
                </a:rPr>
                <a:t>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  <a:r>
                <a:rPr lang="pt-BR" altLang="pt-BR" sz="1600" dirty="0"/>
                <a:t>.</a:t>
              </a:r>
            </a:p>
          </p:txBody>
        </p:sp>
        <p:graphicFrame>
          <p:nvGraphicFramePr>
            <p:cNvPr id="3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180999"/>
                </p:ext>
              </p:extLst>
            </p:nvPr>
          </p:nvGraphicFramePr>
          <p:xfrm>
            <a:off x="1837" y="1260"/>
            <a:ext cx="53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Equation" r:id="rId16" imgW="596641" imgH="215806" progId="Equation.DSMT4">
                    <p:embed/>
                  </p:oleObj>
                </mc:Choice>
                <mc:Fallback>
                  <p:oleObj name="Equation" r:id="rId16" imgW="596641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260"/>
                          <a:ext cx="537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6469843" y="5091263"/>
            <a:ext cx="7652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charset="0"/>
              </a:rPr>
              <a:t>- 2,492</a:t>
            </a:r>
            <a:r>
              <a:rPr lang="pt-BR" altLang="pt-BR" sz="1800" i="1" baseline="-25000" dirty="0">
                <a:latin typeface="Times New Roman" charset="0"/>
              </a:rPr>
              <a:t> </a:t>
            </a:r>
            <a:endParaRPr lang="pt-BR" altLang="pt-BR" sz="1600" dirty="0">
              <a:latin typeface="Times New Roman" charset="0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661988" y="572770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 &gt; -2,492</a:t>
            </a:r>
            <a:endParaRPr lang="pt-BR" altLang="pt-BR" sz="1600" i="1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</a:t>
            </a:r>
            <a:endParaRPr lang="pt-BR" altLang="pt-BR" sz="1600" i="1">
              <a:sym typeface="Symbol" pitchFamily="18" charset="2"/>
            </a:endParaRP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357188" y="6311900"/>
            <a:ext cx="8513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Conclusão: 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a média é significativamente (a 1%) menor que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34" grpId="0" autoUpdateAnimBg="0"/>
      <p:bldP spid="14352" grpId="0" animBg="1"/>
      <p:bldP spid="39" grpId="0" animBg="1"/>
      <p:bldP spid="40" grpId="0" build="p" autoUpdateAnimBg="0"/>
      <p:bldP spid="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2455863"/>
          <a:ext cx="13811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964781" imgH="634725" progId="Equation.DSMT4">
                  <p:embed/>
                </p:oleObj>
              </mc:Choice>
              <mc:Fallback>
                <p:oleObj name="Equation" r:id="rId4" imgW="964781" imgH="634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55863"/>
                        <a:ext cx="13811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endParaRPr lang="pt-BR" i="1" dirty="0">
              <a:sym typeface="Symbol" pitchFamily="18" charset="2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45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/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14400" y="3794125"/>
          <a:ext cx="18335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282700" imgH="635000" progId="Equation.DSMT4">
                  <p:embed/>
                </p:oleObj>
              </mc:Choice>
              <mc:Fallback>
                <p:oleObj name="Equation" r:id="rId6" imgW="1282700" imgH="63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94125"/>
                        <a:ext cx="18335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762000" y="4768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66800" y="5105400"/>
            <a:ext cx="523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/>
              <a:t>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sym typeface="Symbol" pitchFamily="18" charset="2"/>
              </a:rPr>
              <a:t>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762000" y="5911850"/>
            <a:ext cx="6106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grpSp>
        <p:nvGrpSpPr>
          <p:cNvPr id="15370" name="Group 22"/>
          <p:cNvGrpSpPr>
            <a:grpSpLocks/>
          </p:cNvGrpSpPr>
          <p:nvPr/>
        </p:nvGrpSpPr>
        <p:grpSpPr bwMode="auto">
          <a:xfrm>
            <a:off x="4876800" y="1828800"/>
            <a:ext cx="3217863" cy="2154238"/>
            <a:chOff x="2988" y="1824"/>
            <a:chExt cx="2579" cy="1728"/>
          </a:xfrm>
        </p:grpSpPr>
        <p:grpSp>
          <p:nvGrpSpPr>
            <p:cNvPr id="1540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5404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540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540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540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40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540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975225" y="1943100"/>
            <a:ext cx="2992438" cy="2628900"/>
            <a:chOff x="4975225" y="1943100"/>
            <a:chExt cx="2992438" cy="2628900"/>
          </a:xfrm>
        </p:grpSpPr>
        <p:grpSp>
          <p:nvGrpSpPr>
            <p:cNvPr id="15376" name="Grupo 3"/>
            <p:cNvGrpSpPr>
              <a:grpSpLocks/>
            </p:cNvGrpSpPr>
            <p:nvPr/>
          </p:nvGrpSpPr>
          <p:grpSpPr bwMode="auto">
            <a:xfrm>
              <a:off x="5381625" y="1943100"/>
              <a:ext cx="2236788" cy="1628775"/>
              <a:chOff x="5381625" y="1943100"/>
              <a:chExt cx="2236788" cy="1628775"/>
            </a:xfrm>
          </p:grpSpPr>
          <p:sp>
            <p:nvSpPr>
              <p:cNvPr id="15392" name="Freeform 31"/>
              <p:cNvSpPr>
                <a:spLocks/>
              </p:cNvSpPr>
              <p:nvPr/>
            </p:nvSpPr>
            <p:spPr bwMode="auto">
              <a:xfrm>
                <a:off x="5997575" y="1943100"/>
                <a:ext cx="930275" cy="1628775"/>
              </a:xfrm>
              <a:custGeom>
                <a:avLst/>
                <a:gdLst>
                  <a:gd name="T0" fmla="*/ 0 w 440"/>
                  <a:gd name="T1" fmla="*/ 2147483647 h 771"/>
                  <a:gd name="T2" fmla="*/ 2147483647 w 440"/>
                  <a:gd name="T3" fmla="*/ 2147483647 h 771"/>
                  <a:gd name="T4" fmla="*/ 2147483647 w 440"/>
                  <a:gd name="T5" fmla="*/ 2147483647 h 771"/>
                  <a:gd name="T6" fmla="*/ 2147483647 w 440"/>
                  <a:gd name="T7" fmla="*/ 2147483647 h 771"/>
                  <a:gd name="T8" fmla="*/ 2147483647 w 440"/>
                  <a:gd name="T9" fmla="*/ 2147483647 h 771"/>
                  <a:gd name="T10" fmla="*/ 2147483647 w 440"/>
                  <a:gd name="T11" fmla="*/ 2147483647 h 771"/>
                  <a:gd name="T12" fmla="*/ 2147483647 w 440"/>
                  <a:gd name="T13" fmla="*/ 2147483647 h 771"/>
                  <a:gd name="T14" fmla="*/ 2147483647 w 440"/>
                  <a:gd name="T15" fmla="*/ 2147483647 h 771"/>
                  <a:gd name="T16" fmla="*/ 2147483647 w 440"/>
                  <a:gd name="T17" fmla="*/ 2147483647 h 771"/>
                  <a:gd name="T18" fmla="*/ 2147483647 w 440"/>
                  <a:gd name="T19" fmla="*/ 2147483647 h 771"/>
                  <a:gd name="T20" fmla="*/ 2147483647 w 440"/>
                  <a:gd name="T21" fmla="*/ 0 h 771"/>
                  <a:gd name="T22" fmla="*/ 2147483647 w 440"/>
                  <a:gd name="T23" fmla="*/ 0 h 771"/>
                  <a:gd name="T24" fmla="*/ 2147483647 w 440"/>
                  <a:gd name="T25" fmla="*/ 2147483647 h 771"/>
                  <a:gd name="T26" fmla="*/ 2147483647 w 440"/>
                  <a:gd name="T27" fmla="*/ 2147483647 h 771"/>
                  <a:gd name="T28" fmla="*/ 2147483647 w 440"/>
                  <a:gd name="T29" fmla="*/ 2147483647 h 771"/>
                  <a:gd name="T30" fmla="*/ 2147483647 w 440"/>
                  <a:gd name="T31" fmla="*/ 2147483647 h 771"/>
                  <a:gd name="T32" fmla="*/ 2147483647 w 440"/>
                  <a:gd name="T33" fmla="*/ 2147483647 h 771"/>
                  <a:gd name="T34" fmla="*/ 2147483647 w 440"/>
                  <a:gd name="T35" fmla="*/ 2147483647 h 771"/>
                  <a:gd name="T36" fmla="*/ 2147483647 w 440"/>
                  <a:gd name="T37" fmla="*/ 2147483647 h 771"/>
                  <a:gd name="T38" fmla="*/ 2147483647 w 440"/>
                  <a:gd name="T39" fmla="*/ 2147483647 h 771"/>
                  <a:gd name="T40" fmla="*/ 2147483647 w 440"/>
                  <a:gd name="T41" fmla="*/ 2147483647 h 771"/>
                  <a:gd name="T42" fmla="*/ 2147483647 w 440"/>
                  <a:gd name="T43" fmla="*/ 2147483647 h 771"/>
                  <a:gd name="T44" fmla="*/ 2147483647 w 440"/>
                  <a:gd name="T45" fmla="*/ 2147483647 h 771"/>
                  <a:gd name="T46" fmla="*/ 0 w 440"/>
                  <a:gd name="T47" fmla="*/ 2147483647 h 771"/>
                  <a:gd name="T48" fmla="*/ 0 w 440"/>
                  <a:gd name="T49" fmla="*/ 2147483647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5393" name="Group 51"/>
              <p:cNvGrpSpPr>
                <a:grpSpLocks/>
              </p:cNvGrpSpPr>
              <p:nvPr/>
            </p:nvGrpSpPr>
            <p:grpSpPr bwMode="auto">
              <a:xfrm>
                <a:off x="5381625" y="2786063"/>
                <a:ext cx="2236788" cy="598487"/>
                <a:chOff x="3390" y="2475"/>
                <a:chExt cx="1409" cy="377"/>
              </a:xfrm>
            </p:grpSpPr>
            <p:grpSp>
              <p:nvGrpSpPr>
                <p:cNvPr id="15395" name="Group 34"/>
                <p:cNvGrpSpPr>
                  <a:grpSpLocks/>
                </p:cNvGrpSpPr>
                <p:nvPr/>
              </p:nvGrpSpPr>
              <p:grpSpPr bwMode="auto">
                <a:xfrm>
                  <a:off x="4496" y="2478"/>
                  <a:ext cx="303" cy="368"/>
                  <a:chOff x="4800" y="2602"/>
                  <a:chExt cx="385" cy="470"/>
                </a:xfrm>
              </p:grpSpPr>
              <p:sp>
                <p:nvSpPr>
                  <p:cNvPr id="1539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832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15400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025" y="2602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341" name="Equation" r:id="rId11" imgW="177646" imgH="393359" progId="Equation.DSMT4">
                          <p:embed/>
                        </p:oleObj>
                      </mc:Choice>
                      <mc:Fallback>
                        <p:oleObj name="Equation" r:id="rId11" imgW="177646" imgH="393359" progId="Equation.DSMT4">
                          <p:embed/>
                          <p:pic>
                            <p:nvPicPr>
                              <p:cNvPr id="0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25" y="2602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5396" name="Group 37"/>
                <p:cNvGrpSpPr>
                  <a:grpSpLocks/>
                </p:cNvGrpSpPr>
                <p:nvPr/>
              </p:nvGrpSpPr>
              <p:grpSpPr bwMode="auto">
                <a:xfrm>
                  <a:off x="3390" y="2470"/>
                  <a:ext cx="276" cy="368"/>
                  <a:chOff x="2769" y="2544"/>
                  <a:chExt cx="351" cy="470"/>
                </a:xfrm>
              </p:grpSpPr>
              <p:sp>
                <p:nvSpPr>
                  <p:cNvPr id="15397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8" y="2774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15398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2769" y="2544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342" name="Equation" r:id="rId13" imgW="177646" imgH="393359" progId="Equation.DSMT4">
                          <p:embed/>
                        </p:oleObj>
                      </mc:Choice>
                      <mc:Fallback>
                        <p:oleObj name="Equation" r:id="rId13" imgW="177646" imgH="393359" progId="Equation.DSMT4">
                          <p:embed/>
                          <p:pic>
                            <p:nvPicPr>
                              <p:cNvPr id="0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69" y="2544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15394" name="Object 40"/>
              <p:cNvGraphicFramePr>
                <a:graphicFrameLocks noChangeAspect="1"/>
              </p:cNvGraphicFramePr>
              <p:nvPr/>
            </p:nvGraphicFramePr>
            <p:xfrm>
              <a:off x="6278563" y="2903538"/>
              <a:ext cx="384175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3" name="Equation" r:id="rId15" imgW="342603" imgH="177646" progId="Equation.DSMT4">
                      <p:embed/>
                    </p:oleObj>
                  </mc:Choice>
                  <mc:Fallback>
                    <p:oleObj name="Equation" r:id="rId15" imgW="342603" imgH="177646" progId="Equation.DSMT4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8563" y="2903538"/>
                            <a:ext cx="384175" cy="198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77" name="Grupo 2"/>
            <p:cNvGrpSpPr>
              <a:grpSpLocks/>
            </p:cNvGrpSpPr>
            <p:nvPr/>
          </p:nvGrpSpPr>
          <p:grpSpPr bwMode="auto">
            <a:xfrm>
              <a:off x="4975225" y="3533775"/>
              <a:ext cx="2992438" cy="1038225"/>
              <a:chOff x="4975225" y="3533775"/>
              <a:chExt cx="2992438" cy="1038225"/>
            </a:xfrm>
          </p:grpSpPr>
          <p:grpSp>
            <p:nvGrpSpPr>
              <p:cNvPr id="15378" name="Group 54"/>
              <p:cNvGrpSpPr>
                <a:grpSpLocks/>
              </p:cNvGrpSpPr>
              <p:nvPr/>
            </p:nvGrpSpPr>
            <p:grpSpPr bwMode="auto">
              <a:xfrm>
                <a:off x="5934075" y="3849688"/>
                <a:ext cx="1077913" cy="722312"/>
                <a:chOff x="1508" y="3264"/>
                <a:chExt cx="679" cy="455"/>
              </a:xfrm>
            </p:grpSpPr>
            <p:sp>
              <p:nvSpPr>
                <p:cNvPr id="15390" name="AutoShape 52"/>
                <p:cNvSpPr>
                  <a:spLocks/>
                </p:cNvSpPr>
                <p:nvPr/>
              </p:nvSpPr>
              <p:spPr bwMode="auto">
                <a:xfrm rot="5400000">
                  <a:off x="1800" y="3000"/>
                  <a:ext cx="96" cy="624"/>
                </a:xfrm>
                <a:prstGeom prst="rightBrace">
                  <a:avLst>
                    <a:gd name="adj1" fmla="val 5416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1539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08" y="3353"/>
                  <a:ext cx="679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/>
                    <a:t>aceitação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/>
                    <a:t>de </a:t>
                  </a:r>
                  <a:r>
                    <a:rPr lang="pt-BR" altLang="pt-BR" sz="1600">
                      <a:latin typeface="Times New Roman" charset="0"/>
                    </a:rPr>
                    <a:t>H</a:t>
                  </a:r>
                  <a:r>
                    <a:rPr lang="pt-BR" altLang="pt-BR" sz="1600" baseline="-25000">
                      <a:latin typeface="Times New Roman" charset="0"/>
                    </a:rPr>
                    <a:t>0</a:t>
                  </a:r>
                  <a:r>
                    <a:rPr lang="pt-BR" altLang="pt-BR" sz="1600"/>
                    <a:t> </a:t>
                  </a:r>
                </a:p>
              </p:txBody>
            </p:sp>
          </p:grpSp>
          <p:grpSp>
            <p:nvGrpSpPr>
              <p:cNvPr id="15379" name="Grupo 1"/>
              <p:cNvGrpSpPr>
                <a:grpSpLocks/>
              </p:cNvGrpSpPr>
              <p:nvPr/>
            </p:nvGrpSpPr>
            <p:grpSpPr bwMode="auto">
              <a:xfrm>
                <a:off x="4975225" y="3533775"/>
                <a:ext cx="2992438" cy="1038225"/>
                <a:chOff x="4975225" y="3533775"/>
                <a:chExt cx="2992438" cy="1038225"/>
              </a:xfrm>
            </p:grpSpPr>
            <p:grpSp>
              <p:nvGrpSpPr>
                <p:cNvPr id="15380" name="Group 50"/>
                <p:cNvGrpSpPr>
                  <a:grpSpLocks/>
                </p:cNvGrpSpPr>
                <p:nvPr/>
              </p:nvGrpSpPr>
              <p:grpSpPr bwMode="auto">
                <a:xfrm>
                  <a:off x="5835650" y="3533775"/>
                  <a:ext cx="1449388" cy="366713"/>
                  <a:chOff x="3676" y="2946"/>
                  <a:chExt cx="913" cy="231"/>
                </a:xfrm>
              </p:grpSpPr>
              <p:sp>
                <p:nvSpPr>
                  <p:cNvPr id="1538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" y="2946"/>
                    <a:ext cx="30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 i="1">
                        <a:latin typeface="Times New Roman" charset="0"/>
                      </a:rPr>
                      <a:t>z</a:t>
                    </a:r>
                    <a:r>
                      <a:rPr lang="pt-BR" altLang="pt-BR" sz="1800" i="1" baseline="-25000">
                        <a:latin typeface="Times New Roman" charset="0"/>
                      </a:rPr>
                      <a:t>crít</a:t>
                    </a:r>
                  </a:p>
                </p:txBody>
              </p:sp>
              <p:sp>
                <p:nvSpPr>
                  <p:cNvPr id="1538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6" y="2946"/>
                    <a:ext cx="35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 i="1">
                        <a:latin typeface="Times New Roman" charset="0"/>
                      </a:rPr>
                      <a:t>-z</a:t>
                    </a:r>
                    <a:r>
                      <a:rPr lang="pt-BR" altLang="pt-BR" sz="1800" i="1" baseline="-25000">
                        <a:latin typeface="Times New Roman" charset="0"/>
                      </a:rPr>
                      <a:t>crít</a:t>
                    </a:r>
                  </a:p>
                </p:txBody>
              </p:sp>
            </p:grpSp>
            <p:grpSp>
              <p:nvGrpSpPr>
                <p:cNvPr id="15381" name="Group 61"/>
                <p:cNvGrpSpPr>
                  <a:grpSpLocks/>
                </p:cNvGrpSpPr>
                <p:nvPr/>
              </p:nvGrpSpPr>
              <p:grpSpPr bwMode="auto">
                <a:xfrm>
                  <a:off x="4975225" y="3849688"/>
                  <a:ext cx="2992438" cy="722312"/>
                  <a:chOff x="3140" y="3145"/>
                  <a:chExt cx="1885" cy="455"/>
                </a:xfrm>
              </p:grpSpPr>
              <p:grpSp>
                <p:nvGrpSpPr>
                  <p:cNvPr id="1538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140" y="3145"/>
                    <a:ext cx="624" cy="455"/>
                    <a:chOff x="1536" y="3264"/>
                    <a:chExt cx="624" cy="455"/>
                  </a:xfrm>
                </p:grpSpPr>
                <p:sp>
                  <p:nvSpPr>
                    <p:cNvPr id="15386" name="AutoShape 56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800" y="3000"/>
                      <a:ext cx="96" cy="624"/>
                    </a:xfrm>
                    <a:prstGeom prst="rightBrace">
                      <a:avLst>
                        <a:gd name="adj1" fmla="val 54167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600"/>
                    </a:p>
                  </p:txBody>
                </p:sp>
                <p:sp>
                  <p:nvSpPr>
                    <p:cNvPr id="15387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5" y="3353"/>
                      <a:ext cx="605" cy="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/>
                        <a:t>rejeição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/>
                        <a:t>de </a:t>
                      </a:r>
                      <a:r>
                        <a:rPr lang="pt-BR" altLang="pt-BR" sz="1600">
                          <a:latin typeface="Times New Roman" charset="0"/>
                        </a:rPr>
                        <a:t>H</a:t>
                      </a:r>
                      <a:r>
                        <a:rPr lang="pt-BR" altLang="pt-BR" sz="1600" baseline="-25000">
                          <a:latin typeface="Times New Roman" charset="0"/>
                        </a:rPr>
                        <a:t>0</a:t>
                      </a:r>
                      <a:r>
                        <a:rPr lang="pt-BR" altLang="pt-BR" sz="1600"/>
                        <a:t> </a:t>
                      </a:r>
                    </a:p>
                  </p:txBody>
                </p:sp>
              </p:grpSp>
              <p:grpSp>
                <p:nvGrpSpPr>
                  <p:cNvPr id="1538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01" y="3145"/>
                    <a:ext cx="624" cy="455"/>
                    <a:chOff x="1536" y="3264"/>
                    <a:chExt cx="624" cy="455"/>
                  </a:xfrm>
                </p:grpSpPr>
                <p:sp>
                  <p:nvSpPr>
                    <p:cNvPr id="15384" name="AutoShape 59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800" y="3000"/>
                      <a:ext cx="96" cy="624"/>
                    </a:xfrm>
                    <a:prstGeom prst="rightBrace">
                      <a:avLst>
                        <a:gd name="adj1" fmla="val 54167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600"/>
                    </a:p>
                  </p:txBody>
                </p:sp>
                <p:sp>
                  <p:nvSpPr>
                    <p:cNvPr id="15385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5" y="3353"/>
                      <a:ext cx="605" cy="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/>
                        <a:t>rejeição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/>
                        <a:t>de </a:t>
                      </a:r>
                      <a:r>
                        <a:rPr lang="pt-BR" altLang="pt-BR" sz="1600">
                          <a:latin typeface="Times New Roman" charset="0"/>
                        </a:rPr>
                        <a:t>H</a:t>
                      </a:r>
                      <a:r>
                        <a:rPr lang="pt-BR" altLang="pt-BR" sz="1600" baseline="-25000">
                          <a:latin typeface="Times New Roman" charset="0"/>
                        </a:rPr>
                        <a:t>0</a:t>
                      </a:r>
                      <a:r>
                        <a:rPr lang="pt-BR" altLang="pt-BR" sz="1600"/>
                        <a:t> </a:t>
                      </a:r>
                    </a:p>
                  </p:txBody>
                </p:sp>
              </p:grpSp>
            </p:grpSp>
          </p:grp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10A6-BAAA-410B-AE4C-D9D7B360106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08175" y="4221163"/>
            <a:ext cx="2016125" cy="738187"/>
            <a:chOff x="1908175" y="4221088"/>
            <a:chExt cx="2015753" cy="738664"/>
          </a:xfrm>
        </p:grpSpPr>
        <p:sp>
          <p:nvSpPr>
            <p:cNvPr id="15374" name="Seta para baixo 63"/>
            <p:cNvSpPr>
              <a:spLocks noChangeArrowheads="1"/>
            </p:cNvSpPr>
            <p:nvPr/>
          </p:nvSpPr>
          <p:spPr bwMode="auto">
            <a:xfrm rot="7047468">
              <a:off x="1979613" y="4198937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5375" name="Retângulo 2"/>
            <p:cNvSpPr>
              <a:spLocks noChangeArrowheads="1"/>
            </p:cNvSpPr>
            <p:nvPr/>
          </p:nvSpPr>
          <p:spPr bwMode="auto">
            <a:xfrm>
              <a:off x="2300267" y="4221088"/>
              <a:ext cx="16236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</a:rPr>
                <a:t>diferença para a abordagem do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</a:rPr>
                <a:t>IC para </a:t>
              </a:r>
              <a:r>
                <a:rPr lang="pt-BR" altLang="pt-BR" sz="1400" i="1" dirty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</a:t>
              </a:r>
              <a:endParaRPr lang="pt-BR" altLang="pt-BR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– Erros I e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8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Mesmo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 verdadeira</a:t>
                </a:r>
                <a:r>
                  <a:rPr lang="pt-BR" altLang="pt-BR" sz="1600" dirty="0"/>
                  <a:t>, existe a possibilidade de se selecionar uma amostra desta população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BR" altLang="pt-BR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1600" dirty="0"/>
                  <a:t>tão alta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/>
                  <a:t> é falsa?</a:t>
                </a:r>
              </a:p>
            </p:txBody>
          </p:sp>
        </mc:Choice>
        <mc:Fallback xmlns="">
          <p:sp>
            <p:nvSpPr>
              <p:cNvPr id="16408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352" t="-529" b="-29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2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91478"/>
              </p:ext>
            </p:extLst>
          </p:nvPr>
        </p:nvGraphicFramePr>
        <p:xfrm>
          <a:off x="863055" y="5354638"/>
          <a:ext cx="18367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1282680" imgH="622080" progId="Equation.DSMT4">
                  <p:embed/>
                </p:oleObj>
              </mc:Choice>
              <mc:Fallback>
                <p:oleObj name="Equation" r:id="rId5" imgW="1282680" imgH="622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55" y="5354638"/>
                        <a:ext cx="183673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2938313" y="4293096"/>
            <a:ext cx="3217863" cy="2154238"/>
            <a:chOff x="2988" y="1824"/>
            <a:chExt cx="2579" cy="1728"/>
          </a:xfrm>
        </p:grpSpPr>
        <p:grpSp>
          <p:nvGrpSpPr>
            <p:cNvPr id="16400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6403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4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6405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6406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6407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8" imgW="457002" imgH="203112" progId="Equation.DSMT4">
                    <p:embed/>
                  </p:oleObj>
                </mc:Choice>
                <mc:Fallback>
                  <p:oleObj name="Equation" r:id="rId8" imgW="457002" imgH="20311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3208188" y="4407396"/>
            <a:ext cx="2457450" cy="1957388"/>
            <a:chOff x="5502275" y="4557414"/>
            <a:chExt cx="2457450" cy="1957388"/>
          </a:xfrm>
        </p:grpSpPr>
        <p:sp>
          <p:nvSpPr>
            <p:cNvPr id="16394" name="Freeform 19"/>
            <p:cNvSpPr>
              <a:spLocks/>
            </p:cNvSpPr>
            <p:nvPr/>
          </p:nvSpPr>
          <p:spPr bwMode="auto">
            <a:xfrm>
              <a:off x="5502275" y="4557414"/>
              <a:ext cx="1781175" cy="1630363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5" name="Text Box 21"/>
            <p:cNvSpPr txBox="1">
              <a:spLocks noChangeArrowheads="1"/>
            </p:cNvSpPr>
            <p:nvPr/>
          </p:nvSpPr>
          <p:spPr bwMode="auto">
            <a:xfrm>
              <a:off x="7154863" y="6148089"/>
              <a:ext cx="485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16396" name="Group 50"/>
            <p:cNvGrpSpPr>
              <a:grpSpLocks/>
            </p:cNvGrpSpPr>
            <p:nvPr/>
          </p:nvGrpSpPr>
          <p:grpSpPr bwMode="auto">
            <a:xfrm>
              <a:off x="7493000" y="5554364"/>
              <a:ext cx="466725" cy="444500"/>
              <a:chOff x="4496" y="1852"/>
              <a:chExt cx="294" cy="280"/>
            </a:xfrm>
          </p:grpSpPr>
          <p:sp>
            <p:nvSpPr>
              <p:cNvPr id="16398" name="Line 25"/>
              <p:cNvSpPr>
                <a:spLocks noChangeShapeType="1"/>
              </p:cNvSpPr>
              <p:nvPr/>
            </p:nvSpPr>
            <p:spPr bwMode="auto">
              <a:xfrm flipV="1">
                <a:off x="4496" y="1944"/>
                <a:ext cx="151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6399" name="Object 26"/>
              <p:cNvGraphicFramePr>
                <a:graphicFrameLocks noChangeAspect="1"/>
              </p:cNvGraphicFramePr>
              <p:nvPr/>
            </p:nvGraphicFramePr>
            <p:xfrm>
              <a:off x="4682" y="1852"/>
              <a:ext cx="108" cy="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4" name="Equation" r:id="rId10" imgW="152334" imgH="139639" progId="Equation.DSMT4">
                      <p:embed/>
                    </p:oleObj>
                  </mc:Choice>
                  <mc:Fallback>
                    <p:oleObj name="Equation" r:id="rId10" imgW="152334" imgH="139639" progId="Equation.DSMT4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2" y="1852"/>
                            <a:ext cx="108" cy="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39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553831"/>
                </p:ext>
              </p:extLst>
            </p:nvPr>
          </p:nvGraphicFramePr>
          <p:xfrm>
            <a:off x="6634163" y="5517852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12" imgW="342603" imgH="177646" progId="Equation.DSMT4">
                    <p:embed/>
                  </p:oleObj>
                </mc:Choice>
                <mc:Fallback>
                  <p:oleObj name="Equation" r:id="rId12" imgW="342603" imgH="177646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4163" y="5517852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235825" y="6400800"/>
            <a:ext cx="1905000" cy="457200"/>
          </a:xfrm>
        </p:spPr>
        <p:txBody>
          <a:bodyPr/>
          <a:lstStyle/>
          <a:p>
            <a:pPr>
              <a:defRPr/>
            </a:pPr>
            <a:fld id="{2E75363B-FDF0-4480-8A2A-A5AE1BC2AE67}" type="slidenum">
              <a:rPr lang="pt-BR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 e portanto não pode ser considerado 100% confiável.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50824" y="4802154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196909" y="6341269"/>
            <a:ext cx="2659532" cy="460375"/>
            <a:chOff x="5490996" y="6341269"/>
            <a:chExt cx="2659532" cy="460375"/>
          </a:xfrm>
        </p:grpSpPr>
        <p:grpSp>
          <p:nvGrpSpPr>
            <p:cNvPr id="31" name="Group 55"/>
            <p:cNvGrpSpPr>
              <a:grpSpLocks/>
            </p:cNvGrpSpPr>
            <p:nvPr/>
          </p:nvGrpSpPr>
          <p:grpSpPr bwMode="auto">
            <a:xfrm>
              <a:off x="7091221" y="6341269"/>
              <a:ext cx="1059307" cy="460375"/>
              <a:chOff x="1718" y="3263"/>
              <a:chExt cx="504" cy="290"/>
            </a:xfrm>
          </p:grpSpPr>
          <p:sp>
            <p:nvSpPr>
              <p:cNvPr id="32" name="AutoShape 56"/>
              <p:cNvSpPr>
                <a:spLocks/>
              </p:cNvSpPr>
              <p:nvPr/>
            </p:nvSpPr>
            <p:spPr bwMode="auto">
              <a:xfrm rot="5400000">
                <a:off x="1940" y="3139"/>
                <a:ext cx="95" cy="343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1718" y="3359"/>
                <a:ext cx="50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>
              <a:off x="5490996" y="6341269"/>
              <a:ext cx="1793874" cy="460375"/>
              <a:chOff x="1235" y="3263"/>
              <a:chExt cx="1130" cy="290"/>
            </a:xfrm>
          </p:grpSpPr>
          <p:sp>
            <p:nvSpPr>
              <p:cNvPr id="3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6" name="Text Box 53"/>
              <p:cNvSpPr txBox="1">
                <a:spLocks noChangeArrowheads="1"/>
              </p:cNvSpPr>
              <p:nvPr/>
            </p:nvSpPr>
            <p:spPr bwMode="auto">
              <a:xfrm>
                <a:off x="1235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</p:grp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974000" y="6237312"/>
            <a:ext cx="1558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+mn-lt"/>
              </a:rPr>
              <a:t>amostra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imes New Roman" charset="0"/>
              </a:rPr>
              <a:t>{</a:t>
            </a: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1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2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3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4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5</a:t>
            </a:r>
            <a:r>
              <a:rPr lang="pt-BR" altLang="pt-BR" sz="1400" dirty="0">
                <a:latin typeface="Times New Roman" charset="0"/>
              </a:rPr>
              <a:t>}</a:t>
            </a:r>
          </a:p>
        </p:txBody>
      </p:sp>
      <p:sp>
        <p:nvSpPr>
          <p:cNvPr id="16" name="Elipse 15"/>
          <p:cNvSpPr/>
          <p:nvPr/>
        </p:nvSpPr>
        <p:spPr>
          <a:xfrm>
            <a:off x="8208408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8136400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8028392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7963716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7848368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Seta para a direita 82"/>
          <p:cNvSpPr/>
          <p:nvPr/>
        </p:nvSpPr>
        <p:spPr bwMode="auto">
          <a:xfrm rot="5400000">
            <a:off x="7602869" y="5940590"/>
            <a:ext cx="300699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7997429" y="4346520"/>
                <a:ext cx="1039067" cy="7386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</a:rPr>
                  <a:t> &gt;&gt;&gt; </a:t>
                </a:r>
                <a:r>
                  <a:rPr lang="pt-BR" altLang="pt-BR" sz="1400" i="1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</a:t>
                </a:r>
                <a:r>
                  <a:rPr lang="pt-BR" altLang="pt-BR" sz="1400" baseline="-250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0</a:t>
                </a:r>
              </a:p>
              <a:p>
                <a:r>
                  <a:rPr lang="pt-BR" altLang="pt-BR" sz="1400" i="1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z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 &gt; </a:t>
                </a:r>
                <a:r>
                  <a:rPr lang="pt-BR" altLang="pt-BR" sz="1400" i="1" dirty="0" err="1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z</a:t>
                </a:r>
                <a:r>
                  <a:rPr lang="pt-BR" altLang="pt-BR" sz="1400" i="1" baseline="-25000" dirty="0" err="1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crít</a:t>
                </a:r>
                <a:endParaRPr lang="pt-BR" altLang="pt-BR" sz="1400" i="1" baseline="-25000" dirty="0">
                  <a:solidFill>
                    <a:srgbClr val="FF0000"/>
                  </a:solidFill>
                  <a:latin typeface="Times New Roman" charset="0"/>
                  <a:sym typeface="Symbol"/>
                </a:endParaRPr>
              </a:p>
              <a:p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 H</a:t>
                </a:r>
                <a:r>
                  <a:rPr lang="pt-BR" altLang="pt-BR" sz="1400" baseline="-250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0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+mn-lt"/>
                    <a:sym typeface="Symbol"/>
                  </a:rPr>
                  <a:t> falsa</a:t>
                </a:r>
                <a:endParaRPr lang="pt-BR" altLang="pt-BR" sz="14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429" y="4346520"/>
                <a:ext cx="1039067" cy="738664"/>
              </a:xfrm>
              <a:prstGeom prst="rect">
                <a:avLst/>
              </a:prstGeom>
              <a:blipFill rotWithShape="1">
                <a:blip r:embed="rId14"/>
                <a:stretch>
                  <a:fillRect l="-1163" t="-813" r="-581" b="-650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6410096" y="4287691"/>
            <a:ext cx="2293937" cy="1710380"/>
            <a:chOff x="6410096" y="4287691"/>
            <a:chExt cx="2293937" cy="1710380"/>
          </a:xfrm>
        </p:grpSpPr>
        <p:grpSp>
          <p:nvGrpSpPr>
            <p:cNvPr id="9" name="Grupo 8"/>
            <p:cNvGrpSpPr/>
            <p:nvPr/>
          </p:nvGrpSpPr>
          <p:grpSpPr>
            <a:xfrm>
              <a:off x="6410096" y="4287691"/>
              <a:ext cx="2293937" cy="1710380"/>
              <a:chOff x="6410096" y="4287691"/>
              <a:chExt cx="2293937" cy="1710380"/>
            </a:xfrm>
          </p:grpSpPr>
          <p:grpSp>
            <p:nvGrpSpPr>
              <p:cNvPr id="39" name="Grupo 16"/>
              <p:cNvGrpSpPr>
                <a:grpSpLocks/>
              </p:cNvGrpSpPr>
              <p:nvPr/>
            </p:nvGrpSpPr>
            <p:grpSpPr bwMode="auto">
              <a:xfrm>
                <a:off x="6410096" y="4287691"/>
                <a:ext cx="2293937" cy="1710380"/>
                <a:chOff x="4419600" y="3625850"/>
                <a:chExt cx="2294075" cy="1710099"/>
              </a:xfrm>
            </p:grpSpPr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4876800" y="3721100"/>
                  <a:ext cx="1676400" cy="1295400"/>
                </a:xfrm>
                <a:custGeom>
                  <a:avLst/>
                  <a:gdLst>
                    <a:gd name="T0" fmla="*/ 0 w 1056"/>
                    <a:gd name="T1" fmla="*/ 0 h 816"/>
                    <a:gd name="T2" fmla="*/ 0 w 1056"/>
                    <a:gd name="T3" fmla="*/ 2147483647 h 816"/>
                    <a:gd name="T4" fmla="*/ 2147483647 w 1056"/>
                    <a:gd name="T5" fmla="*/ 2147483647 h 816"/>
                    <a:gd name="T6" fmla="*/ 0 60000 65536"/>
                    <a:gd name="T7" fmla="*/ 0 60000 65536"/>
                    <a:gd name="T8" fmla="*/ 0 60000 65536"/>
                    <a:gd name="T9" fmla="*/ 0 w 1056"/>
                    <a:gd name="T10" fmla="*/ 0 h 816"/>
                    <a:gd name="T11" fmla="*/ 1056 w 1056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6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056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403975" y="4997450"/>
                  <a:ext cx="309700" cy="3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419600" y="3625850"/>
                  <a:ext cx="468313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f</a:t>
                  </a:r>
                  <a:r>
                    <a:rPr lang="pt-BR" altLang="pt-BR" sz="1600" dirty="0">
                      <a:latin typeface="Times New Roman" charset="0"/>
                    </a:rPr>
                    <a:t>(</a:t>
                  </a: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r>
                    <a:rPr lang="pt-BR" altLang="pt-BR" sz="1600" dirty="0"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7" name="Retângulo 6"/>
                <p:cNvSpPr>
                  <a:spLocks noChangeArrowheads="1"/>
                </p:cNvSpPr>
                <p:nvPr/>
              </p:nvSpPr>
              <p:spPr bwMode="auto">
                <a:xfrm>
                  <a:off x="4709773" y="4891417"/>
                  <a:ext cx="242374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900">
                      <a:latin typeface="Times New Roman" charset="0"/>
                    </a:rPr>
                    <a:t>0</a:t>
                  </a:r>
                  <a:endParaRPr lang="pt-BR" altLang="pt-BR" sz="900"/>
                </a:p>
              </p:txBody>
            </p:sp>
          </p:grpSp>
          <p:pic>
            <p:nvPicPr>
              <p:cNvPr id="49" name="Picture 1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7267"/>
              <a:stretch/>
            </p:blipFill>
            <p:spPr bwMode="auto">
              <a:xfrm>
                <a:off x="6538875" y="4802154"/>
                <a:ext cx="2137581" cy="880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7453144" y="5615244"/>
              <a:ext cx="324128" cy="276999"/>
              <a:chOff x="7453144" y="5615244"/>
              <a:chExt cx="324128" cy="276999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7453144" y="5615244"/>
                <a:ext cx="3241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i="1" dirty="0">
                    <a:sym typeface="Symbol" pitchFamily="18" charset="2"/>
                  </a:rPr>
                  <a:t></a:t>
                </a:r>
                <a:r>
                  <a:rPr lang="pt-BR" altLang="pt-BR" sz="12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sz="1200" dirty="0"/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>
                <a:off x="7607665" y="5678251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8" grpId="0"/>
      <p:bldP spid="1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669925" y="4599384"/>
            <a:ext cx="7934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</a:rPr>
              <a:t>erro do tipo I</a:t>
            </a:r>
            <a:r>
              <a:rPr lang="pt-BR" altLang="pt-BR" sz="1600" dirty="0"/>
              <a:t> e equivale ao nível de significância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 sz="1600" dirty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E63CC-7DB4-49AA-9658-BD0F4FBF14C9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69925" y="5076473"/>
            <a:ext cx="7918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erro é sempre conhecido sendo, em geral, definido previamente pelo tomador de decisão.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Mesmo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 verdadeira</a:t>
                </a:r>
                <a:r>
                  <a:rPr lang="pt-BR" altLang="pt-BR" sz="1600" dirty="0"/>
                  <a:t>, existe a possibilidade de se selecionar uma amostra desta população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BR" altLang="pt-BR" sz="1600" i="1"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1600" dirty="0"/>
                  <a:t>tão alta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/>
                  <a:t> é falsa?</a:t>
                </a:r>
              </a:p>
            </p:txBody>
          </p:sp>
        </mc:Choice>
        <mc:Fallback xmlns="">
          <p:sp>
            <p:nvSpPr>
              <p:cNvPr id="32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352" t="-529" b="-29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 e portanto não pode ser considerado 100% confiável.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 falsa</a:t>
                </a:r>
                <a:r>
                  <a:rPr lang="pt-BR" altLang="pt-BR" sz="1600" dirty="0"/>
                  <a:t>, existe a possibilidade de se selecionar uma amostra desta população cuja média verdadeira é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/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/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/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/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/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blipFill rotWithShape="1">
                <a:blip r:embed="rId4"/>
                <a:stretch>
                  <a:fillRect l="-730" t="-370" r="-2044"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upo 42"/>
          <p:cNvGrpSpPr>
            <a:grpSpLocks/>
          </p:cNvGrpSpPr>
          <p:nvPr/>
        </p:nvGrpSpPr>
        <p:grpSpPr bwMode="auto">
          <a:xfrm>
            <a:off x="4456450" y="3213315"/>
            <a:ext cx="3217863" cy="2131798"/>
            <a:chOff x="4876800" y="1851240"/>
            <a:chExt cx="3217863" cy="2131798"/>
          </a:xfrm>
        </p:grpSpPr>
        <p:grpSp>
          <p:nvGrpSpPr>
            <p:cNvPr id="84" name="Group 10"/>
            <p:cNvGrpSpPr>
              <a:grpSpLocks/>
            </p:cNvGrpSpPr>
            <p:nvPr/>
          </p:nvGrpSpPr>
          <p:grpSpPr bwMode="auto">
            <a:xfrm>
              <a:off x="4876800" y="1851240"/>
              <a:ext cx="3217863" cy="2131798"/>
              <a:chOff x="2988" y="1842"/>
              <a:chExt cx="2579" cy="1710"/>
            </a:xfrm>
          </p:grpSpPr>
          <p:grpSp>
            <p:nvGrpSpPr>
              <p:cNvPr id="91" name="Group 11"/>
              <p:cNvGrpSpPr>
                <a:grpSpLocks/>
              </p:cNvGrpSpPr>
              <p:nvPr/>
            </p:nvGrpSpPr>
            <p:grpSpPr bwMode="auto">
              <a:xfrm>
                <a:off x="2988" y="1872"/>
                <a:ext cx="2579" cy="1680"/>
                <a:chOff x="2988" y="1872"/>
                <a:chExt cx="2579" cy="1680"/>
              </a:xfrm>
            </p:grpSpPr>
            <p:pic>
              <p:nvPicPr>
                <p:cNvPr id="94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9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86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57" y="3258"/>
                  <a:ext cx="239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98" name="Line 16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3745" y="204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93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062834"/>
                  </p:ext>
                </p:extLst>
              </p:nvPr>
            </p:nvGraphicFramePr>
            <p:xfrm>
              <a:off x="3388" y="1842"/>
              <a:ext cx="616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6" name="Equation" r:id="rId6" imgW="685800" imgH="203040" progId="Equation.DSMT4">
                      <p:embed/>
                    </p:oleObj>
                  </mc:Choice>
                  <mc:Fallback>
                    <p:oleObj name="Equation" r:id="rId6" imgW="68580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8" y="1842"/>
                            <a:ext cx="616" cy="18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5146675" y="1943100"/>
              <a:ext cx="1781175" cy="1630363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>
              <a:off x="6799263" y="3533775"/>
              <a:ext cx="485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graphicFrame>
          <p:nvGraphicFramePr>
            <p:cNvPr id="9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800028"/>
                </p:ext>
              </p:extLst>
            </p:nvPr>
          </p:nvGraphicFramePr>
          <p:xfrm>
            <a:off x="7008813" y="3336946"/>
            <a:ext cx="171450" cy="155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8" imgW="152334" imgH="139639" progId="Equation.DSMT4">
                    <p:embed/>
                  </p:oleObj>
                </mc:Choice>
                <mc:Fallback>
                  <p:oleObj name="Equation" r:id="rId8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8813" y="3336946"/>
                          <a:ext cx="171450" cy="155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30"/>
            <p:cNvGraphicFramePr>
              <a:graphicFrameLocks noChangeAspect="1"/>
            </p:cNvGraphicFramePr>
            <p:nvPr/>
          </p:nvGraphicFramePr>
          <p:xfrm>
            <a:off x="6278563" y="2903538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Equation" r:id="rId10" imgW="342603" imgH="177646" progId="Equation.DSMT4">
                    <p:embed/>
                  </p:oleObj>
                </mc:Choice>
                <mc:Fallback>
                  <p:oleObj name="Equation" r:id="rId10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903538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93015"/>
              </p:ext>
            </p:extLst>
          </p:nvPr>
        </p:nvGraphicFramePr>
        <p:xfrm>
          <a:off x="5968628" y="2201863"/>
          <a:ext cx="25638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2" imgW="1790640" imgH="622080" progId="Equation.DSMT4">
                  <p:embed/>
                </p:oleObj>
              </mc:Choice>
              <mc:Fallback>
                <p:oleObj name="Equation" r:id="rId12" imgW="1790640" imgH="622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628" y="2201863"/>
                        <a:ext cx="25638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563888" y="2334366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fosse verdadeira: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703126" y="5301208"/>
            <a:ext cx="2659532" cy="460375"/>
            <a:chOff x="5490996" y="6341269"/>
            <a:chExt cx="2659532" cy="460375"/>
          </a:xfrm>
        </p:grpSpPr>
        <p:grpSp>
          <p:nvGrpSpPr>
            <p:cNvPr id="27" name="Group 55"/>
            <p:cNvGrpSpPr>
              <a:grpSpLocks/>
            </p:cNvGrpSpPr>
            <p:nvPr/>
          </p:nvGrpSpPr>
          <p:grpSpPr bwMode="auto">
            <a:xfrm>
              <a:off x="7091221" y="6341269"/>
              <a:ext cx="1059307" cy="460375"/>
              <a:chOff x="1718" y="3263"/>
              <a:chExt cx="504" cy="290"/>
            </a:xfrm>
          </p:grpSpPr>
          <p:sp>
            <p:nvSpPr>
              <p:cNvPr id="31" name="AutoShape 56"/>
              <p:cNvSpPr>
                <a:spLocks/>
              </p:cNvSpPr>
              <p:nvPr/>
            </p:nvSpPr>
            <p:spPr bwMode="auto">
              <a:xfrm rot="5400000">
                <a:off x="1940" y="3139"/>
                <a:ext cx="95" cy="343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1718" y="3359"/>
                <a:ext cx="50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  <p:grpSp>
          <p:nvGrpSpPr>
            <p:cNvPr id="28" name="Group 54"/>
            <p:cNvGrpSpPr>
              <a:grpSpLocks/>
            </p:cNvGrpSpPr>
            <p:nvPr/>
          </p:nvGrpSpPr>
          <p:grpSpPr bwMode="auto">
            <a:xfrm>
              <a:off x="5490996" y="6341269"/>
              <a:ext cx="1793874" cy="460375"/>
              <a:chOff x="1235" y="3263"/>
              <a:chExt cx="1130" cy="290"/>
            </a:xfrm>
          </p:grpSpPr>
          <p:sp>
            <p:nvSpPr>
              <p:cNvPr id="29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0" name="Text Box 53"/>
              <p:cNvSpPr txBox="1">
                <a:spLocks noChangeArrowheads="1"/>
              </p:cNvSpPr>
              <p:nvPr/>
            </p:nvSpPr>
            <p:spPr bwMode="auto">
              <a:xfrm>
                <a:off x="1235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</p:grp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23963"/>
              </p:ext>
            </p:extLst>
          </p:nvPr>
        </p:nvGraphicFramePr>
        <p:xfrm>
          <a:off x="7304602" y="3552875"/>
          <a:ext cx="14176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4" imgW="990360" imgH="622080" progId="Equation.DSMT4">
                  <p:embed/>
                </p:oleObj>
              </mc:Choice>
              <mc:Fallback>
                <p:oleObj name="Equation" r:id="rId14" imgW="9903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602" y="3552875"/>
                        <a:ext cx="1417637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/>
          <p:cNvSpPr/>
          <p:nvPr/>
        </p:nvSpPr>
        <p:spPr>
          <a:xfrm>
            <a:off x="7815442" y="3465141"/>
            <a:ext cx="504000" cy="504056"/>
          </a:xfrm>
          <a:prstGeom prst="ellipse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4359030" y="5838363"/>
                <a:ext cx="370841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4625" indent="-174625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Se olharmos do ponto de vista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imes New Roman" charset="0"/>
                  </a:rPr>
                  <a:t>, </a:t>
                </a:r>
                <a:r>
                  <a:rPr lang="pt-BR" altLang="pt-BR" sz="1600" dirty="0"/>
                  <a:t>há portanto um valor limite a partir do qual, rejeitaríamos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3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030" y="5838363"/>
                <a:ext cx="3708412" cy="830997"/>
              </a:xfrm>
              <a:prstGeom prst="rect">
                <a:avLst/>
              </a:prstGeom>
              <a:blipFill rotWithShape="1">
                <a:blip r:embed="rId16"/>
                <a:stretch>
                  <a:fillRect l="-822" t="-2206" r="-2303" b="-9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 falsa</a:t>
                </a:r>
                <a:r>
                  <a:rPr lang="pt-BR" altLang="pt-BR" sz="1600" dirty="0"/>
                  <a:t>, existe a possibilidade de se selecionar uma amostra desta população cuja média verdadeira é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/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/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/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/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/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blipFill rotWithShape="1">
                <a:blip r:embed="rId4"/>
                <a:stretch>
                  <a:fillRect l="-730" t="-370" r="-2044"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4470952" y="3573463"/>
            <a:ext cx="3989381" cy="1749425"/>
            <a:chOff x="3301" y="2251"/>
            <a:chExt cx="2513" cy="1102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5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8875761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0" name="Equation" r:id="rId6" imgW="914400" imgH="253800" progId="Equation.DSMT4">
                      <p:embed/>
                    </p:oleObj>
                  </mc:Choice>
                  <mc:Fallback>
                    <p:oleObj name="Equation" r:id="rId6" imgW="91440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470514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8" imgW="152334" imgH="139639" progId="Equation.DSMT4">
                    <p:embed/>
                  </p:oleObj>
                </mc:Choice>
                <mc:Fallback>
                  <p:oleObj name="Equation" r:id="rId8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10" imgW="342603" imgH="177646" progId="Equation.DSMT4">
                    <p:embed/>
                  </p:oleObj>
                </mc:Choice>
                <mc:Fallback>
                  <p:oleObj name="Equation" r:id="rId10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Equation" r:id="rId12" imgW="304668" imgH="241195" progId="Equation.DSMT4">
                    <p:embed/>
                  </p:oleObj>
                </mc:Choice>
                <mc:Fallback>
                  <p:oleObj name="Equation" r:id="rId12" imgW="30466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5795"/>
              </p:ext>
            </p:extLst>
          </p:nvPr>
        </p:nvGraphicFramePr>
        <p:xfrm>
          <a:off x="5172001" y="5930032"/>
          <a:ext cx="1727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4" imgW="1206360" imgH="419040" progId="Equation.DSMT4">
                  <p:embed/>
                </p:oleObj>
              </mc:Choice>
              <mc:Fallback>
                <p:oleObj name="Equation" r:id="rId14" imgW="1206360" imgH="419040" progId="Equation.DSMT4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01" y="5930032"/>
                        <a:ext cx="1727200" cy="595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upo 41"/>
          <p:cNvGrpSpPr/>
          <p:nvPr/>
        </p:nvGrpSpPr>
        <p:grpSpPr>
          <a:xfrm>
            <a:off x="4741227" y="5299637"/>
            <a:ext cx="3315028" cy="461964"/>
            <a:chOff x="5529097" y="6339698"/>
            <a:chExt cx="3315028" cy="461964"/>
          </a:xfrm>
        </p:grpSpPr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49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0" name="Text Box 57"/>
              <p:cNvSpPr txBox="1">
                <a:spLocks noChangeArrowheads="1"/>
              </p:cNvSpPr>
              <p:nvPr/>
            </p:nvSpPr>
            <p:spPr bwMode="auto">
              <a:xfrm>
                <a:off x="1954" y="3359"/>
                <a:ext cx="50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  <p:grpSp>
          <p:nvGrpSpPr>
            <p:cNvPr id="44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4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995936" y="2802414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for, de fato, falsa:</a:t>
            </a:r>
          </a:p>
        </p:txBody>
      </p: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91185"/>
              </p:ext>
            </p:extLst>
          </p:nvPr>
        </p:nvGraphicFramePr>
        <p:xfrm>
          <a:off x="6551811" y="2773386"/>
          <a:ext cx="2052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6" imgW="1434960" imgH="253800" progId="Equation.DSMT4">
                  <p:embed/>
                </p:oleObj>
              </mc:Choice>
              <mc:Fallback>
                <p:oleObj name="Equation" r:id="rId16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811" y="2773386"/>
                        <a:ext cx="20526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616634" y="3606800"/>
            <a:ext cx="3036674" cy="1712403"/>
            <a:chOff x="5616634" y="3606800"/>
            <a:chExt cx="3036674" cy="1712403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326042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Equation" r:id="rId18" imgW="888840" imgH="253800" progId="Equation.DSMT4">
                    <p:embed/>
                  </p:oleObj>
                </mc:Choice>
                <mc:Fallback>
                  <p:oleObj name="Equation" r:id="rId18" imgW="8888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Freeform 42"/>
          <p:cNvSpPr>
            <a:spLocks/>
          </p:cNvSpPr>
          <p:nvPr/>
        </p:nvSpPr>
        <p:spPr bwMode="auto">
          <a:xfrm>
            <a:off x="5940153" y="4671636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6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08472"/>
              </p:ext>
            </p:extLst>
          </p:nvPr>
        </p:nvGraphicFramePr>
        <p:xfrm>
          <a:off x="6353514" y="4735886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20" imgW="152268" imgH="203024" progId="Equation.DSMT4">
                  <p:embed/>
                </p:oleObj>
              </mc:Choice>
              <mc:Fallback>
                <p:oleObj name="Equation" r:id="rId20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514" y="4735886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50824" y="5552121"/>
            <a:ext cx="397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</a:rPr>
              <a:t>erro do tipo II</a:t>
            </a:r>
            <a:r>
              <a:rPr lang="pt-BR" altLang="pt-BR" sz="1600" dirty="0"/>
              <a:t> ou erro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pt-BR" alt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1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Estimação de Parâmetros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55650" y="1412875"/>
            <a:ext cx="8064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Como já foi visto, um parâmetro pode ser estimado através de um único valor (estimador pontual) ou a partir de um intervalo de confiança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ym typeface="Symbol" pitchFamily="18" charset="2"/>
            </a:endParaRP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Por exemplo:</a:t>
            </a: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783282" y="4667652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Isso é particularmente útil quando não se conhece nada a respeito do parâmetro e/ou distribuição estudada.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Mas se já houvesse uma ideia de qual deveria ser o valor deste parâmetro desconhecido, haveria algum procedimento para comprovar ou refutar esta suposição? </a:t>
            </a:r>
          </a:p>
        </p:txBody>
      </p:sp>
      <p:sp>
        <p:nvSpPr>
          <p:cNvPr id="35" name="Seta para a direita 34"/>
          <p:cNvSpPr/>
          <p:nvPr/>
        </p:nvSpPr>
        <p:spPr bwMode="auto">
          <a:xfrm>
            <a:off x="2411760" y="3193553"/>
            <a:ext cx="981075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amostra</a:t>
            </a:r>
          </a:p>
        </p:txBody>
      </p:sp>
      <p:sp>
        <p:nvSpPr>
          <p:cNvPr id="39" name="Retângulo 5"/>
          <p:cNvSpPr>
            <a:spLocks noChangeArrowheads="1"/>
          </p:cNvSpPr>
          <p:nvPr/>
        </p:nvSpPr>
        <p:spPr bwMode="auto">
          <a:xfrm>
            <a:off x="3534860" y="3216234"/>
            <a:ext cx="1332350" cy="3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/>
              <a:t>, ...,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n</a:t>
            </a:r>
            <a:r>
              <a:rPr lang="pt-BR" altLang="pt-BR" sz="1600" dirty="0"/>
              <a:t> </a:t>
            </a:r>
          </a:p>
        </p:txBody>
      </p:sp>
      <p:grpSp>
        <p:nvGrpSpPr>
          <p:cNvPr id="42" name="Grupo 114689"/>
          <p:cNvGrpSpPr>
            <a:grpSpLocks/>
          </p:cNvGrpSpPr>
          <p:nvPr/>
        </p:nvGrpSpPr>
        <p:grpSpPr bwMode="auto">
          <a:xfrm>
            <a:off x="395288" y="2564904"/>
            <a:ext cx="2293937" cy="2013224"/>
            <a:chOff x="395536" y="1874788"/>
            <a:chExt cx="2294075" cy="2012894"/>
          </a:xfrm>
        </p:grpSpPr>
        <p:grpSp>
          <p:nvGrpSpPr>
            <p:cNvPr id="43" name="Grupo 16"/>
            <p:cNvGrpSpPr>
              <a:grpSpLocks/>
            </p:cNvGrpSpPr>
            <p:nvPr/>
          </p:nvGrpSpPr>
          <p:grpSpPr bwMode="auto">
            <a:xfrm>
              <a:off x="395536" y="1874788"/>
              <a:ext cx="2294075" cy="1710099"/>
              <a:chOff x="4419600" y="3625850"/>
              <a:chExt cx="2294075" cy="1710099"/>
            </a:xfrm>
          </p:grpSpPr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6403975" y="4997450"/>
                <a:ext cx="309700" cy="3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/>
            </p:nvSpPr>
            <p:spPr bwMode="auto">
              <a:xfrm>
                <a:off x="4419600" y="3625850"/>
                <a:ext cx="4683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50" name="Forma livre 49"/>
              <p:cNvSpPr/>
              <p:nvPr/>
            </p:nvSpPr>
            <p:spPr bwMode="auto">
              <a:xfrm>
                <a:off x="4943507" y="3905204"/>
                <a:ext cx="1457413" cy="1111068"/>
              </a:xfrm>
              <a:custGeom>
                <a:avLst/>
                <a:gdLst>
                  <a:gd name="connsiteX0" fmla="*/ 0 w 1850279"/>
                  <a:gd name="connsiteY0" fmla="*/ 1051969 h 1064243"/>
                  <a:gd name="connsiteX1" fmla="*/ 171834 w 1850279"/>
                  <a:gd name="connsiteY1" fmla="*/ 806493 h 1064243"/>
                  <a:gd name="connsiteX2" fmla="*/ 331394 w 1850279"/>
                  <a:gd name="connsiteY2" fmla="*/ 321677 h 1064243"/>
                  <a:gd name="connsiteX3" fmla="*/ 460269 w 1850279"/>
                  <a:gd name="connsiteY3" fmla="*/ 8694 h 1064243"/>
                  <a:gd name="connsiteX4" fmla="*/ 751772 w 1850279"/>
                  <a:gd name="connsiteY4" fmla="*/ 373840 h 1064243"/>
                  <a:gd name="connsiteX5" fmla="*/ 1098508 w 1850279"/>
                  <a:gd name="connsiteY5" fmla="*/ 757397 h 1064243"/>
                  <a:gd name="connsiteX6" fmla="*/ 1423764 w 1850279"/>
                  <a:gd name="connsiteY6" fmla="*/ 972189 h 1064243"/>
                  <a:gd name="connsiteX7" fmla="*/ 1850279 w 1850279"/>
                  <a:gd name="connsiteY7" fmla="*/ 1064243 h 1064243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77815"/>
                  <a:gd name="connsiteY0" fmla="*/ 1115384 h 1115384"/>
                  <a:gd name="connsiteX1" fmla="*/ 171834 w 1877815"/>
                  <a:gd name="connsiteY1" fmla="*/ 869908 h 1115384"/>
                  <a:gd name="connsiteX2" fmla="*/ 460269 w 1877815"/>
                  <a:gd name="connsiteY2" fmla="*/ 72109 h 1115384"/>
                  <a:gd name="connsiteX3" fmla="*/ 751772 w 1877815"/>
                  <a:gd name="connsiteY3" fmla="*/ 437255 h 1115384"/>
                  <a:gd name="connsiteX4" fmla="*/ 1098508 w 1877815"/>
                  <a:gd name="connsiteY4" fmla="*/ 820812 h 1115384"/>
                  <a:gd name="connsiteX5" fmla="*/ 1423764 w 1877815"/>
                  <a:gd name="connsiteY5" fmla="*/ 1035604 h 1115384"/>
                  <a:gd name="connsiteX6" fmla="*/ 1877815 w 1877815"/>
                  <a:gd name="connsiteY6" fmla="*/ 1113264 h 1115384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815" h="1111885">
                    <a:moveTo>
                      <a:pt x="0" y="1111885"/>
                    </a:moveTo>
                    <a:cubicBezTo>
                      <a:pt x="58301" y="1050004"/>
                      <a:pt x="95123" y="1040288"/>
                      <a:pt x="171834" y="866409"/>
                    </a:cubicBezTo>
                    <a:cubicBezTo>
                      <a:pt x="248545" y="692530"/>
                      <a:pt x="358775" y="137220"/>
                      <a:pt x="460269" y="68610"/>
                    </a:cubicBezTo>
                    <a:cubicBezTo>
                      <a:pt x="561763" y="0"/>
                      <a:pt x="698146" y="323828"/>
                      <a:pt x="780797" y="454749"/>
                    </a:cubicBezTo>
                    <a:cubicBezTo>
                      <a:pt x="902985" y="607149"/>
                      <a:pt x="991347" y="721087"/>
                      <a:pt x="1098508" y="817313"/>
                    </a:cubicBezTo>
                    <a:cubicBezTo>
                      <a:pt x="1205669" y="913539"/>
                      <a:pt x="1293879" y="983363"/>
                      <a:pt x="1423764" y="1032105"/>
                    </a:cubicBezTo>
                    <a:cubicBezTo>
                      <a:pt x="1553649" y="1080847"/>
                      <a:pt x="1727205" y="1089308"/>
                      <a:pt x="1877815" y="110976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1" name="Retângulo 6"/>
              <p:cNvSpPr>
                <a:spLocks noChangeArrowheads="1"/>
              </p:cNvSpPr>
              <p:nvPr/>
            </p:nvSpPr>
            <p:spPr bwMode="auto">
              <a:xfrm>
                <a:off x="4709773" y="4891417"/>
                <a:ext cx="24237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900">
                    <a:latin typeface="Times New Roman" charset="0"/>
                  </a:rPr>
                  <a:t>0</a:t>
                </a:r>
                <a:endParaRPr lang="pt-BR" altLang="pt-BR" sz="900"/>
              </a:p>
            </p:txBody>
          </p:sp>
        </p:grp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290983" y="3549183"/>
              <a:ext cx="1308450" cy="3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 </a:t>
              </a:r>
              <a:r>
                <a:rPr lang="pt-BR" altLang="pt-BR" sz="1200" dirty="0">
                  <a:latin typeface="+mn-lt"/>
                  <a:sym typeface="Symbol" pitchFamily="18" charset="2"/>
                </a:rPr>
                <a:t>desconhecido</a:t>
              </a:r>
              <a:endParaRPr lang="pt-BR" altLang="pt-BR" sz="1200" dirty="0">
                <a:latin typeface="+mn-lt"/>
              </a:endParaRPr>
            </a:p>
          </p:txBody>
        </p:sp>
        <p:cxnSp>
          <p:nvCxnSpPr>
            <p:cNvPr id="45" name="Conector de seta reta 44"/>
            <p:cNvCxnSpPr/>
            <p:nvPr/>
          </p:nvCxnSpPr>
          <p:spPr>
            <a:xfrm flipV="1">
              <a:off x="1443349" y="3257274"/>
              <a:ext cx="0" cy="3599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114688"/>
            <p:cNvSpPr txBox="1">
              <a:spLocks noChangeArrowheads="1"/>
            </p:cNvSpPr>
            <p:nvPr/>
          </p:nvSpPr>
          <p:spPr bwMode="auto">
            <a:xfrm>
              <a:off x="1255596" y="2730406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?</a:t>
              </a:r>
            </a:p>
          </p:txBody>
        </p:sp>
      </p:grpSp>
      <p:grpSp>
        <p:nvGrpSpPr>
          <p:cNvPr id="58" name="Grupo 57"/>
          <p:cNvGrpSpPr>
            <a:grpSpLocks/>
          </p:cNvGrpSpPr>
          <p:nvPr/>
        </p:nvGrpSpPr>
        <p:grpSpPr bwMode="auto">
          <a:xfrm>
            <a:off x="5661421" y="2571111"/>
            <a:ext cx="2222500" cy="1668463"/>
            <a:chOff x="5517810" y="4597364"/>
            <a:chExt cx="2222542" cy="1668326"/>
          </a:xfrm>
        </p:grpSpPr>
        <p:grpSp>
          <p:nvGrpSpPr>
            <p:cNvPr id="60" name="Grupo 51"/>
            <p:cNvGrpSpPr>
              <a:grpSpLocks/>
            </p:cNvGrpSpPr>
            <p:nvPr/>
          </p:nvGrpSpPr>
          <p:grpSpPr bwMode="auto">
            <a:xfrm>
              <a:off x="5517810" y="4597364"/>
              <a:ext cx="2222542" cy="1496399"/>
              <a:chOff x="4330658" y="3625850"/>
              <a:chExt cx="2222542" cy="1496399"/>
            </a:xfrm>
          </p:grpSpPr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Text Box 33"/>
              <p:cNvSpPr txBox="1">
                <a:spLocks noChangeArrowheads="1"/>
              </p:cNvSpPr>
              <p:nvPr/>
            </p:nvSpPr>
            <p:spPr bwMode="auto">
              <a:xfrm>
                <a:off x="4330658" y="3625850"/>
                <a:ext cx="5854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  </a:t>
                </a:r>
                <a:r>
                  <a:rPr lang="pt-BR" altLang="pt-BR" sz="1600" i="1">
                    <a:latin typeface="Times New Roman" charset="0"/>
                  </a:rPr>
                  <a:t>  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66" name="Retângulo 6"/>
              <p:cNvSpPr>
                <a:spLocks noChangeArrowheads="1"/>
              </p:cNvSpPr>
              <p:nvPr/>
            </p:nvSpPr>
            <p:spPr bwMode="auto">
              <a:xfrm>
                <a:off x="4709773" y="4891417"/>
                <a:ext cx="24237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900">
                    <a:latin typeface="Times New Roman" charset="0"/>
                  </a:rPr>
                  <a:t>0</a:t>
                </a:r>
                <a:endParaRPr lang="pt-BR" altLang="pt-BR" sz="900"/>
              </a:p>
            </p:txBody>
          </p:sp>
        </p:grpSp>
        <p:graphicFrame>
          <p:nvGraphicFramePr>
            <p:cNvPr id="61" name="Objeto 64"/>
            <p:cNvGraphicFramePr>
              <a:graphicFrameLocks noChangeAspect="1"/>
            </p:cNvGraphicFramePr>
            <p:nvPr/>
          </p:nvGraphicFramePr>
          <p:xfrm>
            <a:off x="5721164" y="4613975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77646" imgH="190335" progId="Equation.DSMT4">
                    <p:embed/>
                  </p:oleObj>
                </mc:Choice>
                <mc:Fallback>
                  <p:oleObj name="Equation" r:id="rId4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164" y="4613975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to 65"/>
            <p:cNvGraphicFramePr>
              <a:graphicFrameLocks noChangeAspect="1"/>
            </p:cNvGraphicFramePr>
            <p:nvPr/>
          </p:nvGraphicFramePr>
          <p:xfrm>
            <a:off x="7486352" y="5994227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77646" imgH="190335" progId="Equation.DSMT4">
                    <p:embed/>
                  </p:oleObj>
                </mc:Choice>
                <mc:Fallback>
                  <p:oleObj name="Equation" r:id="rId6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6352" y="5994227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Forma livre 62"/>
            <p:cNvSpPr/>
            <p:nvPr/>
          </p:nvSpPr>
          <p:spPr>
            <a:xfrm>
              <a:off x="6227436" y="4994206"/>
              <a:ext cx="1298600" cy="993693"/>
            </a:xfrm>
            <a:custGeom>
              <a:avLst/>
              <a:gdLst>
                <a:gd name="connsiteX0" fmla="*/ 0 w 1298575"/>
                <a:gd name="connsiteY0" fmla="*/ 990600 h 993775"/>
                <a:gd name="connsiteX1" fmla="*/ 123825 w 1298575"/>
                <a:gd name="connsiteY1" fmla="*/ 908050 h 993775"/>
                <a:gd name="connsiteX2" fmla="*/ 212725 w 1298575"/>
                <a:gd name="connsiteY2" fmla="*/ 796925 h 993775"/>
                <a:gd name="connsiteX3" fmla="*/ 295275 w 1298575"/>
                <a:gd name="connsiteY3" fmla="*/ 638175 h 993775"/>
                <a:gd name="connsiteX4" fmla="*/ 365125 w 1298575"/>
                <a:gd name="connsiteY4" fmla="*/ 466725 h 993775"/>
                <a:gd name="connsiteX5" fmla="*/ 428625 w 1298575"/>
                <a:gd name="connsiteY5" fmla="*/ 317500 h 993775"/>
                <a:gd name="connsiteX6" fmla="*/ 498475 w 1298575"/>
                <a:gd name="connsiteY6" fmla="*/ 168275 h 993775"/>
                <a:gd name="connsiteX7" fmla="*/ 565150 w 1298575"/>
                <a:gd name="connsiteY7" fmla="*/ 44450 h 993775"/>
                <a:gd name="connsiteX8" fmla="*/ 609600 w 1298575"/>
                <a:gd name="connsiteY8" fmla="*/ 6350 h 993775"/>
                <a:gd name="connsiteX9" fmla="*/ 644525 w 1298575"/>
                <a:gd name="connsiteY9" fmla="*/ 0 h 993775"/>
                <a:gd name="connsiteX10" fmla="*/ 692150 w 1298575"/>
                <a:gd name="connsiteY10" fmla="*/ 12700 h 993775"/>
                <a:gd name="connsiteX11" fmla="*/ 717550 w 1298575"/>
                <a:gd name="connsiteY11" fmla="*/ 41275 h 993775"/>
                <a:gd name="connsiteX12" fmla="*/ 762000 w 1298575"/>
                <a:gd name="connsiteY12" fmla="*/ 95250 h 993775"/>
                <a:gd name="connsiteX13" fmla="*/ 809625 w 1298575"/>
                <a:gd name="connsiteY13" fmla="*/ 206375 h 993775"/>
                <a:gd name="connsiteX14" fmla="*/ 866775 w 1298575"/>
                <a:gd name="connsiteY14" fmla="*/ 330200 h 993775"/>
                <a:gd name="connsiteX15" fmla="*/ 911225 w 1298575"/>
                <a:gd name="connsiteY15" fmla="*/ 431800 h 993775"/>
                <a:gd name="connsiteX16" fmla="*/ 962025 w 1298575"/>
                <a:gd name="connsiteY16" fmla="*/ 571500 h 993775"/>
                <a:gd name="connsiteX17" fmla="*/ 1016000 w 1298575"/>
                <a:gd name="connsiteY17" fmla="*/ 676275 h 993775"/>
                <a:gd name="connsiteX18" fmla="*/ 1066800 w 1298575"/>
                <a:gd name="connsiteY18" fmla="*/ 777875 h 993775"/>
                <a:gd name="connsiteX19" fmla="*/ 1117600 w 1298575"/>
                <a:gd name="connsiteY19" fmla="*/ 860425 h 993775"/>
                <a:gd name="connsiteX20" fmla="*/ 1181100 w 1298575"/>
                <a:gd name="connsiteY20" fmla="*/ 930275 h 993775"/>
                <a:gd name="connsiteX21" fmla="*/ 1241425 w 1298575"/>
                <a:gd name="connsiteY21" fmla="*/ 974725 h 993775"/>
                <a:gd name="connsiteX22" fmla="*/ 1298575 w 1298575"/>
                <a:gd name="connsiteY22" fmla="*/ 993775 h 99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8575" h="993775">
                  <a:moveTo>
                    <a:pt x="0" y="990600"/>
                  </a:moveTo>
                  <a:lnTo>
                    <a:pt x="123825" y="908050"/>
                  </a:lnTo>
                  <a:lnTo>
                    <a:pt x="212725" y="796925"/>
                  </a:lnTo>
                  <a:lnTo>
                    <a:pt x="295275" y="638175"/>
                  </a:lnTo>
                  <a:lnTo>
                    <a:pt x="365125" y="466725"/>
                  </a:lnTo>
                  <a:lnTo>
                    <a:pt x="428625" y="317500"/>
                  </a:lnTo>
                  <a:lnTo>
                    <a:pt x="498475" y="168275"/>
                  </a:lnTo>
                  <a:lnTo>
                    <a:pt x="565150" y="44450"/>
                  </a:lnTo>
                  <a:lnTo>
                    <a:pt x="609600" y="6350"/>
                  </a:lnTo>
                  <a:lnTo>
                    <a:pt x="644525" y="0"/>
                  </a:lnTo>
                  <a:lnTo>
                    <a:pt x="692150" y="12700"/>
                  </a:lnTo>
                  <a:lnTo>
                    <a:pt x="717550" y="41275"/>
                  </a:lnTo>
                  <a:lnTo>
                    <a:pt x="762000" y="95250"/>
                  </a:lnTo>
                  <a:lnTo>
                    <a:pt x="809625" y="206375"/>
                  </a:lnTo>
                  <a:lnTo>
                    <a:pt x="866775" y="330200"/>
                  </a:lnTo>
                  <a:lnTo>
                    <a:pt x="911225" y="431800"/>
                  </a:lnTo>
                  <a:lnTo>
                    <a:pt x="962025" y="571500"/>
                  </a:lnTo>
                  <a:lnTo>
                    <a:pt x="1016000" y="676275"/>
                  </a:lnTo>
                  <a:lnTo>
                    <a:pt x="1066800" y="777875"/>
                  </a:lnTo>
                  <a:lnTo>
                    <a:pt x="1117600" y="860425"/>
                  </a:lnTo>
                  <a:lnTo>
                    <a:pt x="1181100" y="930275"/>
                  </a:lnTo>
                  <a:lnTo>
                    <a:pt x="1241425" y="974725"/>
                  </a:lnTo>
                  <a:lnTo>
                    <a:pt x="1298575" y="99377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69" name="Grupo 2"/>
          <p:cNvGrpSpPr>
            <a:grpSpLocks/>
          </p:cNvGrpSpPr>
          <p:nvPr/>
        </p:nvGrpSpPr>
        <p:grpSpPr bwMode="auto">
          <a:xfrm>
            <a:off x="7020033" y="3291836"/>
            <a:ext cx="1008351" cy="1082675"/>
            <a:chOff x="6876256" y="5318683"/>
            <a:chExt cx="1008112" cy="108168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7298501" y="5318683"/>
              <a:ext cx="303273" cy="3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</a:t>
              </a:r>
              <a:endParaRPr lang="pt-BR" altLang="pt-BR" sz="1600" i="1">
                <a:latin typeface="Times New Roman" charset="0"/>
              </a:endParaRPr>
            </a:p>
          </p:txBody>
        </p:sp>
        <p:sp>
          <p:nvSpPr>
            <p:cNvPr id="71" name="Arco 70"/>
            <p:cNvSpPr/>
            <p:nvPr/>
          </p:nvSpPr>
          <p:spPr>
            <a:xfrm>
              <a:off x="6876544" y="5509008"/>
              <a:ext cx="1007824" cy="891356"/>
            </a:xfrm>
            <a:prstGeom prst="arc">
              <a:avLst>
                <a:gd name="adj1" fmla="val 11086426"/>
                <a:gd name="adj2" fmla="val 16050368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682187" y="3960188"/>
            <a:ext cx="674687" cy="516706"/>
            <a:chOff x="6682187" y="4107205"/>
            <a:chExt cx="674687" cy="516706"/>
          </a:xfrm>
        </p:grpSpPr>
        <p:sp>
          <p:nvSpPr>
            <p:cNvPr id="68" name="Chave esquerda 67"/>
            <p:cNvSpPr/>
            <p:nvPr/>
          </p:nvSpPr>
          <p:spPr bwMode="auto">
            <a:xfrm rot="16200000">
              <a:off x="6964762" y="3824630"/>
              <a:ext cx="109538" cy="67468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6831932" y="4285357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IC</a:t>
              </a:r>
              <a:endParaRPr lang="pt-BR" altLang="pt-BR" sz="1600" dirty="0">
                <a:latin typeface="Times New Roman" charset="0"/>
              </a:endParaRPr>
            </a:p>
          </p:txBody>
        </p:sp>
      </p:grpSp>
      <p:sp>
        <p:nvSpPr>
          <p:cNvPr id="75" name="Seta para a direita 74"/>
          <p:cNvSpPr/>
          <p:nvPr/>
        </p:nvSpPr>
        <p:spPr bwMode="auto">
          <a:xfrm>
            <a:off x="4986322" y="3193553"/>
            <a:ext cx="675099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3906" y="6236046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rgbClr val="FF0000"/>
                </a:solidFill>
                <a:sym typeface="Symbol"/>
              </a:rPr>
              <a:t> </a:t>
            </a:r>
            <a:r>
              <a:rPr lang="pt-BR" altLang="pt-BR" b="1" dirty="0">
                <a:solidFill>
                  <a:srgbClr val="FF0000"/>
                </a:solidFill>
                <a:sym typeface="Symbol" pitchFamily="18" charset="2"/>
              </a:rPr>
              <a:t>Teste de Hipótese</a:t>
            </a:r>
            <a:endParaRPr lang="pt-BR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99051" y="3516913"/>
            <a:ext cx="2213965" cy="930952"/>
            <a:chOff x="2599051" y="3516913"/>
            <a:chExt cx="2213965" cy="930952"/>
          </a:xfrm>
        </p:grpSpPr>
        <p:sp>
          <p:nvSpPr>
            <p:cNvPr id="36" name="Chave esquerda 35"/>
            <p:cNvSpPr/>
            <p:nvPr/>
          </p:nvSpPr>
          <p:spPr bwMode="auto">
            <a:xfrm rot="16200000">
              <a:off x="4093085" y="3012882"/>
              <a:ext cx="215900" cy="12239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aphicFrame>
          <p:nvGraphicFramePr>
            <p:cNvPr id="37" name="Obje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4599023"/>
                </p:ext>
              </p:extLst>
            </p:nvPr>
          </p:nvGraphicFramePr>
          <p:xfrm>
            <a:off x="4073653" y="3788530"/>
            <a:ext cx="253987" cy="271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177646" imgH="190335" progId="Equation.DSMT4">
                    <p:embed/>
                  </p:oleObj>
                </mc:Choice>
                <mc:Fallback>
                  <p:oleObj name="Equation" r:id="rId7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53" y="3788530"/>
                          <a:ext cx="253987" cy="2716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Forma livre 37"/>
            <p:cNvSpPr/>
            <p:nvPr/>
          </p:nvSpPr>
          <p:spPr bwMode="auto">
            <a:xfrm>
              <a:off x="2599051" y="4098588"/>
              <a:ext cx="1601983" cy="349277"/>
            </a:xfrm>
            <a:custGeom>
              <a:avLst/>
              <a:gdLst>
                <a:gd name="connsiteX0" fmla="*/ 2937933 w 2937933"/>
                <a:gd name="connsiteY0" fmla="*/ 0 h 482600"/>
                <a:gd name="connsiteX1" fmla="*/ 0 w 2937933"/>
                <a:gd name="connsiteY1" fmla="*/ 482600 h 482600"/>
                <a:gd name="connsiteX2" fmla="*/ 0 w 2937933"/>
                <a:gd name="connsiteY2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46395"/>
                <a:gd name="connsiteY0" fmla="*/ 0 h 482600"/>
                <a:gd name="connsiteX1" fmla="*/ 1634066 w 2946395"/>
                <a:gd name="connsiteY1" fmla="*/ 448733 h 482600"/>
                <a:gd name="connsiteX2" fmla="*/ 0 w 2946395"/>
                <a:gd name="connsiteY2" fmla="*/ 482600 h 482600"/>
                <a:gd name="connsiteX3" fmla="*/ 0 w 2946395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7933" h="482600">
                  <a:moveTo>
                    <a:pt x="2937933" y="0"/>
                  </a:moveTo>
                  <a:cubicBezTo>
                    <a:pt x="2932289" y="81844"/>
                    <a:pt x="2979350" y="374393"/>
                    <a:pt x="1634066" y="448733"/>
                  </a:cubicBezTo>
                  <a:lnTo>
                    <a:pt x="0" y="482600"/>
                  </a:lnTo>
                  <a:lnTo>
                    <a:pt x="0" y="482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animBg="1"/>
      <p:bldP spid="39" grpId="0"/>
      <p:bldP spid="7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 falsa</a:t>
                </a:r>
                <a:r>
                  <a:rPr lang="pt-BR" altLang="pt-BR" sz="1600" dirty="0"/>
                  <a:t>, existe a possibilidade de se selecionar uma amostra desta população cuja média verdadeira é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/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/>
                  <a:t> </a:t>
                </a: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/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/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/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293209"/>
              </a:xfrm>
              <a:prstGeom prst="rect">
                <a:avLst/>
              </a:prstGeom>
              <a:blipFill rotWithShape="1">
                <a:blip r:embed="rId4"/>
                <a:stretch>
                  <a:fillRect l="-730" t="-370" r="-2044"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4470952" y="3573463"/>
            <a:ext cx="3989381" cy="1749425"/>
            <a:chOff x="3301" y="2251"/>
            <a:chExt cx="2513" cy="1102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5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5119974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4" name="Equation" r:id="rId6" imgW="914400" imgH="253800" progId="Equation.DSMT4">
                      <p:embed/>
                    </p:oleObj>
                  </mc:Choice>
                  <mc:Fallback>
                    <p:oleObj name="Equation" r:id="rId6" imgW="91440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69610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Equation" r:id="rId8" imgW="152334" imgH="139639" progId="Equation.DSMT4">
                    <p:embed/>
                  </p:oleObj>
                </mc:Choice>
                <mc:Fallback>
                  <p:oleObj name="Equation" r:id="rId8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Equation" r:id="rId10" imgW="342603" imgH="177646" progId="Equation.DSMT4">
                    <p:embed/>
                  </p:oleObj>
                </mc:Choice>
                <mc:Fallback>
                  <p:oleObj name="Equation" r:id="rId10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Equation" r:id="rId12" imgW="304668" imgH="241195" progId="Equation.DSMT4">
                    <p:embed/>
                  </p:oleObj>
                </mc:Choice>
                <mc:Fallback>
                  <p:oleObj name="Equation" r:id="rId12" imgW="30466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upo 41"/>
          <p:cNvGrpSpPr/>
          <p:nvPr/>
        </p:nvGrpSpPr>
        <p:grpSpPr>
          <a:xfrm>
            <a:off x="4741227" y="5299637"/>
            <a:ext cx="3315028" cy="461964"/>
            <a:chOff x="5529097" y="6339698"/>
            <a:chExt cx="3315028" cy="461964"/>
          </a:xfrm>
        </p:grpSpPr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49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0" name="Text Box 57"/>
              <p:cNvSpPr txBox="1">
                <a:spLocks noChangeArrowheads="1"/>
              </p:cNvSpPr>
              <p:nvPr/>
            </p:nvSpPr>
            <p:spPr bwMode="auto">
              <a:xfrm>
                <a:off x="1954" y="3359"/>
                <a:ext cx="50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  <p:grpSp>
          <p:nvGrpSpPr>
            <p:cNvPr id="44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4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995936" y="2802414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for, de fato, falsa:</a:t>
            </a:r>
          </a:p>
        </p:txBody>
      </p: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65240"/>
              </p:ext>
            </p:extLst>
          </p:nvPr>
        </p:nvGraphicFramePr>
        <p:xfrm>
          <a:off x="6551811" y="2773386"/>
          <a:ext cx="2052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4" imgW="1434960" imgH="253800" progId="Equation.DSMT4">
                  <p:embed/>
                </p:oleObj>
              </mc:Choice>
              <mc:Fallback>
                <p:oleObj name="Equation" r:id="rId14" imgW="143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811" y="2773386"/>
                        <a:ext cx="20526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616634" y="3606800"/>
            <a:ext cx="3036674" cy="1712403"/>
            <a:chOff x="5616634" y="3606800"/>
            <a:chExt cx="3036674" cy="1712403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950321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Equation" r:id="rId16" imgW="888840" imgH="253800" progId="Equation.DSMT4">
                    <p:embed/>
                  </p:oleObj>
                </mc:Choice>
                <mc:Fallback>
                  <p:oleObj name="Equation" r:id="rId16" imgW="8888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Freeform 42"/>
          <p:cNvSpPr>
            <a:spLocks/>
          </p:cNvSpPr>
          <p:nvPr/>
        </p:nvSpPr>
        <p:spPr bwMode="auto">
          <a:xfrm>
            <a:off x="5940153" y="4671636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6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84869"/>
              </p:ext>
            </p:extLst>
          </p:nvPr>
        </p:nvGraphicFramePr>
        <p:xfrm>
          <a:off x="6353514" y="4735886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8" imgW="152268" imgH="203024" progId="Equation.DSMT4">
                  <p:embed/>
                </p:oleObj>
              </mc:Choice>
              <mc:Fallback>
                <p:oleObj name="Equation" r:id="rId18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514" y="4735886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50824" y="5552121"/>
            <a:ext cx="397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</a:rPr>
              <a:t>erro do tipo II</a:t>
            </a:r>
            <a:r>
              <a:rPr lang="pt-BR" altLang="pt-BR" sz="1600" dirty="0"/>
              <a:t> ou erro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pt-BR" altLang="pt-BR" sz="1600" dirty="0"/>
              <a:t>.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50824" y="6156593"/>
            <a:ext cx="8110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erro é quase sempre negligenciado sendo influenciado por diversos fatores (ver detalhes adiante).</a:t>
            </a:r>
          </a:p>
        </p:txBody>
      </p:sp>
    </p:spTree>
    <p:extLst>
      <p:ext uri="{BB962C8B-B14F-4D97-AF65-F5344CB8AC3E}">
        <p14:creationId xmlns:p14="http://schemas.microsoft.com/office/powerpoint/2010/main" val="212499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– Erros I e II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endParaRPr lang="pt-BR" altLang="pt-BR" sz="16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</a:p>
        </p:txBody>
      </p:sp>
      <p:grpSp>
        <p:nvGrpSpPr>
          <p:cNvPr id="19461" name="Group 71"/>
          <p:cNvGrpSpPr>
            <a:grpSpLocks/>
          </p:cNvGrpSpPr>
          <p:nvPr/>
        </p:nvGrpSpPr>
        <p:grpSpPr bwMode="auto">
          <a:xfrm>
            <a:off x="457200" y="2849488"/>
            <a:ext cx="3733800" cy="1371600"/>
            <a:chOff x="0" y="1776"/>
            <a:chExt cx="2352" cy="864"/>
          </a:xfrm>
        </p:grpSpPr>
        <p:sp>
          <p:nvSpPr>
            <p:cNvPr id="19472" name="Text Box 38"/>
            <p:cNvSpPr txBox="1">
              <a:spLocks noChangeArrowheads="1"/>
            </p:cNvSpPr>
            <p:nvPr/>
          </p:nvSpPr>
          <p:spPr bwMode="auto">
            <a:xfrm>
              <a:off x="850" y="1776"/>
              <a:ext cx="6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é verd.</a:t>
              </a:r>
            </a:p>
          </p:txBody>
        </p:sp>
        <p:sp>
          <p:nvSpPr>
            <p:cNvPr id="19473" name="Text Box 39"/>
            <p:cNvSpPr txBox="1">
              <a:spLocks noChangeArrowheads="1"/>
            </p:cNvSpPr>
            <p:nvPr/>
          </p:nvSpPr>
          <p:spPr bwMode="auto">
            <a:xfrm>
              <a:off x="1621" y="1776"/>
              <a:ext cx="6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é falso</a:t>
              </a:r>
            </a:p>
          </p:txBody>
        </p:sp>
        <p:sp>
          <p:nvSpPr>
            <p:cNvPr id="19474" name="Text Box 62"/>
            <p:cNvSpPr txBox="1">
              <a:spLocks noChangeArrowheads="1"/>
            </p:cNvSpPr>
            <p:nvPr/>
          </p:nvSpPr>
          <p:spPr bwMode="auto">
            <a:xfrm>
              <a:off x="48" y="206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pt-BR" altLang="pt-BR" sz="1600"/>
            </a:p>
          </p:txBody>
        </p:sp>
        <p:sp>
          <p:nvSpPr>
            <p:cNvPr id="19475" name="Text Box 63"/>
            <p:cNvSpPr txBox="1">
              <a:spLocks noChangeArrowheads="1"/>
            </p:cNvSpPr>
            <p:nvPr/>
          </p:nvSpPr>
          <p:spPr bwMode="auto">
            <a:xfrm>
              <a:off x="0" y="237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Rejeita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pt-BR" altLang="pt-BR" sz="1600"/>
            </a:p>
          </p:txBody>
        </p:sp>
        <p:grpSp>
          <p:nvGrpSpPr>
            <p:cNvPr id="19476" name="Group 70"/>
            <p:cNvGrpSpPr>
              <a:grpSpLocks/>
            </p:cNvGrpSpPr>
            <p:nvPr/>
          </p:nvGrpSpPr>
          <p:grpSpPr bwMode="auto">
            <a:xfrm>
              <a:off x="48" y="2016"/>
              <a:ext cx="2304" cy="624"/>
              <a:chOff x="48" y="2016"/>
              <a:chExt cx="2640" cy="624"/>
            </a:xfrm>
          </p:grpSpPr>
          <p:sp>
            <p:nvSpPr>
              <p:cNvPr id="19480" name="Line 64"/>
              <p:cNvSpPr>
                <a:spLocks noChangeShapeType="1"/>
              </p:cNvSpPr>
              <p:nvPr/>
            </p:nvSpPr>
            <p:spPr bwMode="auto">
              <a:xfrm>
                <a:off x="48" y="201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1" name="Line 65"/>
              <p:cNvSpPr>
                <a:spLocks noChangeShapeType="1"/>
              </p:cNvSpPr>
              <p:nvPr/>
            </p:nvSpPr>
            <p:spPr bwMode="auto">
              <a:xfrm>
                <a:off x="48" y="2328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2" name="Line 66"/>
              <p:cNvSpPr>
                <a:spLocks noChangeShapeType="1"/>
              </p:cNvSpPr>
              <p:nvPr/>
            </p:nvSpPr>
            <p:spPr bwMode="auto">
              <a:xfrm>
                <a:off x="48" y="264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477" name="Line 67"/>
            <p:cNvSpPr>
              <a:spLocks noChangeShapeType="1"/>
            </p:cNvSpPr>
            <p:nvPr/>
          </p:nvSpPr>
          <p:spPr bwMode="auto">
            <a:xfrm>
              <a:off x="816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8" name="Line 68"/>
            <p:cNvSpPr>
              <a:spLocks noChangeShapeType="1"/>
            </p:cNvSpPr>
            <p:nvPr/>
          </p:nvSpPr>
          <p:spPr bwMode="auto">
            <a:xfrm>
              <a:off x="1584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9" name="Line 69"/>
            <p:cNvSpPr>
              <a:spLocks noChangeShapeType="1"/>
            </p:cNvSpPr>
            <p:nvPr/>
          </p:nvSpPr>
          <p:spPr bwMode="auto">
            <a:xfrm>
              <a:off x="2352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152" name="Text Box 72"/>
          <p:cNvSpPr txBox="1">
            <a:spLocks noChangeArrowheads="1"/>
          </p:cNvSpPr>
          <p:nvPr/>
        </p:nvSpPr>
        <p:spPr bwMode="auto">
          <a:xfrm>
            <a:off x="2070100" y="3314626"/>
            <a:ext cx="58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1 - </a:t>
            </a:r>
            <a:r>
              <a:rPr lang="pt-BR" altLang="pt-BR" sz="1600" i="1" dirty="0">
                <a:sym typeface="Symbol" pitchFamily="18" charset="2"/>
              </a:rPr>
              <a:t></a:t>
            </a:r>
          </a:p>
        </p:txBody>
      </p:sp>
      <p:sp>
        <p:nvSpPr>
          <p:cNvPr id="174153" name="Text Box 73"/>
          <p:cNvSpPr txBox="1">
            <a:spLocks noChangeArrowheads="1"/>
          </p:cNvSpPr>
          <p:nvPr/>
        </p:nvSpPr>
        <p:spPr bwMode="auto">
          <a:xfrm>
            <a:off x="3417888" y="3313038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sym typeface="Symbol" pitchFamily="18" charset="2"/>
              </a:rPr>
              <a:t></a:t>
            </a:r>
          </a:p>
        </p:txBody>
      </p:sp>
      <p:sp>
        <p:nvSpPr>
          <p:cNvPr id="174154" name="Text Box 74"/>
          <p:cNvSpPr txBox="1">
            <a:spLocks noChangeArrowheads="1"/>
          </p:cNvSpPr>
          <p:nvPr/>
        </p:nvSpPr>
        <p:spPr bwMode="auto">
          <a:xfrm>
            <a:off x="3282950" y="3806751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1 - </a:t>
            </a:r>
            <a:r>
              <a:rPr lang="pt-BR" altLang="pt-BR" sz="1600" i="1" dirty="0">
                <a:sym typeface="Symbol" pitchFamily="18" charset="2"/>
              </a:rPr>
              <a:t></a:t>
            </a:r>
          </a:p>
        </p:txBody>
      </p:sp>
      <p:sp>
        <p:nvSpPr>
          <p:cNvPr id="174155" name="Text Box 75"/>
          <p:cNvSpPr txBox="1">
            <a:spLocks noChangeArrowheads="1"/>
          </p:cNvSpPr>
          <p:nvPr/>
        </p:nvSpPr>
        <p:spPr bwMode="auto">
          <a:xfrm>
            <a:off x="2205038" y="3806751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sym typeface="Symbol" pitchFamily="18" charset="2"/>
              </a:rPr>
              <a:t>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8E56-5012-4642-BCF1-7BD6AB4F68AC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4663927" y="1816926"/>
            <a:ext cx="3989381" cy="1749425"/>
            <a:chOff x="3301" y="2251"/>
            <a:chExt cx="2513" cy="1102"/>
          </a:xfrm>
        </p:grpSpPr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65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68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7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591763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58" name="Equation" r:id="rId5" imgW="914400" imgH="253800" progId="Equation.DSMT4">
                      <p:embed/>
                    </p:oleObj>
                  </mc:Choice>
                  <mc:Fallback>
                    <p:oleObj name="Equation" r:id="rId5" imgW="91440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6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613637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9" imgW="342603" imgH="177646" progId="Equation.DSMT4">
                    <p:embed/>
                  </p:oleObj>
                </mc:Choice>
                <mc:Fallback>
                  <p:oleObj name="Equation" r:id="rId9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Equation" r:id="rId11" imgW="304668" imgH="241195" progId="Equation.DSMT4">
                    <p:embed/>
                  </p:oleObj>
                </mc:Choice>
                <mc:Fallback>
                  <p:oleObj name="Equation" r:id="rId11" imgW="30466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upo 72"/>
          <p:cNvGrpSpPr/>
          <p:nvPr/>
        </p:nvGrpSpPr>
        <p:grpSpPr>
          <a:xfrm>
            <a:off x="4934202" y="3543100"/>
            <a:ext cx="3315028" cy="461964"/>
            <a:chOff x="5529097" y="6339698"/>
            <a:chExt cx="3315028" cy="461964"/>
          </a:xfrm>
        </p:grpSpPr>
        <p:grpSp>
          <p:nvGrpSpPr>
            <p:cNvPr id="74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78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9" name="Text Box 57"/>
              <p:cNvSpPr txBox="1">
                <a:spLocks noChangeArrowheads="1"/>
              </p:cNvSpPr>
              <p:nvPr/>
            </p:nvSpPr>
            <p:spPr bwMode="auto">
              <a:xfrm>
                <a:off x="1954" y="3359"/>
                <a:ext cx="50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  <p:grpSp>
          <p:nvGrpSpPr>
            <p:cNvPr id="75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76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7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/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/>
                  <a:t> </a:t>
                </a:r>
              </a:p>
            </p:txBody>
          </p:sp>
        </p:grpSp>
      </p:grpSp>
      <p:grpSp>
        <p:nvGrpSpPr>
          <p:cNvPr id="80" name="Grupo 79"/>
          <p:cNvGrpSpPr/>
          <p:nvPr/>
        </p:nvGrpSpPr>
        <p:grpSpPr>
          <a:xfrm>
            <a:off x="5809609" y="1850263"/>
            <a:ext cx="3036674" cy="1712403"/>
            <a:chOff x="5616634" y="3606800"/>
            <a:chExt cx="3036674" cy="1712403"/>
          </a:xfrm>
        </p:grpSpPr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8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849305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Equation" r:id="rId13" imgW="888840" imgH="253800" progId="Equation.DSMT4">
                    <p:embed/>
                  </p:oleObj>
                </mc:Choice>
                <mc:Fallback>
                  <p:oleObj name="Equation" r:id="rId13" imgW="8888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Freeform 42"/>
          <p:cNvSpPr>
            <a:spLocks/>
          </p:cNvSpPr>
          <p:nvPr/>
        </p:nvSpPr>
        <p:spPr bwMode="auto">
          <a:xfrm>
            <a:off x="6133128" y="2915099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8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98627"/>
              </p:ext>
            </p:extLst>
          </p:nvPr>
        </p:nvGraphicFramePr>
        <p:xfrm>
          <a:off x="6546489" y="2979349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5" imgW="152268" imgH="203024" progId="Equation.DSMT4">
                  <p:embed/>
                </p:oleObj>
              </mc:Choice>
              <mc:Fallback>
                <p:oleObj name="Equation" r:id="rId15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489" y="2979349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524777" y="4913873"/>
            <a:ext cx="83215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P(rejeitar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verdadeira) = </a:t>
            </a:r>
            <a:r>
              <a:rPr lang="pt-BR" altLang="pt-BR" sz="1600" i="1" dirty="0">
                <a:sym typeface="Symbol" pitchFamily="18" charset="2"/>
              </a:rPr>
              <a:t> </a:t>
            </a:r>
            <a:r>
              <a:rPr lang="pt-BR" altLang="pt-BR" sz="1600" dirty="0"/>
              <a:t>(nível de significância ou erro do tipo I) </a:t>
            </a:r>
            <a:r>
              <a:rPr lang="pt-BR" sz="2000" dirty="0">
                <a:solidFill>
                  <a:srgbClr val="FF0000"/>
                </a:solidFill>
                <a:sym typeface="Wingdings 2"/>
              </a:rPr>
              <a:t>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P(aceitar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verdadeira) = </a:t>
            </a:r>
            <a:r>
              <a:rPr lang="pt-BR" altLang="pt-BR" sz="1600" dirty="0">
                <a:latin typeface="Times New Roman" charset="0"/>
              </a:rPr>
              <a:t>1</a:t>
            </a:r>
            <a:r>
              <a:rPr lang="pt-BR" altLang="pt-BR" sz="1600" dirty="0"/>
              <a:t> - </a:t>
            </a:r>
            <a:r>
              <a:rPr lang="pt-BR" altLang="pt-BR" sz="1600" i="1" dirty="0">
                <a:sym typeface="Symbol" pitchFamily="18" charset="2"/>
              </a:rPr>
              <a:t> </a:t>
            </a:r>
            <a:r>
              <a:rPr lang="pt-BR" altLang="pt-BR" sz="1600" dirty="0"/>
              <a:t>(nível de confiança) </a:t>
            </a:r>
            <a:r>
              <a:rPr lang="pt-BR" sz="2000" dirty="0">
                <a:solidFill>
                  <a:srgbClr val="0070C0"/>
                </a:solidFill>
                <a:sym typeface="Wingdings 2"/>
              </a:rPr>
              <a:t></a:t>
            </a:r>
            <a:endParaRPr lang="pt-BR" altLang="pt-BR" sz="1600" i="1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P(aceitar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/>
              <a:t> é verdadeira) = </a:t>
            </a:r>
            <a:r>
              <a:rPr lang="pt-BR" altLang="pt-BR" sz="1600" i="1" dirty="0">
                <a:sym typeface="Symbol" pitchFamily="18" charset="2"/>
              </a:rPr>
              <a:t> </a:t>
            </a:r>
            <a:r>
              <a:rPr lang="pt-BR" altLang="pt-BR" sz="1600" dirty="0"/>
              <a:t>(erro do tipo II) </a:t>
            </a:r>
            <a:r>
              <a:rPr lang="pt-BR" sz="2000" dirty="0">
                <a:solidFill>
                  <a:srgbClr val="FF0000"/>
                </a:solidFill>
                <a:sym typeface="Wingdings 2"/>
              </a:rPr>
              <a:t></a:t>
            </a:r>
            <a:endParaRPr lang="pt-BR" altLang="pt-BR" sz="16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P(rejeitar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/>
              <a:t> é verdadeira) = </a:t>
            </a:r>
            <a:r>
              <a:rPr lang="pt-BR" altLang="pt-BR" sz="1600" dirty="0">
                <a:latin typeface="Times New Roman" charset="0"/>
              </a:rPr>
              <a:t>1</a:t>
            </a:r>
            <a:r>
              <a:rPr lang="pt-BR" altLang="pt-BR" sz="1600" dirty="0"/>
              <a:t> -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r>
              <a:rPr lang="pt-BR" altLang="pt-BR" sz="1600" dirty="0"/>
              <a:t> (poder do teste) </a:t>
            </a:r>
            <a:r>
              <a:rPr lang="pt-BR" sz="2000" dirty="0">
                <a:solidFill>
                  <a:srgbClr val="0070C0"/>
                </a:solidFill>
                <a:sym typeface="Wingdings 2"/>
              </a:rPr>
              <a:t></a:t>
            </a:r>
            <a:endParaRPr lang="pt-BR" alt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2" grpId="0"/>
      <p:bldP spid="174153" grpId="0"/>
      <p:bldP spid="174154" grpId="0"/>
      <p:bldP spid="1741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05120" y="2737802"/>
            <a:ext cx="2930143" cy="1834615"/>
            <a:chOff x="9235255" y="100908"/>
            <a:chExt cx="2930143" cy="1834615"/>
          </a:xfrm>
        </p:grpSpPr>
        <p:sp>
          <p:nvSpPr>
            <p:cNvPr id="215" name="Retângulo 214"/>
            <p:cNvSpPr/>
            <p:nvPr/>
          </p:nvSpPr>
          <p:spPr>
            <a:xfrm>
              <a:off x="9235255" y="100908"/>
              <a:ext cx="2857703" cy="1834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9235255" y="575159"/>
              <a:ext cx="2930143" cy="1254085"/>
              <a:chOff x="3233756" y="5423591"/>
              <a:chExt cx="2930143" cy="1254085"/>
            </a:xfrm>
          </p:grpSpPr>
          <p:grpSp>
            <p:nvGrpSpPr>
              <p:cNvPr id="52" name="Group 53"/>
              <p:cNvGrpSpPr>
                <a:grpSpLocks/>
              </p:cNvGrpSpPr>
              <p:nvPr/>
            </p:nvGrpSpPr>
            <p:grpSpPr bwMode="auto">
              <a:xfrm>
                <a:off x="3233756" y="5568355"/>
                <a:ext cx="2930143" cy="1109321"/>
                <a:chOff x="3301" y="2416"/>
                <a:chExt cx="2578" cy="976"/>
              </a:xfrm>
            </p:grpSpPr>
            <p:grpSp>
              <p:nvGrpSpPr>
                <p:cNvPr id="53" name="Group 52"/>
                <p:cNvGrpSpPr>
                  <a:grpSpLocks/>
                </p:cNvGrpSpPr>
                <p:nvPr/>
              </p:nvGrpSpPr>
              <p:grpSpPr bwMode="auto">
                <a:xfrm>
                  <a:off x="3301" y="2416"/>
                  <a:ext cx="2578" cy="976"/>
                  <a:chOff x="3301" y="2416"/>
                  <a:chExt cx="2578" cy="976"/>
                </a:xfrm>
              </p:grpSpPr>
              <p:grpSp>
                <p:nvGrpSpPr>
                  <p:cNvPr id="5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301" y="2416"/>
                    <a:ext cx="2578" cy="976"/>
                    <a:chOff x="2988" y="2349"/>
                    <a:chExt cx="3277" cy="1244"/>
                  </a:xfrm>
                </p:grpSpPr>
                <p:pic>
                  <p:nvPicPr>
                    <p:cNvPr id="8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2349"/>
                      <a:ext cx="2432" cy="9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416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>
                          <a:latin typeface="Times New Roman" charset="0"/>
                        </a:rPr>
                        <a:t>-</a:t>
                      </a:r>
                      <a:r>
                        <a:rPr lang="pt-BR" altLang="pt-BR" sz="14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91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2" y="3180"/>
                      <a:ext cx="463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 dirty="0">
                          <a:latin typeface="Times New Roman" charset="0"/>
                        </a:rPr>
                        <a:t>+</a:t>
                      </a:r>
                      <a:r>
                        <a:rPr lang="pt-BR" altLang="pt-BR" sz="1400" dirty="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400" dirty="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93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2" y="3248"/>
                      <a:ext cx="389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 i="1" dirty="0">
                          <a:latin typeface="Times New Roman" charset="0"/>
                          <a:sym typeface="Symbol" pitchFamily="18" charset="2"/>
                        </a:rPr>
                        <a:t></a:t>
                      </a:r>
                      <a:r>
                        <a:rPr lang="pt-BR" altLang="pt-BR" sz="1400" baseline="-25000" dirty="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9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38"/>
                      <a:ext cx="305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sz="1200"/>
                    </a:p>
                  </p:txBody>
                </p:sp>
              </p:grpSp>
              <p:sp>
                <p:nvSpPr>
                  <p:cNvPr id="8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954" y="2455"/>
                    <a:ext cx="113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sz="1200"/>
                  </a:p>
                </p:txBody>
              </p:sp>
            </p:grp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3471" y="2437"/>
                  <a:ext cx="1121" cy="675"/>
                </a:xfrm>
                <a:custGeom>
                  <a:avLst/>
                  <a:gdLst>
                    <a:gd name="T0" fmla="*/ 536 w 1122"/>
                    <a:gd name="T1" fmla="*/ 1 h 1027"/>
                    <a:gd name="T2" fmla="*/ 561 w 1122"/>
                    <a:gd name="T3" fmla="*/ 1 h 1027"/>
                    <a:gd name="T4" fmla="*/ 562 w 1122"/>
                    <a:gd name="T5" fmla="*/ 1 h 1027"/>
                    <a:gd name="T6" fmla="*/ 591 w 1122"/>
                    <a:gd name="T7" fmla="*/ 1 h 1027"/>
                    <a:gd name="T8" fmla="*/ 626 w 1122"/>
                    <a:gd name="T9" fmla="*/ 1 h 1027"/>
                    <a:gd name="T10" fmla="*/ 655 w 1122"/>
                    <a:gd name="T11" fmla="*/ 1 h 1027"/>
                    <a:gd name="T12" fmla="*/ 683 w 1122"/>
                    <a:gd name="T13" fmla="*/ 1 h 1027"/>
                    <a:gd name="T14" fmla="*/ 715 w 1122"/>
                    <a:gd name="T15" fmla="*/ 1 h 1027"/>
                    <a:gd name="T16" fmla="*/ 741 w 1122"/>
                    <a:gd name="T17" fmla="*/ 1 h 1027"/>
                    <a:gd name="T18" fmla="*/ 773 w 1122"/>
                    <a:gd name="T19" fmla="*/ 1 h 1027"/>
                    <a:gd name="T20" fmla="*/ 795 w 1122"/>
                    <a:gd name="T21" fmla="*/ 0 h 1027"/>
                    <a:gd name="T22" fmla="*/ 821 w 1122"/>
                    <a:gd name="T23" fmla="*/ 0 h 1027"/>
                    <a:gd name="T24" fmla="*/ 843 w 1122"/>
                    <a:gd name="T25" fmla="*/ 1 h 1027"/>
                    <a:gd name="T26" fmla="*/ 875 w 1122"/>
                    <a:gd name="T27" fmla="*/ 1 h 1027"/>
                    <a:gd name="T28" fmla="*/ 911 w 1122"/>
                    <a:gd name="T29" fmla="*/ 1 h 1027"/>
                    <a:gd name="T30" fmla="*/ 939 w 1122"/>
                    <a:gd name="T31" fmla="*/ 1 h 1027"/>
                    <a:gd name="T32" fmla="*/ 968 w 1122"/>
                    <a:gd name="T33" fmla="*/ 1 h 1027"/>
                    <a:gd name="T34" fmla="*/ 1006 w 1122"/>
                    <a:gd name="T35" fmla="*/ 1 h 1027"/>
                    <a:gd name="T36" fmla="*/ 1034 w 1122"/>
                    <a:gd name="T37" fmla="*/ 1 h 1027"/>
                    <a:gd name="T38" fmla="*/ 1066 w 1122"/>
                    <a:gd name="T39" fmla="*/ 1 h 1027"/>
                    <a:gd name="T40" fmla="*/ 1082 w 1122"/>
                    <a:gd name="T41" fmla="*/ 1 h 1027"/>
                    <a:gd name="T42" fmla="*/ 1093 w 1122"/>
                    <a:gd name="T43" fmla="*/ 1 h 1027"/>
                    <a:gd name="T44" fmla="*/ 1093 w 1122"/>
                    <a:gd name="T45" fmla="*/ 1 h 1027"/>
                    <a:gd name="T46" fmla="*/ 0 w 1122"/>
                    <a:gd name="T47" fmla="*/ 1 h 1027"/>
                    <a:gd name="T48" fmla="*/ 125 w 1122"/>
                    <a:gd name="T49" fmla="*/ 1 h 1027"/>
                    <a:gd name="T50" fmla="*/ 188 w 1122"/>
                    <a:gd name="T51" fmla="*/ 1 h 1027"/>
                    <a:gd name="T52" fmla="*/ 236 w 1122"/>
                    <a:gd name="T53" fmla="*/ 1 h 1027"/>
                    <a:gd name="T54" fmla="*/ 274 w 1122"/>
                    <a:gd name="T55" fmla="*/ 1 h 1027"/>
                    <a:gd name="T56" fmla="*/ 303 w 1122"/>
                    <a:gd name="T57" fmla="*/ 1 h 1027"/>
                    <a:gd name="T58" fmla="*/ 346 w 1122"/>
                    <a:gd name="T59" fmla="*/ 1 h 1027"/>
                    <a:gd name="T60" fmla="*/ 380 w 1122"/>
                    <a:gd name="T61" fmla="*/ 1 h 1027"/>
                    <a:gd name="T62" fmla="*/ 413 w 1122"/>
                    <a:gd name="T63" fmla="*/ 1 h 1027"/>
                    <a:gd name="T64" fmla="*/ 444 w 1122"/>
                    <a:gd name="T65" fmla="*/ 1 h 1027"/>
                    <a:gd name="T66" fmla="*/ 490 w 1122"/>
                    <a:gd name="T67" fmla="*/ 1 h 1027"/>
                    <a:gd name="T68" fmla="*/ 536 w 1122"/>
                    <a:gd name="T69" fmla="*/ 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200"/>
                </a:p>
              </p:txBody>
            </p:sp>
            <p:graphicFrame>
              <p:nvGraphicFramePr>
                <p:cNvPr id="55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8417039"/>
                    </p:ext>
                  </p:extLst>
                </p:nvPr>
              </p:nvGraphicFramePr>
              <p:xfrm>
                <a:off x="4626" y="2988"/>
                <a:ext cx="108" cy="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482" name="Equation" r:id="rId5" imgW="152334" imgH="139639" progId="Equation.DSMT4">
                        <p:embed/>
                      </p:oleObj>
                    </mc:Choice>
                    <mc:Fallback>
                      <p:oleObj name="Equation" r:id="rId5" imgW="152334" imgH="139639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26" y="2988"/>
                              <a:ext cx="108" cy="9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Object 21"/>
                <p:cNvGraphicFramePr>
                  <a:graphicFrameLocks noChangeAspect="1"/>
                </p:cNvGraphicFramePr>
                <p:nvPr/>
              </p:nvGraphicFramePr>
              <p:xfrm>
                <a:off x="4184" y="2845"/>
                <a:ext cx="242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483" name="Equation" r:id="rId7" imgW="342603" imgH="177646" progId="Equation.DSMT4">
                        <p:embed/>
                      </p:oleObj>
                    </mc:Choice>
                    <mc:Fallback>
                      <p:oleObj name="Equation" r:id="rId7" imgW="342603" imgH="177646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84" y="2845"/>
                              <a:ext cx="242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7" name="Freeform 42"/>
              <p:cNvSpPr>
                <a:spLocks/>
              </p:cNvSpPr>
              <p:nvPr/>
            </p:nvSpPr>
            <p:spPr bwMode="auto">
              <a:xfrm>
                <a:off x="4132861" y="5829919"/>
                <a:ext cx="571181" cy="533539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  <a:gd name="connsiteX0" fmla="*/ 0 w 10070"/>
                  <a:gd name="connsiteY0" fmla="*/ 26833 h 27006"/>
                  <a:gd name="connsiteX1" fmla="*/ 2374 w 10070"/>
                  <a:gd name="connsiteY1" fmla="*/ 26312 h 27006"/>
                  <a:gd name="connsiteX2" fmla="*/ 4369 w 10070"/>
                  <a:gd name="connsiteY2" fmla="*/ 25619 h 27006"/>
                  <a:gd name="connsiteX3" fmla="*/ 6061 w 10070"/>
                  <a:gd name="connsiteY3" fmla="*/ 24347 h 27006"/>
                  <a:gd name="connsiteX4" fmla="*/ 7652 w 10070"/>
                  <a:gd name="connsiteY4" fmla="*/ 22266 h 27006"/>
                  <a:gd name="connsiteX5" fmla="*/ 9040 w 10070"/>
                  <a:gd name="connsiteY5" fmla="*/ 19607 h 27006"/>
                  <a:gd name="connsiteX6" fmla="*/ 10070 w 10070"/>
                  <a:gd name="connsiteY6" fmla="*/ 0 h 27006"/>
                  <a:gd name="connsiteX7" fmla="*/ 10000 w 10070"/>
                  <a:gd name="connsiteY7" fmla="*/ 27006 h 27006"/>
                  <a:gd name="connsiteX8" fmla="*/ 0 w 10070"/>
                  <a:gd name="connsiteY8" fmla="*/ 26833 h 27006"/>
                  <a:gd name="connsiteX0" fmla="*/ 0 w 13590"/>
                  <a:gd name="connsiteY0" fmla="*/ 27134 h 27134"/>
                  <a:gd name="connsiteX1" fmla="*/ 5894 w 13590"/>
                  <a:gd name="connsiteY1" fmla="*/ 26312 h 27134"/>
                  <a:gd name="connsiteX2" fmla="*/ 7889 w 13590"/>
                  <a:gd name="connsiteY2" fmla="*/ 2561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889 w 13590"/>
                  <a:gd name="connsiteY2" fmla="*/ 2561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701 w 13590"/>
                  <a:gd name="connsiteY5" fmla="*/ 500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701 w 13590"/>
                  <a:gd name="connsiteY5" fmla="*/ 500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490 w 13590"/>
                  <a:gd name="connsiteY5" fmla="*/ 485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2915 w 13590"/>
                  <a:gd name="connsiteY1" fmla="*/ 25271 h 27134"/>
                  <a:gd name="connsiteX2" fmla="*/ 5190 w 13590"/>
                  <a:gd name="connsiteY2" fmla="*/ 23904 h 27134"/>
                  <a:gd name="connsiteX3" fmla="*/ 7537 w 13590"/>
                  <a:gd name="connsiteY3" fmla="*/ 19599 h 27134"/>
                  <a:gd name="connsiteX4" fmla="*/ 9440 w 13590"/>
                  <a:gd name="connsiteY4" fmla="*/ 15016 h 27134"/>
                  <a:gd name="connsiteX5" fmla="*/ 11313 w 13590"/>
                  <a:gd name="connsiteY5" fmla="*/ 8571 h 27134"/>
                  <a:gd name="connsiteX6" fmla="*/ 12490 w 13590"/>
                  <a:gd name="connsiteY6" fmla="*/ 4859 h 27134"/>
                  <a:gd name="connsiteX7" fmla="*/ 13590 w 13590"/>
                  <a:gd name="connsiteY7" fmla="*/ 0 h 27134"/>
                  <a:gd name="connsiteX8" fmla="*/ 13520 w 13590"/>
                  <a:gd name="connsiteY8" fmla="*/ 27006 h 27134"/>
                  <a:gd name="connsiteX9" fmla="*/ 0 w 13590"/>
                  <a:gd name="connsiteY9" fmla="*/ 27134 h 2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90" h="27134">
                    <a:moveTo>
                      <a:pt x="0" y="27134"/>
                    </a:moveTo>
                    <a:cubicBezTo>
                      <a:pt x="948" y="26463"/>
                      <a:pt x="1967" y="25942"/>
                      <a:pt x="2915" y="25271"/>
                    </a:cubicBezTo>
                    <a:lnTo>
                      <a:pt x="5190" y="23904"/>
                    </a:lnTo>
                    <a:lnTo>
                      <a:pt x="7537" y="19599"/>
                    </a:lnTo>
                    <a:lnTo>
                      <a:pt x="9440" y="15016"/>
                    </a:lnTo>
                    <a:lnTo>
                      <a:pt x="11313" y="8571"/>
                    </a:lnTo>
                    <a:lnTo>
                      <a:pt x="12490" y="4859"/>
                    </a:lnTo>
                    <a:lnTo>
                      <a:pt x="13590" y="0"/>
                    </a:lnTo>
                    <a:cubicBezTo>
                      <a:pt x="13567" y="9002"/>
                      <a:pt x="13543" y="18004"/>
                      <a:pt x="13520" y="27006"/>
                    </a:cubicBezTo>
                    <a:lnTo>
                      <a:pt x="0" y="271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/>
              </a:p>
            </p:txBody>
          </p:sp>
          <p:graphicFrame>
            <p:nvGraphicFramePr>
              <p:cNvPr id="108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074257"/>
                  </p:ext>
                </p:extLst>
              </p:nvPr>
            </p:nvGraphicFramePr>
            <p:xfrm>
              <a:off x="4581608" y="6213072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4" name="Equation" r:id="rId9" imgW="152268" imgH="203024" progId="Equation.DSMT4">
                      <p:embed/>
                    </p:oleObj>
                  </mc:Choice>
                  <mc:Fallback>
                    <p:oleObj name="Equation" r:id="rId9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1608" y="6213072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Retângulo 2"/>
              <p:cNvSpPr/>
              <p:nvPr/>
            </p:nvSpPr>
            <p:spPr>
              <a:xfrm>
                <a:off x="3688799" y="5423591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/>
              </a:p>
            </p:txBody>
          </p:sp>
          <p:sp>
            <p:nvSpPr>
              <p:cNvPr id="109" name="Retângulo 108"/>
              <p:cNvSpPr/>
              <p:nvPr/>
            </p:nvSpPr>
            <p:spPr>
              <a:xfrm>
                <a:off x="5209384" y="5423591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/>
              </a:p>
            </p:txBody>
          </p:sp>
          <p:sp>
            <p:nvSpPr>
              <p:cNvPr id="104" name="Text Box 12"/>
              <p:cNvSpPr txBox="1">
                <a:spLocks noChangeArrowheads="1"/>
              </p:cNvSpPr>
              <p:nvPr/>
            </p:nvSpPr>
            <p:spPr bwMode="auto">
              <a:xfrm>
                <a:off x="4770985" y="6368452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 flipH="1">
                <a:off x="5103553" y="5601767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/>
              </a:p>
            </p:txBody>
          </p:sp>
          <p:pic>
            <p:nvPicPr>
              <p:cNvPr id="10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838002" y="5569722"/>
                <a:ext cx="2174158" cy="81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upo 11"/>
          <p:cNvGrpSpPr/>
          <p:nvPr/>
        </p:nvGrpSpPr>
        <p:grpSpPr>
          <a:xfrm>
            <a:off x="6081784" y="2381263"/>
            <a:ext cx="2930143" cy="2202587"/>
            <a:chOff x="9059922" y="4625094"/>
            <a:chExt cx="2930143" cy="2202587"/>
          </a:xfrm>
        </p:grpSpPr>
        <p:sp>
          <p:nvSpPr>
            <p:cNvPr id="11" name="Retângulo 10"/>
            <p:cNvSpPr/>
            <p:nvPr/>
          </p:nvSpPr>
          <p:spPr>
            <a:xfrm>
              <a:off x="9059922" y="4625094"/>
              <a:ext cx="2930143" cy="2202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9059922" y="5139280"/>
              <a:ext cx="2930143" cy="1559857"/>
              <a:chOff x="8990798" y="5276473"/>
              <a:chExt cx="2930143" cy="1559857"/>
            </a:xfrm>
          </p:grpSpPr>
          <p:sp>
            <p:nvSpPr>
              <p:cNvPr id="209" name="Text Box 10"/>
              <p:cNvSpPr txBox="1">
                <a:spLocks noChangeArrowheads="1"/>
              </p:cNvSpPr>
              <p:nvPr/>
            </p:nvSpPr>
            <p:spPr bwMode="auto">
              <a:xfrm>
                <a:off x="8990798" y="6467151"/>
                <a:ext cx="371968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>
                    <a:latin typeface="Times New Roman" charset="0"/>
                  </a:rPr>
                  <a:t>-</a:t>
                </a:r>
                <a:r>
                  <a:rPr lang="pt-BR" altLang="pt-BR" sz="14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400">
                  <a:latin typeface="Times New Roman" charset="0"/>
                </a:endParaRPr>
              </a:p>
            </p:txBody>
          </p:sp>
          <p:sp>
            <p:nvSpPr>
              <p:cNvPr id="210" name="Text Box 11"/>
              <p:cNvSpPr txBox="1">
                <a:spLocks noChangeArrowheads="1"/>
              </p:cNvSpPr>
              <p:nvPr/>
            </p:nvSpPr>
            <p:spPr bwMode="auto">
              <a:xfrm>
                <a:off x="11506948" y="6468043"/>
                <a:ext cx="413993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imes New Roman" charset="0"/>
                  </a:rPr>
                  <a:t>+</a:t>
                </a:r>
                <a:r>
                  <a:rPr lang="pt-BR" altLang="pt-BR" sz="14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400" dirty="0">
                  <a:latin typeface="Times New Roman" charset="0"/>
                </a:endParaRPr>
              </a:p>
            </p:txBody>
          </p:sp>
          <p:sp>
            <p:nvSpPr>
              <p:cNvPr id="211" name="Text Box 12"/>
              <p:cNvSpPr txBox="1">
                <a:spLocks noChangeArrowheads="1"/>
              </p:cNvSpPr>
              <p:nvPr/>
            </p:nvSpPr>
            <p:spPr bwMode="auto">
              <a:xfrm>
                <a:off x="9969003" y="6528681"/>
                <a:ext cx="347826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12" name="Line 13"/>
              <p:cNvSpPr>
                <a:spLocks noChangeShapeType="1"/>
              </p:cNvSpPr>
              <p:nvPr/>
            </p:nvSpPr>
            <p:spPr bwMode="auto">
              <a:xfrm>
                <a:off x="9022988" y="6529738"/>
                <a:ext cx="27316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/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9363540" y="5378192"/>
                <a:ext cx="1497056" cy="1185447"/>
                <a:chOff x="9024776" y="5378192"/>
                <a:chExt cx="2174583" cy="1185447"/>
              </a:xfrm>
            </p:grpSpPr>
            <p:pic>
              <p:nvPicPr>
                <p:cNvPr id="208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9024776" y="5378192"/>
                  <a:ext cx="2174583" cy="118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5" name="Freeform 16"/>
                <p:cNvSpPr>
                  <a:spLocks/>
                </p:cNvSpPr>
                <p:nvPr/>
              </p:nvSpPr>
              <p:spPr bwMode="auto">
                <a:xfrm>
                  <a:off x="9184019" y="5411740"/>
                  <a:ext cx="1493909" cy="1115861"/>
                </a:xfrm>
                <a:custGeom>
                  <a:avLst/>
                  <a:gdLst>
                    <a:gd name="T0" fmla="*/ 536 w 1122"/>
                    <a:gd name="T1" fmla="*/ 1 h 1027"/>
                    <a:gd name="T2" fmla="*/ 561 w 1122"/>
                    <a:gd name="T3" fmla="*/ 1 h 1027"/>
                    <a:gd name="T4" fmla="*/ 562 w 1122"/>
                    <a:gd name="T5" fmla="*/ 1 h 1027"/>
                    <a:gd name="T6" fmla="*/ 591 w 1122"/>
                    <a:gd name="T7" fmla="*/ 1 h 1027"/>
                    <a:gd name="T8" fmla="*/ 626 w 1122"/>
                    <a:gd name="T9" fmla="*/ 1 h 1027"/>
                    <a:gd name="T10" fmla="*/ 655 w 1122"/>
                    <a:gd name="T11" fmla="*/ 1 h 1027"/>
                    <a:gd name="T12" fmla="*/ 683 w 1122"/>
                    <a:gd name="T13" fmla="*/ 1 h 1027"/>
                    <a:gd name="T14" fmla="*/ 715 w 1122"/>
                    <a:gd name="T15" fmla="*/ 1 h 1027"/>
                    <a:gd name="T16" fmla="*/ 741 w 1122"/>
                    <a:gd name="T17" fmla="*/ 1 h 1027"/>
                    <a:gd name="T18" fmla="*/ 773 w 1122"/>
                    <a:gd name="T19" fmla="*/ 1 h 1027"/>
                    <a:gd name="T20" fmla="*/ 795 w 1122"/>
                    <a:gd name="T21" fmla="*/ 0 h 1027"/>
                    <a:gd name="T22" fmla="*/ 821 w 1122"/>
                    <a:gd name="T23" fmla="*/ 0 h 1027"/>
                    <a:gd name="T24" fmla="*/ 843 w 1122"/>
                    <a:gd name="T25" fmla="*/ 1 h 1027"/>
                    <a:gd name="T26" fmla="*/ 875 w 1122"/>
                    <a:gd name="T27" fmla="*/ 1 h 1027"/>
                    <a:gd name="T28" fmla="*/ 911 w 1122"/>
                    <a:gd name="T29" fmla="*/ 1 h 1027"/>
                    <a:gd name="T30" fmla="*/ 939 w 1122"/>
                    <a:gd name="T31" fmla="*/ 1 h 1027"/>
                    <a:gd name="T32" fmla="*/ 968 w 1122"/>
                    <a:gd name="T33" fmla="*/ 1 h 1027"/>
                    <a:gd name="T34" fmla="*/ 1006 w 1122"/>
                    <a:gd name="T35" fmla="*/ 1 h 1027"/>
                    <a:gd name="T36" fmla="*/ 1034 w 1122"/>
                    <a:gd name="T37" fmla="*/ 1 h 1027"/>
                    <a:gd name="T38" fmla="*/ 1066 w 1122"/>
                    <a:gd name="T39" fmla="*/ 1 h 1027"/>
                    <a:gd name="T40" fmla="*/ 1082 w 1122"/>
                    <a:gd name="T41" fmla="*/ 1 h 1027"/>
                    <a:gd name="T42" fmla="*/ 1093 w 1122"/>
                    <a:gd name="T43" fmla="*/ 1 h 1027"/>
                    <a:gd name="T44" fmla="*/ 1093 w 1122"/>
                    <a:gd name="T45" fmla="*/ 1 h 1027"/>
                    <a:gd name="T46" fmla="*/ 0 w 1122"/>
                    <a:gd name="T47" fmla="*/ 1 h 1027"/>
                    <a:gd name="T48" fmla="*/ 125 w 1122"/>
                    <a:gd name="T49" fmla="*/ 1 h 1027"/>
                    <a:gd name="T50" fmla="*/ 188 w 1122"/>
                    <a:gd name="T51" fmla="*/ 1 h 1027"/>
                    <a:gd name="T52" fmla="*/ 236 w 1122"/>
                    <a:gd name="T53" fmla="*/ 1 h 1027"/>
                    <a:gd name="T54" fmla="*/ 274 w 1122"/>
                    <a:gd name="T55" fmla="*/ 1 h 1027"/>
                    <a:gd name="T56" fmla="*/ 303 w 1122"/>
                    <a:gd name="T57" fmla="*/ 1 h 1027"/>
                    <a:gd name="T58" fmla="*/ 346 w 1122"/>
                    <a:gd name="T59" fmla="*/ 1 h 1027"/>
                    <a:gd name="T60" fmla="*/ 380 w 1122"/>
                    <a:gd name="T61" fmla="*/ 1 h 1027"/>
                    <a:gd name="T62" fmla="*/ 413 w 1122"/>
                    <a:gd name="T63" fmla="*/ 1 h 1027"/>
                    <a:gd name="T64" fmla="*/ 444 w 1122"/>
                    <a:gd name="T65" fmla="*/ 1 h 1027"/>
                    <a:gd name="T66" fmla="*/ 490 w 1122"/>
                    <a:gd name="T67" fmla="*/ 1 h 1027"/>
                    <a:gd name="T68" fmla="*/ 536 w 1122"/>
                    <a:gd name="T69" fmla="*/ 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1820 w 11820"/>
                    <a:gd name="connsiteY22" fmla="*/ 10033 h 10033"/>
                    <a:gd name="connsiteX23" fmla="*/ 0 w 11820"/>
                    <a:gd name="connsiteY23" fmla="*/ 10000 h 10033"/>
                    <a:gd name="connsiteX24" fmla="*/ 1114 w 11820"/>
                    <a:gd name="connsiteY24" fmla="*/ 9864 h 10033"/>
                    <a:gd name="connsiteX25" fmla="*/ 1676 w 11820"/>
                    <a:gd name="connsiteY25" fmla="*/ 9698 h 10033"/>
                    <a:gd name="connsiteX26" fmla="*/ 2103 w 11820"/>
                    <a:gd name="connsiteY26" fmla="*/ 9562 h 10033"/>
                    <a:gd name="connsiteX27" fmla="*/ 2442 w 11820"/>
                    <a:gd name="connsiteY27" fmla="*/ 9328 h 10033"/>
                    <a:gd name="connsiteX28" fmla="*/ 2701 w 11820"/>
                    <a:gd name="connsiteY28" fmla="*/ 9114 h 10033"/>
                    <a:gd name="connsiteX29" fmla="*/ 3084 w 11820"/>
                    <a:gd name="connsiteY29" fmla="*/ 8715 h 10033"/>
                    <a:gd name="connsiteX30" fmla="*/ 3387 w 11820"/>
                    <a:gd name="connsiteY30" fmla="*/ 8315 h 10033"/>
                    <a:gd name="connsiteX31" fmla="*/ 3681 w 11820"/>
                    <a:gd name="connsiteY31" fmla="*/ 7848 h 10033"/>
                    <a:gd name="connsiteX32" fmla="*/ 3957 w 11820"/>
                    <a:gd name="connsiteY32" fmla="*/ 7313 h 10033"/>
                    <a:gd name="connsiteX33" fmla="*/ 4367 w 11820"/>
                    <a:gd name="connsiteY33" fmla="*/ 6426 h 10033"/>
                    <a:gd name="connsiteX34" fmla="*/ 4777 w 11820"/>
                    <a:gd name="connsiteY34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1807 w 11820"/>
                    <a:gd name="connsiteY22" fmla="*/ 8813 h 10033"/>
                    <a:gd name="connsiteX23" fmla="*/ 11820 w 11820"/>
                    <a:gd name="connsiteY23" fmla="*/ 10033 h 10033"/>
                    <a:gd name="connsiteX24" fmla="*/ 0 w 11820"/>
                    <a:gd name="connsiteY24" fmla="*/ 10000 h 10033"/>
                    <a:gd name="connsiteX25" fmla="*/ 1114 w 11820"/>
                    <a:gd name="connsiteY25" fmla="*/ 9864 h 10033"/>
                    <a:gd name="connsiteX26" fmla="*/ 1676 w 11820"/>
                    <a:gd name="connsiteY26" fmla="*/ 9698 h 10033"/>
                    <a:gd name="connsiteX27" fmla="*/ 2103 w 11820"/>
                    <a:gd name="connsiteY27" fmla="*/ 9562 h 10033"/>
                    <a:gd name="connsiteX28" fmla="*/ 2442 w 11820"/>
                    <a:gd name="connsiteY28" fmla="*/ 9328 h 10033"/>
                    <a:gd name="connsiteX29" fmla="*/ 2701 w 11820"/>
                    <a:gd name="connsiteY29" fmla="*/ 9114 h 10033"/>
                    <a:gd name="connsiteX30" fmla="*/ 3084 w 11820"/>
                    <a:gd name="connsiteY30" fmla="*/ 8715 h 10033"/>
                    <a:gd name="connsiteX31" fmla="*/ 3387 w 11820"/>
                    <a:gd name="connsiteY31" fmla="*/ 8315 h 10033"/>
                    <a:gd name="connsiteX32" fmla="*/ 3681 w 11820"/>
                    <a:gd name="connsiteY32" fmla="*/ 7848 h 10033"/>
                    <a:gd name="connsiteX33" fmla="*/ 3957 w 11820"/>
                    <a:gd name="connsiteY33" fmla="*/ 7313 h 10033"/>
                    <a:gd name="connsiteX34" fmla="*/ 4367 w 11820"/>
                    <a:gd name="connsiteY34" fmla="*/ 6426 h 10033"/>
                    <a:gd name="connsiteX35" fmla="*/ 4777 w 11820"/>
                    <a:gd name="connsiteY35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217 w 11820"/>
                    <a:gd name="connsiteY23" fmla="*/ 8004 h 10033"/>
                    <a:gd name="connsiteX24" fmla="*/ 11807 w 11820"/>
                    <a:gd name="connsiteY24" fmla="*/ 8813 h 10033"/>
                    <a:gd name="connsiteX25" fmla="*/ 11820 w 11820"/>
                    <a:gd name="connsiteY25" fmla="*/ 10033 h 10033"/>
                    <a:gd name="connsiteX26" fmla="*/ 0 w 11820"/>
                    <a:gd name="connsiteY26" fmla="*/ 10000 h 10033"/>
                    <a:gd name="connsiteX27" fmla="*/ 1114 w 11820"/>
                    <a:gd name="connsiteY27" fmla="*/ 9864 h 10033"/>
                    <a:gd name="connsiteX28" fmla="*/ 1676 w 11820"/>
                    <a:gd name="connsiteY28" fmla="*/ 9698 h 10033"/>
                    <a:gd name="connsiteX29" fmla="*/ 2103 w 11820"/>
                    <a:gd name="connsiteY29" fmla="*/ 9562 h 10033"/>
                    <a:gd name="connsiteX30" fmla="*/ 2442 w 11820"/>
                    <a:gd name="connsiteY30" fmla="*/ 9328 h 10033"/>
                    <a:gd name="connsiteX31" fmla="*/ 2701 w 11820"/>
                    <a:gd name="connsiteY31" fmla="*/ 9114 h 10033"/>
                    <a:gd name="connsiteX32" fmla="*/ 3084 w 11820"/>
                    <a:gd name="connsiteY32" fmla="*/ 8715 h 10033"/>
                    <a:gd name="connsiteX33" fmla="*/ 3387 w 11820"/>
                    <a:gd name="connsiteY33" fmla="*/ 8315 h 10033"/>
                    <a:gd name="connsiteX34" fmla="*/ 3681 w 11820"/>
                    <a:gd name="connsiteY34" fmla="*/ 7848 h 10033"/>
                    <a:gd name="connsiteX35" fmla="*/ 3957 w 11820"/>
                    <a:gd name="connsiteY35" fmla="*/ 7313 h 10033"/>
                    <a:gd name="connsiteX36" fmla="*/ 4367 w 11820"/>
                    <a:gd name="connsiteY36" fmla="*/ 6426 h 10033"/>
                    <a:gd name="connsiteX37" fmla="*/ 4777 w 11820"/>
                    <a:gd name="connsiteY37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320 w 11820"/>
                    <a:gd name="connsiteY23" fmla="*/ 7706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07"/>
                    <a:gd name="connsiteY0" fmla="*/ 5258 h 10000"/>
                    <a:gd name="connsiteX1" fmla="*/ 5036 w 11807"/>
                    <a:gd name="connsiteY1" fmla="*/ 4576 h 10000"/>
                    <a:gd name="connsiteX2" fmla="*/ 5267 w 11807"/>
                    <a:gd name="connsiteY2" fmla="*/ 3866 h 10000"/>
                    <a:gd name="connsiteX3" fmla="*/ 5526 w 11807"/>
                    <a:gd name="connsiteY3" fmla="*/ 3106 h 10000"/>
                    <a:gd name="connsiteX4" fmla="*/ 5838 w 11807"/>
                    <a:gd name="connsiteY4" fmla="*/ 2337 h 10000"/>
                    <a:gd name="connsiteX5" fmla="*/ 6096 w 11807"/>
                    <a:gd name="connsiteY5" fmla="*/ 1685 h 10000"/>
                    <a:gd name="connsiteX6" fmla="*/ 6346 w 11807"/>
                    <a:gd name="connsiteY6" fmla="*/ 1061 h 10000"/>
                    <a:gd name="connsiteX7" fmla="*/ 6631 w 11807"/>
                    <a:gd name="connsiteY7" fmla="*/ 574 h 10000"/>
                    <a:gd name="connsiteX8" fmla="*/ 6863 w 11807"/>
                    <a:gd name="connsiteY8" fmla="*/ 263 h 10000"/>
                    <a:gd name="connsiteX9" fmla="*/ 7148 w 11807"/>
                    <a:gd name="connsiteY9" fmla="*/ 39 h 10000"/>
                    <a:gd name="connsiteX10" fmla="*/ 7344 w 11807"/>
                    <a:gd name="connsiteY10" fmla="*/ 0 h 10000"/>
                    <a:gd name="connsiteX11" fmla="*/ 7576 w 11807"/>
                    <a:gd name="connsiteY11" fmla="*/ 0 h 10000"/>
                    <a:gd name="connsiteX12" fmla="*/ 7772 w 11807"/>
                    <a:gd name="connsiteY12" fmla="*/ 156 h 10000"/>
                    <a:gd name="connsiteX13" fmla="*/ 8057 w 11807"/>
                    <a:gd name="connsiteY13" fmla="*/ 438 h 10000"/>
                    <a:gd name="connsiteX14" fmla="*/ 8378 w 11807"/>
                    <a:gd name="connsiteY14" fmla="*/ 935 h 10000"/>
                    <a:gd name="connsiteX15" fmla="*/ 8627 w 11807"/>
                    <a:gd name="connsiteY15" fmla="*/ 1597 h 10000"/>
                    <a:gd name="connsiteX16" fmla="*/ 8886 w 11807"/>
                    <a:gd name="connsiteY16" fmla="*/ 2240 h 10000"/>
                    <a:gd name="connsiteX17" fmla="*/ 9225 w 11807"/>
                    <a:gd name="connsiteY17" fmla="*/ 3145 h 10000"/>
                    <a:gd name="connsiteX18" fmla="*/ 9474 w 11807"/>
                    <a:gd name="connsiteY18" fmla="*/ 3866 h 10000"/>
                    <a:gd name="connsiteX19" fmla="*/ 9759 w 11807"/>
                    <a:gd name="connsiteY19" fmla="*/ 4508 h 10000"/>
                    <a:gd name="connsiteX20" fmla="*/ 9902 w 11807"/>
                    <a:gd name="connsiteY20" fmla="*/ 4946 h 10000"/>
                    <a:gd name="connsiteX21" fmla="*/ 10000 w 11807"/>
                    <a:gd name="connsiteY21" fmla="*/ 5239 h 10000"/>
                    <a:gd name="connsiteX22" fmla="*/ 10474 w 11807"/>
                    <a:gd name="connsiteY22" fmla="*/ 6557 h 10000"/>
                    <a:gd name="connsiteX23" fmla="*/ 10833 w 11807"/>
                    <a:gd name="connsiteY23" fmla="*/ 7280 h 10000"/>
                    <a:gd name="connsiteX24" fmla="*/ 11217 w 11807"/>
                    <a:gd name="connsiteY24" fmla="*/ 8004 h 10000"/>
                    <a:gd name="connsiteX25" fmla="*/ 11807 w 11807"/>
                    <a:gd name="connsiteY25" fmla="*/ 8813 h 10000"/>
                    <a:gd name="connsiteX26" fmla="*/ 11717 w 11807"/>
                    <a:gd name="connsiteY26" fmla="*/ 9999 h 10000"/>
                    <a:gd name="connsiteX27" fmla="*/ 0 w 11807"/>
                    <a:gd name="connsiteY27" fmla="*/ 10000 h 10000"/>
                    <a:gd name="connsiteX28" fmla="*/ 1114 w 11807"/>
                    <a:gd name="connsiteY28" fmla="*/ 9864 h 10000"/>
                    <a:gd name="connsiteX29" fmla="*/ 1676 w 11807"/>
                    <a:gd name="connsiteY29" fmla="*/ 9698 h 10000"/>
                    <a:gd name="connsiteX30" fmla="*/ 2103 w 11807"/>
                    <a:gd name="connsiteY30" fmla="*/ 9562 h 10000"/>
                    <a:gd name="connsiteX31" fmla="*/ 2442 w 11807"/>
                    <a:gd name="connsiteY31" fmla="*/ 9328 h 10000"/>
                    <a:gd name="connsiteX32" fmla="*/ 2701 w 11807"/>
                    <a:gd name="connsiteY32" fmla="*/ 9114 h 10000"/>
                    <a:gd name="connsiteX33" fmla="*/ 3084 w 11807"/>
                    <a:gd name="connsiteY33" fmla="*/ 8715 h 10000"/>
                    <a:gd name="connsiteX34" fmla="*/ 3387 w 11807"/>
                    <a:gd name="connsiteY34" fmla="*/ 8315 h 10000"/>
                    <a:gd name="connsiteX35" fmla="*/ 3681 w 11807"/>
                    <a:gd name="connsiteY35" fmla="*/ 7848 h 10000"/>
                    <a:gd name="connsiteX36" fmla="*/ 3957 w 11807"/>
                    <a:gd name="connsiteY36" fmla="*/ 7313 h 10000"/>
                    <a:gd name="connsiteX37" fmla="*/ 4367 w 11807"/>
                    <a:gd name="connsiteY37" fmla="*/ 6426 h 10000"/>
                    <a:gd name="connsiteX38" fmla="*/ 4777 w 11807"/>
                    <a:gd name="connsiteY38" fmla="*/ 5258 h 10000"/>
                    <a:gd name="connsiteX0" fmla="*/ 4777 w 11725"/>
                    <a:gd name="connsiteY0" fmla="*/ 5258 h 10000"/>
                    <a:gd name="connsiteX1" fmla="*/ 5036 w 11725"/>
                    <a:gd name="connsiteY1" fmla="*/ 4576 h 10000"/>
                    <a:gd name="connsiteX2" fmla="*/ 5267 w 11725"/>
                    <a:gd name="connsiteY2" fmla="*/ 3866 h 10000"/>
                    <a:gd name="connsiteX3" fmla="*/ 5526 w 11725"/>
                    <a:gd name="connsiteY3" fmla="*/ 3106 h 10000"/>
                    <a:gd name="connsiteX4" fmla="*/ 5838 w 11725"/>
                    <a:gd name="connsiteY4" fmla="*/ 2337 h 10000"/>
                    <a:gd name="connsiteX5" fmla="*/ 6096 w 11725"/>
                    <a:gd name="connsiteY5" fmla="*/ 1685 h 10000"/>
                    <a:gd name="connsiteX6" fmla="*/ 6346 w 11725"/>
                    <a:gd name="connsiteY6" fmla="*/ 1061 h 10000"/>
                    <a:gd name="connsiteX7" fmla="*/ 6631 w 11725"/>
                    <a:gd name="connsiteY7" fmla="*/ 574 h 10000"/>
                    <a:gd name="connsiteX8" fmla="*/ 6863 w 11725"/>
                    <a:gd name="connsiteY8" fmla="*/ 263 h 10000"/>
                    <a:gd name="connsiteX9" fmla="*/ 7148 w 11725"/>
                    <a:gd name="connsiteY9" fmla="*/ 39 h 10000"/>
                    <a:gd name="connsiteX10" fmla="*/ 7344 w 11725"/>
                    <a:gd name="connsiteY10" fmla="*/ 0 h 10000"/>
                    <a:gd name="connsiteX11" fmla="*/ 7576 w 11725"/>
                    <a:gd name="connsiteY11" fmla="*/ 0 h 10000"/>
                    <a:gd name="connsiteX12" fmla="*/ 7772 w 11725"/>
                    <a:gd name="connsiteY12" fmla="*/ 156 h 10000"/>
                    <a:gd name="connsiteX13" fmla="*/ 8057 w 11725"/>
                    <a:gd name="connsiteY13" fmla="*/ 438 h 10000"/>
                    <a:gd name="connsiteX14" fmla="*/ 8378 w 11725"/>
                    <a:gd name="connsiteY14" fmla="*/ 935 h 10000"/>
                    <a:gd name="connsiteX15" fmla="*/ 8627 w 11725"/>
                    <a:gd name="connsiteY15" fmla="*/ 1597 h 10000"/>
                    <a:gd name="connsiteX16" fmla="*/ 8886 w 11725"/>
                    <a:gd name="connsiteY16" fmla="*/ 2240 h 10000"/>
                    <a:gd name="connsiteX17" fmla="*/ 9225 w 11725"/>
                    <a:gd name="connsiteY17" fmla="*/ 3145 h 10000"/>
                    <a:gd name="connsiteX18" fmla="*/ 9474 w 11725"/>
                    <a:gd name="connsiteY18" fmla="*/ 3866 h 10000"/>
                    <a:gd name="connsiteX19" fmla="*/ 9759 w 11725"/>
                    <a:gd name="connsiteY19" fmla="*/ 4508 h 10000"/>
                    <a:gd name="connsiteX20" fmla="*/ 9902 w 11725"/>
                    <a:gd name="connsiteY20" fmla="*/ 4946 h 10000"/>
                    <a:gd name="connsiteX21" fmla="*/ 10000 w 11725"/>
                    <a:gd name="connsiteY21" fmla="*/ 5239 h 10000"/>
                    <a:gd name="connsiteX22" fmla="*/ 10474 w 11725"/>
                    <a:gd name="connsiteY22" fmla="*/ 6557 h 10000"/>
                    <a:gd name="connsiteX23" fmla="*/ 10833 w 11725"/>
                    <a:gd name="connsiteY23" fmla="*/ 7280 h 10000"/>
                    <a:gd name="connsiteX24" fmla="*/ 11217 w 11725"/>
                    <a:gd name="connsiteY24" fmla="*/ 8004 h 10000"/>
                    <a:gd name="connsiteX25" fmla="*/ 11725 w 11725"/>
                    <a:gd name="connsiteY25" fmla="*/ 8745 h 10000"/>
                    <a:gd name="connsiteX26" fmla="*/ 11717 w 11725"/>
                    <a:gd name="connsiteY26" fmla="*/ 9999 h 10000"/>
                    <a:gd name="connsiteX27" fmla="*/ 0 w 11725"/>
                    <a:gd name="connsiteY27" fmla="*/ 10000 h 10000"/>
                    <a:gd name="connsiteX28" fmla="*/ 1114 w 11725"/>
                    <a:gd name="connsiteY28" fmla="*/ 9864 h 10000"/>
                    <a:gd name="connsiteX29" fmla="*/ 1676 w 11725"/>
                    <a:gd name="connsiteY29" fmla="*/ 9698 h 10000"/>
                    <a:gd name="connsiteX30" fmla="*/ 2103 w 11725"/>
                    <a:gd name="connsiteY30" fmla="*/ 9562 h 10000"/>
                    <a:gd name="connsiteX31" fmla="*/ 2442 w 11725"/>
                    <a:gd name="connsiteY31" fmla="*/ 9328 h 10000"/>
                    <a:gd name="connsiteX32" fmla="*/ 2701 w 11725"/>
                    <a:gd name="connsiteY32" fmla="*/ 9114 h 10000"/>
                    <a:gd name="connsiteX33" fmla="*/ 3084 w 11725"/>
                    <a:gd name="connsiteY33" fmla="*/ 8715 h 10000"/>
                    <a:gd name="connsiteX34" fmla="*/ 3387 w 11725"/>
                    <a:gd name="connsiteY34" fmla="*/ 8315 h 10000"/>
                    <a:gd name="connsiteX35" fmla="*/ 3681 w 11725"/>
                    <a:gd name="connsiteY35" fmla="*/ 7848 h 10000"/>
                    <a:gd name="connsiteX36" fmla="*/ 3957 w 11725"/>
                    <a:gd name="connsiteY36" fmla="*/ 7313 h 10000"/>
                    <a:gd name="connsiteX37" fmla="*/ 4367 w 11725"/>
                    <a:gd name="connsiteY37" fmla="*/ 6426 h 10000"/>
                    <a:gd name="connsiteX38" fmla="*/ 4777 w 11725"/>
                    <a:gd name="connsiteY38" fmla="*/ 525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1725" h="10000">
                      <a:moveTo>
                        <a:pt x="4777" y="5258"/>
                      </a:moveTo>
                      <a:lnTo>
                        <a:pt x="5036" y="4576"/>
                      </a:lnTo>
                      <a:lnTo>
                        <a:pt x="5267" y="3866"/>
                      </a:lnTo>
                      <a:lnTo>
                        <a:pt x="5526" y="3106"/>
                      </a:lnTo>
                      <a:lnTo>
                        <a:pt x="5838" y="2337"/>
                      </a:lnTo>
                      <a:lnTo>
                        <a:pt x="6096" y="1685"/>
                      </a:lnTo>
                      <a:cubicBezTo>
                        <a:pt x="6179" y="1477"/>
                        <a:pt x="6263" y="1269"/>
                        <a:pt x="6346" y="1061"/>
                      </a:cubicBezTo>
                      <a:lnTo>
                        <a:pt x="6631" y="574"/>
                      </a:lnTo>
                      <a:cubicBezTo>
                        <a:pt x="6708" y="470"/>
                        <a:pt x="6786" y="367"/>
                        <a:pt x="6863" y="263"/>
                      </a:cubicBezTo>
                      <a:lnTo>
                        <a:pt x="7148" y="39"/>
                      </a:lnTo>
                      <a:lnTo>
                        <a:pt x="7344" y="0"/>
                      </a:lnTo>
                      <a:lnTo>
                        <a:pt x="7576" y="0"/>
                      </a:lnTo>
                      <a:lnTo>
                        <a:pt x="7772" y="156"/>
                      </a:lnTo>
                      <a:lnTo>
                        <a:pt x="8057" y="438"/>
                      </a:lnTo>
                      <a:lnTo>
                        <a:pt x="8378" y="935"/>
                      </a:lnTo>
                      <a:lnTo>
                        <a:pt x="8627" y="1597"/>
                      </a:lnTo>
                      <a:lnTo>
                        <a:pt x="8886" y="2240"/>
                      </a:lnTo>
                      <a:lnTo>
                        <a:pt x="9225" y="3145"/>
                      </a:lnTo>
                      <a:lnTo>
                        <a:pt x="9474" y="3866"/>
                      </a:lnTo>
                      <a:lnTo>
                        <a:pt x="9759" y="4508"/>
                      </a:lnTo>
                      <a:cubicBezTo>
                        <a:pt x="9807" y="4654"/>
                        <a:pt x="9854" y="4800"/>
                        <a:pt x="9902" y="4946"/>
                      </a:cubicBezTo>
                      <a:cubicBezTo>
                        <a:pt x="9935" y="5044"/>
                        <a:pt x="9967" y="5141"/>
                        <a:pt x="10000" y="5239"/>
                      </a:cubicBezTo>
                      <a:cubicBezTo>
                        <a:pt x="10048" y="5536"/>
                        <a:pt x="10421" y="6146"/>
                        <a:pt x="10474" y="6557"/>
                      </a:cubicBezTo>
                      <a:lnTo>
                        <a:pt x="10833" y="7280"/>
                      </a:lnTo>
                      <a:lnTo>
                        <a:pt x="11217" y="8004"/>
                      </a:lnTo>
                      <a:lnTo>
                        <a:pt x="11725" y="8745"/>
                      </a:lnTo>
                      <a:cubicBezTo>
                        <a:pt x="11729" y="9152"/>
                        <a:pt x="11713" y="9592"/>
                        <a:pt x="11717" y="9999"/>
                      </a:cubicBezTo>
                      <a:lnTo>
                        <a:pt x="0" y="10000"/>
                      </a:lnTo>
                      <a:lnTo>
                        <a:pt x="1114" y="9864"/>
                      </a:lnTo>
                      <a:lnTo>
                        <a:pt x="1676" y="9698"/>
                      </a:lnTo>
                      <a:lnTo>
                        <a:pt x="2103" y="9562"/>
                      </a:lnTo>
                      <a:lnTo>
                        <a:pt x="2442" y="9328"/>
                      </a:lnTo>
                      <a:lnTo>
                        <a:pt x="2701" y="9114"/>
                      </a:lnTo>
                      <a:lnTo>
                        <a:pt x="3084" y="8715"/>
                      </a:lnTo>
                      <a:lnTo>
                        <a:pt x="3387" y="8315"/>
                      </a:lnTo>
                      <a:lnTo>
                        <a:pt x="3681" y="7848"/>
                      </a:lnTo>
                      <a:lnTo>
                        <a:pt x="3957" y="7313"/>
                      </a:lnTo>
                      <a:lnTo>
                        <a:pt x="4367" y="6426"/>
                      </a:lnTo>
                      <a:lnTo>
                        <a:pt x="4777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200"/>
                </a:p>
              </p:txBody>
            </p:sp>
          </p:grpSp>
          <p:pic>
            <p:nvPicPr>
              <p:cNvPr id="183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10214773" y="5377976"/>
                <a:ext cx="1366748" cy="1185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05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7626897"/>
                  </p:ext>
                </p:extLst>
              </p:nvPr>
            </p:nvGraphicFramePr>
            <p:xfrm>
              <a:off x="9994412" y="6236280"/>
              <a:ext cx="275056" cy="14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5" name="Equation" r:id="rId11" imgW="342603" imgH="177646" progId="Equation.DSMT4">
                      <p:embed/>
                    </p:oleObj>
                  </mc:Choice>
                  <mc:Fallback>
                    <p:oleObj name="Equation" r:id="rId11" imgW="342603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4412" y="6236280"/>
                            <a:ext cx="275056" cy="14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Line 14"/>
              <p:cNvSpPr>
                <a:spLocks noChangeShapeType="1"/>
              </p:cNvSpPr>
              <p:nvPr/>
            </p:nvSpPr>
            <p:spPr bwMode="auto">
              <a:xfrm>
                <a:off x="9732995" y="5465564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97" name="Retângulo 196"/>
              <p:cNvSpPr/>
              <p:nvPr/>
            </p:nvSpPr>
            <p:spPr>
              <a:xfrm>
                <a:off x="9445841" y="5276473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/>
              </a:p>
            </p:txBody>
          </p:sp>
          <p:sp>
            <p:nvSpPr>
              <p:cNvPr id="198" name="Retângulo 197"/>
              <p:cNvSpPr/>
              <p:nvPr/>
            </p:nvSpPr>
            <p:spPr>
              <a:xfrm>
                <a:off x="11252852" y="5276473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/>
              </a:p>
            </p:txBody>
          </p:sp>
          <p:sp>
            <p:nvSpPr>
              <p:cNvPr id="200" name="Line 14"/>
              <p:cNvSpPr>
                <a:spLocks noChangeShapeType="1"/>
              </p:cNvSpPr>
              <p:nvPr/>
            </p:nvSpPr>
            <p:spPr bwMode="auto">
              <a:xfrm flipH="1">
                <a:off x="11154754" y="5454649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/>
              </a:p>
            </p:txBody>
          </p:sp>
          <p:graphicFrame>
            <p:nvGraphicFramePr>
              <p:cNvPr id="179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3625308"/>
                  </p:ext>
                </p:extLst>
              </p:nvPr>
            </p:nvGraphicFramePr>
            <p:xfrm>
              <a:off x="10375672" y="6500164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6" name="Equation" r:id="rId12" imgW="152268" imgH="203024" progId="Equation.DSMT4">
                      <p:embed/>
                    </p:oleObj>
                  </mc:Choice>
                  <mc:Fallback>
                    <p:oleObj name="Equation" r:id="rId12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75672" y="6500164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" name="Text Box 12"/>
              <p:cNvSpPr txBox="1">
                <a:spLocks noChangeArrowheads="1"/>
              </p:cNvSpPr>
              <p:nvPr/>
            </p:nvSpPr>
            <p:spPr bwMode="auto">
              <a:xfrm>
                <a:off x="10744051" y="6528553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graphicFrame>
            <p:nvGraphicFramePr>
              <p:cNvPr id="17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8119550"/>
                  </p:ext>
                </p:extLst>
              </p:nvPr>
            </p:nvGraphicFramePr>
            <p:xfrm>
              <a:off x="10512840" y="6424360"/>
              <a:ext cx="122752" cy="111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7" name="Equation" r:id="rId13" imgW="152334" imgH="139639" progId="Equation.DSMT4">
                      <p:embed/>
                    </p:oleObj>
                  </mc:Choice>
                  <mc:Fallback>
                    <p:oleObj name="Equation" r:id="rId13" imgW="152334" imgH="13963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12840" y="6424360"/>
                            <a:ext cx="122752" cy="111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10297289" y="6431216"/>
                <a:ext cx="206206" cy="96471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6" h="173">
                    <a:moveTo>
                      <a:pt x="0" y="170"/>
                    </a:moveTo>
                    <a:lnTo>
                      <a:pt x="94" y="161"/>
                    </a:lnTo>
                    <a:lnTo>
                      <a:pt x="173" y="149"/>
                    </a:lnTo>
                    <a:lnTo>
                      <a:pt x="240" y="127"/>
                    </a:lnTo>
                    <a:lnTo>
                      <a:pt x="303" y="91"/>
                    </a:lnTo>
                    <a:lnTo>
                      <a:pt x="358" y="45"/>
                    </a:lnTo>
                    <a:lnTo>
                      <a:pt x="396" y="0"/>
                    </a:lnTo>
                    <a:lnTo>
                      <a:pt x="396" y="173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174157" name="Text Box 77"/>
          <p:cNvSpPr txBox="1">
            <a:spLocks noChangeArrowheads="1"/>
          </p:cNvSpPr>
          <p:nvPr/>
        </p:nvSpPr>
        <p:spPr bwMode="auto">
          <a:xfrm>
            <a:off x="5231566" y="1661391"/>
            <a:ext cx="2060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 que influencia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r>
              <a:rPr lang="pt-BR" altLang="pt-BR" sz="1600" dirty="0">
                <a:sym typeface="Symbol" pitchFamily="18" charset="2"/>
              </a:rPr>
              <a:t> ?</a:t>
            </a:r>
          </a:p>
        </p:txBody>
      </p:sp>
      <p:sp>
        <p:nvSpPr>
          <p:cNvPr id="174158" name="Text Box 78"/>
          <p:cNvSpPr txBox="1">
            <a:spLocks noChangeArrowheads="1"/>
          </p:cNvSpPr>
          <p:nvPr/>
        </p:nvSpPr>
        <p:spPr bwMode="auto">
          <a:xfrm>
            <a:off x="5479216" y="1977303"/>
            <a:ext cx="2440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ym typeface="Symbol" pitchFamily="18" charset="2"/>
              </a:rPr>
              <a:t> distância entre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sym typeface="Symbol" pitchFamily="18" charset="2"/>
              </a:rPr>
              <a:t> 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endParaRPr lang="pt-BR" altLang="pt-BR" sz="16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i="1" dirty="0">
                <a:sym typeface="Symbol" pitchFamily="18" charset="2"/>
              </a:rPr>
              <a:t> 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 n</a:t>
            </a:r>
            <a:endParaRPr lang="pt-BR" altLang="pt-BR" sz="1600" dirty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8E56-5012-4642-BCF1-7BD6AB4F68AC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467544" y="1367344"/>
            <a:ext cx="3989381" cy="1739900"/>
            <a:chOff x="3301" y="2257"/>
            <a:chExt cx="2513" cy="1096"/>
          </a:xfrm>
        </p:grpSpPr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3301" y="2257"/>
              <a:ext cx="2513" cy="1096"/>
              <a:chOff x="3301" y="2257"/>
              <a:chExt cx="2513" cy="1096"/>
            </a:xfrm>
          </p:grpSpPr>
          <p:grpSp>
            <p:nvGrpSpPr>
              <p:cNvPr id="65" name="Group 8"/>
              <p:cNvGrpSpPr>
                <a:grpSpLocks/>
              </p:cNvGrpSpPr>
              <p:nvPr/>
            </p:nvGrpSpPr>
            <p:grpSpPr bwMode="auto">
              <a:xfrm>
                <a:off x="3301" y="2257"/>
                <a:ext cx="2513" cy="1096"/>
                <a:chOff x="2988" y="2145"/>
                <a:chExt cx="3195" cy="1397"/>
              </a:xfrm>
            </p:grpSpPr>
            <p:pic>
              <p:nvPicPr>
                <p:cNvPr id="68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92" y="2170"/>
                  <a:ext cx="343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H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1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526" y="2145"/>
                  <a:ext cx="343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H</a:t>
                  </a:r>
                  <a:r>
                    <a:rPr lang="pt-BR" altLang="pt-BR" sz="1800" baseline="-25000" dirty="0">
                      <a:latin typeface="Times New Roman" charset="0"/>
                    </a:rPr>
                    <a:t>1</a:t>
                  </a:r>
                </a:p>
              </p:txBody>
            </p:sp>
          </p:grp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6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349504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Equation" r:id="rId14" imgW="152334" imgH="139639" progId="Equation.DSMT4">
                    <p:embed/>
                  </p:oleObj>
                </mc:Choice>
                <mc:Fallback>
                  <p:oleObj name="Equation" r:id="rId14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15" imgW="342603" imgH="177646" progId="Equation.DSMT4">
                    <p:embed/>
                  </p:oleObj>
                </mc:Choice>
                <mc:Fallback>
                  <p:oleObj name="Equation" r:id="rId15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Equation" r:id="rId16" imgW="304668" imgH="241195" progId="Equation.DSMT4">
                    <p:embed/>
                  </p:oleObj>
                </mc:Choice>
                <mc:Fallback>
                  <p:oleObj name="Equation" r:id="rId16" imgW="30466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upo 79"/>
          <p:cNvGrpSpPr/>
          <p:nvPr/>
        </p:nvGrpSpPr>
        <p:grpSpPr>
          <a:xfrm>
            <a:off x="1613226" y="1621667"/>
            <a:ext cx="3036674" cy="1481891"/>
            <a:chOff x="5616634" y="3837312"/>
            <a:chExt cx="3036674" cy="1481891"/>
          </a:xfrm>
        </p:grpSpPr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Freeform 42"/>
          <p:cNvSpPr>
            <a:spLocks/>
          </p:cNvSpPr>
          <p:nvPr/>
        </p:nvSpPr>
        <p:spPr bwMode="auto">
          <a:xfrm>
            <a:off x="1936745" y="2455991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8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32550"/>
              </p:ext>
            </p:extLst>
          </p:nvPr>
        </p:nvGraphicFramePr>
        <p:xfrm>
          <a:off x="2350106" y="2520241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18" imgW="152268" imgH="203024" progId="Equation.DSMT4">
                  <p:embed/>
                </p:oleObj>
              </mc:Choice>
              <mc:Fallback>
                <p:oleObj name="Equation" r:id="rId18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106" y="2520241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 Box 77"/>
          <p:cNvSpPr txBox="1">
            <a:spLocks noChangeArrowheads="1"/>
          </p:cNvSpPr>
          <p:nvPr/>
        </p:nvSpPr>
        <p:spPr bwMode="auto">
          <a:xfrm>
            <a:off x="164361" y="4572417"/>
            <a:ext cx="296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Menor distância entre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Maior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134" name="Text Box 77"/>
          <p:cNvSpPr txBox="1">
            <a:spLocks noChangeArrowheads="1"/>
          </p:cNvSpPr>
          <p:nvPr/>
        </p:nvSpPr>
        <p:spPr bwMode="auto">
          <a:xfrm>
            <a:off x="7066596" y="4572417"/>
            <a:ext cx="96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Maior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i="1" dirty="0"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Menor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133" name="Text Box 77"/>
          <p:cNvSpPr txBox="1">
            <a:spLocks noChangeArrowheads="1"/>
          </p:cNvSpPr>
          <p:nvPr/>
        </p:nvSpPr>
        <p:spPr bwMode="auto">
          <a:xfrm>
            <a:off x="4019305" y="4572417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Maior </a:t>
            </a:r>
            <a:r>
              <a:rPr lang="pt-BR" altLang="pt-BR" sz="1600" i="1" dirty="0">
                <a:sym typeface="Symbol" pitchFamily="18" charset="2"/>
              </a:rPr>
              <a:t>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Menor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endParaRPr lang="pt-BR" altLang="pt-BR" sz="1600" dirty="0">
              <a:sym typeface="Symbol" pitchFamily="18" charset="2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025305" y="2722834"/>
            <a:ext cx="2975771" cy="1849980"/>
            <a:chOff x="3025305" y="3002198"/>
            <a:chExt cx="2975771" cy="1849980"/>
          </a:xfrm>
        </p:grpSpPr>
        <p:sp>
          <p:nvSpPr>
            <p:cNvPr id="214" name="Retângulo 213"/>
            <p:cNvSpPr/>
            <p:nvPr/>
          </p:nvSpPr>
          <p:spPr>
            <a:xfrm>
              <a:off x="3057495" y="3002198"/>
              <a:ext cx="2810649" cy="1849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025305" y="3476448"/>
              <a:ext cx="2975771" cy="1254085"/>
              <a:chOff x="3025305" y="3476448"/>
              <a:chExt cx="2975771" cy="1254085"/>
            </a:xfrm>
          </p:grpSpPr>
          <p:grpSp>
            <p:nvGrpSpPr>
              <p:cNvPr id="121" name="Group 52"/>
              <p:cNvGrpSpPr>
                <a:grpSpLocks/>
              </p:cNvGrpSpPr>
              <p:nvPr/>
            </p:nvGrpSpPr>
            <p:grpSpPr bwMode="auto">
              <a:xfrm>
                <a:off x="3025305" y="3621212"/>
                <a:ext cx="2930143" cy="1109321"/>
                <a:chOff x="3301" y="2416"/>
                <a:chExt cx="2578" cy="976"/>
              </a:xfrm>
            </p:grpSpPr>
            <p:grpSp>
              <p:nvGrpSpPr>
                <p:cNvPr id="125" name="Group 8"/>
                <p:cNvGrpSpPr>
                  <a:grpSpLocks/>
                </p:cNvGrpSpPr>
                <p:nvPr/>
              </p:nvGrpSpPr>
              <p:grpSpPr bwMode="auto">
                <a:xfrm>
                  <a:off x="3301" y="2416"/>
                  <a:ext cx="2578" cy="976"/>
                  <a:chOff x="2988" y="2349"/>
                  <a:chExt cx="3277" cy="1244"/>
                </a:xfrm>
              </p:grpSpPr>
              <p:pic>
                <p:nvPicPr>
                  <p:cNvPr id="127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2349"/>
                    <a:ext cx="2432" cy="9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79"/>
                    <a:ext cx="416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>
                        <a:latin typeface="Times New Roman" charset="0"/>
                      </a:rPr>
                      <a:t>-</a:t>
                    </a:r>
                    <a:r>
                      <a:rPr lang="pt-BR" altLang="pt-BR" sz="14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400">
                      <a:latin typeface="Times New Roman" charset="0"/>
                    </a:endParaRPr>
                  </a:p>
                </p:txBody>
              </p:sp>
              <p:sp>
                <p:nvSpPr>
                  <p:cNvPr id="12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2" y="3180"/>
                    <a:ext cx="463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 dirty="0">
                        <a:latin typeface="Times New Roman" charset="0"/>
                      </a:rPr>
                      <a:t>+</a:t>
                    </a:r>
                    <a:r>
                      <a:rPr lang="pt-BR" altLang="pt-BR" sz="1400" dirty="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400" dirty="0">
                      <a:latin typeface="Times New Roman" charset="0"/>
                    </a:endParaRPr>
                  </a:p>
                </p:txBody>
              </p:sp>
              <p:sp>
                <p:nvSpPr>
                  <p:cNvPr id="13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3248"/>
                    <a:ext cx="389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 i="1" dirty="0">
                        <a:latin typeface="Times New Roman" charset="0"/>
                        <a:sym typeface="Symbol" pitchFamily="18" charset="2"/>
                      </a:rPr>
                      <a:t></a:t>
                    </a:r>
                    <a:r>
                      <a:rPr lang="pt-BR" altLang="pt-BR" sz="1400" baseline="-25000" dirty="0">
                        <a:latin typeface="Times New Roman" charset="0"/>
                      </a:rPr>
                      <a:t>0</a:t>
                    </a:r>
                  </a:p>
                </p:txBody>
              </p:sp>
              <p:sp>
                <p:nvSpPr>
                  <p:cNvPr id="1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38"/>
                    <a:ext cx="305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sz="1200"/>
                  </a:p>
                </p:txBody>
              </p:sp>
            </p:grpSp>
            <p:sp>
              <p:nvSpPr>
                <p:cNvPr id="126" name="Line 14"/>
                <p:cNvSpPr>
                  <a:spLocks noChangeShapeType="1"/>
                </p:cNvSpPr>
                <p:nvPr/>
              </p:nvSpPr>
              <p:spPr bwMode="auto">
                <a:xfrm>
                  <a:off x="3954" y="2455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200"/>
                </a:p>
              </p:txBody>
            </p:sp>
          </p:grpSp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3218523" y="3645082"/>
                <a:ext cx="1099553" cy="771732"/>
              </a:xfrm>
              <a:custGeom>
                <a:avLst/>
                <a:gdLst>
                  <a:gd name="T0" fmla="*/ 536 w 1122"/>
                  <a:gd name="T1" fmla="*/ 1 h 1027"/>
                  <a:gd name="T2" fmla="*/ 561 w 1122"/>
                  <a:gd name="T3" fmla="*/ 1 h 1027"/>
                  <a:gd name="T4" fmla="*/ 562 w 1122"/>
                  <a:gd name="T5" fmla="*/ 1 h 1027"/>
                  <a:gd name="T6" fmla="*/ 591 w 1122"/>
                  <a:gd name="T7" fmla="*/ 1 h 1027"/>
                  <a:gd name="T8" fmla="*/ 626 w 1122"/>
                  <a:gd name="T9" fmla="*/ 1 h 1027"/>
                  <a:gd name="T10" fmla="*/ 655 w 1122"/>
                  <a:gd name="T11" fmla="*/ 1 h 1027"/>
                  <a:gd name="T12" fmla="*/ 683 w 1122"/>
                  <a:gd name="T13" fmla="*/ 1 h 1027"/>
                  <a:gd name="T14" fmla="*/ 715 w 1122"/>
                  <a:gd name="T15" fmla="*/ 1 h 1027"/>
                  <a:gd name="T16" fmla="*/ 741 w 1122"/>
                  <a:gd name="T17" fmla="*/ 1 h 1027"/>
                  <a:gd name="T18" fmla="*/ 773 w 1122"/>
                  <a:gd name="T19" fmla="*/ 1 h 1027"/>
                  <a:gd name="T20" fmla="*/ 795 w 1122"/>
                  <a:gd name="T21" fmla="*/ 0 h 1027"/>
                  <a:gd name="T22" fmla="*/ 821 w 1122"/>
                  <a:gd name="T23" fmla="*/ 0 h 1027"/>
                  <a:gd name="T24" fmla="*/ 843 w 1122"/>
                  <a:gd name="T25" fmla="*/ 1 h 1027"/>
                  <a:gd name="T26" fmla="*/ 875 w 1122"/>
                  <a:gd name="T27" fmla="*/ 1 h 1027"/>
                  <a:gd name="T28" fmla="*/ 911 w 1122"/>
                  <a:gd name="T29" fmla="*/ 1 h 1027"/>
                  <a:gd name="T30" fmla="*/ 939 w 1122"/>
                  <a:gd name="T31" fmla="*/ 1 h 1027"/>
                  <a:gd name="T32" fmla="*/ 968 w 1122"/>
                  <a:gd name="T33" fmla="*/ 1 h 1027"/>
                  <a:gd name="T34" fmla="*/ 1006 w 1122"/>
                  <a:gd name="T35" fmla="*/ 1 h 1027"/>
                  <a:gd name="T36" fmla="*/ 1034 w 1122"/>
                  <a:gd name="T37" fmla="*/ 1 h 1027"/>
                  <a:gd name="T38" fmla="*/ 1066 w 1122"/>
                  <a:gd name="T39" fmla="*/ 1 h 1027"/>
                  <a:gd name="T40" fmla="*/ 1082 w 1122"/>
                  <a:gd name="T41" fmla="*/ 1 h 1027"/>
                  <a:gd name="T42" fmla="*/ 1093 w 1122"/>
                  <a:gd name="T43" fmla="*/ 1 h 1027"/>
                  <a:gd name="T44" fmla="*/ 1093 w 1122"/>
                  <a:gd name="T45" fmla="*/ 1 h 1027"/>
                  <a:gd name="T46" fmla="*/ 0 w 1122"/>
                  <a:gd name="T47" fmla="*/ 1 h 1027"/>
                  <a:gd name="T48" fmla="*/ 125 w 1122"/>
                  <a:gd name="T49" fmla="*/ 1 h 1027"/>
                  <a:gd name="T50" fmla="*/ 188 w 1122"/>
                  <a:gd name="T51" fmla="*/ 1 h 1027"/>
                  <a:gd name="T52" fmla="*/ 236 w 1122"/>
                  <a:gd name="T53" fmla="*/ 1 h 1027"/>
                  <a:gd name="T54" fmla="*/ 274 w 1122"/>
                  <a:gd name="T55" fmla="*/ 1 h 1027"/>
                  <a:gd name="T56" fmla="*/ 303 w 1122"/>
                  <a:gd name="T57" fmla="*/ 1 h 1027"/>
                  <a:gd name="T58" fmla="*/ 346 w 1122"/>
                  <a:gd name="T59" fmla="*/ 1 h 1027"/>
                  <a:gd name="T60" fmla="*/ 380 w 1122"/>
                  <a:gd name="T61" fmla="*/ 1 h 1027"/>
                  <a:gd name="T62" fmla="*/ 413 w 1122"/>
                  <a:gd name="T63" fmla="*/ 1 h 1027"/>
                  <a:gd name="T64" fmla="*/ 444 w 1122"/>
                  <a:gd name="T65" fmla="*/ 1 h 1027"/>
                  <a:gd name="T66" fmla="*/ 490 w 1122"/>
                  <a:gd name="T67" fmla="*/ 1 h 1027"/>
                  <a:gd name="T68" fmla="*/ 536 w 1122"/>
                  <a:gd name="T69" fmla="*/ 1 h 10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2"/>
                  <a:gd name="T106" fmla="*/ 0 h 1027"/>
                  <a:gd name="T107" fmla="*/ 1122 w 1122"/>
                  <a:gd name="T108" fmla="*/ 1027 h 1027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1820 w 11820"/>
                  <a:gd name="connsiteY22" fmla="*/ 10033 h 10033"/>
                  <a:gd name="connsiteX23" fmla="*/ 0 w 11820"/>
                  <a:gd name="connsiteY23" fmla="*/ 10000 h 10033"/>
                  <a:gd name="connsiteX24" fmla="*/ 1114 w 11820"/>
                  <a:gd name="connsiteY24" fmla="*/ 9864 h 10033"/>
                  <a:gd name="connsiteX25" fmla="*/ 1676 w 11820"/>
                  <a:gd name="connsiteY25" fmla="*/ 9698 h 10033"/>
                  <a:gd name="connsiteX26" fmla="*/ 2103 w 11820"/>
                  <a:gd name="connsiteY26" fmla="*/ 9562 h 10033"/>
                  <a:gd name="connsiteX27" fmla="*/ 2442 w 11820"/>
                  <a:gd name="connsiteY27" fmla="*/ 9328 h 10033"/>
                  <a:gd name="connsiteX28" fmla="*/ 2701 w 11820"/>
                  <a:gd name="connsiteY28" fmla="*/ 9114 h 10033"/>
                  <a:gd name="connsiteX29" fmla="*/ 3084 w 11820"/>
                  <a:gd name="connsiteY29" fmla="*/ 8715 h 10033"/>
                  <a:gd name="connsiteX30" fmla="*/ 3387 w 11820"/>
                  <a:gd name="connsiteY30" fmla="*/ 8315 h 10033"/>
                  <a:gd name="connsiteX31" fmla="*/ 3681 w 11820"/>
                  <a:gd name="connsiteY31" fmla="*/ 7848 h 10033"/>
                  <a:gd name="connsiteX32" fmla="*/ 3957 w 11820"/>
                  <a:gd name="connsiteY32" fmla="*/ 7313 h 10033"/>
                  <a:gd name="connsiteX33" fmla="*/ 4367 w 11820"/>
                  <a:gd name="connsiteY33" fmla="*/ 6426 h 10033"/>
                  <a:gd name="connsiteX34" fmla="*/ 4777 w 11820"/>
                  <a:gd name="connsiteY34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1807 w 11820"/>
                  <a:gd name="connsiteY22" fmla="*/ 8813 h 10033"/>
                  <a:gd name="connsiteX23" fmla="*/ 11820 w 11820"/>
                  <a:gd name="connsiteY23" fmla="*/ 10033 h 10033"/>
                  <a:gd name="connsiteX24" fmla="*/ 0 w 11820"/>
                  <a:gd name="connsiteY24" fmla="*/ 10000 h 10033"/>
                  <a:gd name="connsiteX25" fmla="*/ 1114 w 11820"/>
                  <a:gd name="connsiteY25" fmla="*/ 9864 h 10033"/>
                  <a:gd name="connsiteX26" fmla="*/ 1676 w 11820"/>
                  <a:gd name="connsiteY26" fmla="*/ 9698 h 10033"/>
                  <a:gd name="connsiteX27" fmla="*/ 2103 w 11820"/>
                  <a:gd name="connsiteY27" fmla="*/ 9562 h 10033"/>
                  <a:gd name="connsiteX28" fmla="*/ 2442 w 11820"/>
                  <a:gd name="connsiteY28" fmla="*/ 9328 h 10033"/>
                  <a:gd name="connsiteX29" fmla="*/ 2701 w 11820"/>
                  <a:gd name="connsiteY29" fmla="*/ 9114 h 10033"/>
                  <a:gd name="connsiteX30" fmla="*/ 3084 w 11820"/>
                  <a:gd name="connsiteY30" fmla="*/ 8715 h 10033"/>
                  <a:gd name="connsiteX31" fmla="*/ 3387 w 11820"/>
                  <a:gd name="connsiteY31" fmla="*/ 8315 h 10033"/>
                  <a:gd name="connsiteX32" fmla="*/ 3681 w 11820"/>
                  <a:gd name="connsiteY32" fmla="*/ 7848 h 10033"/>
                  <a:gd name="connsiteX33" fmla="*/ 3957 w 11820"/>
                  <a:gd name="connsiteY33" fmla="*/ 7313 h 10033"/>
                  <a:gd name="connsiteX34" fmla="*/ 4367 w 11820"/>
                  <a:gd name="connsiteY34" fmla="*/ 6426 h 10033"/>
                  <a:gd name="connsiteX35" fmla="*/ 4777 w 11820"/>
                  <a:gd name="connsiteY35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217 w 11820"/>
                  <a:gd name="connsiteY23" fmla="*/ 8004 h 10033"/>
                  <a:gd name="connsiteX24" fmla="*/ 11807 w 11820"/>
                  <a:gd name="connsiteY24" fmla="*/ 8813 h 10033"/>
                  <a:gd name="connsiteX25" fmla="*/ 11820 w 11820"/>
                  <a:gd name="connsiteY25" fmla="*/ 10033 h 10033"/>
                  <a:gd name="connsiteX26" fmla="*/ 0 w 11820"/>
                  <a:gd name="connsiteY26" fmla="*/ 10000 h 10033"/>
                  <a:gd name="connsiteX27" fmla="*/ 1114 w 11820"/>
                  <a:gd name="connsiteY27" fmla="*/ 9864 h 10033"/>
                  <a:gd name="connsiteX28" fmla="*/ 1676 w 11820"/>
                  <a:gd name="connsiteY28" fmla="*/ 9698 h 10033"/>
                  <a:gd name="connsiteX29" fmla="*/ 2103 w 11820"/>
                  <a:gd name="connsiteY29" fmla="*/ 9562 h 10033"/>
                  <a:gd name="connsiteX30" fmla="*/ 2442 w 11820"/>
                  <a:gd name="connsiteY30" fmla="*/ 9328 h 10033"/>
                  <a:gd name="connsiteX31" fmla="*/ 2701 w 11820"/>
                  <a:gd name="connsiteY31" fmla="*/ 9114 h 10033"/>
                  <a:gd name="connsiteX32" fmla="*/ 3084 w 11820"/>
                  <a:gd name="connsiteY32" fmla="*/ 8715 h 10033"/>
                  <a:gd name="connsiteX33" fmla="*/ 3387 w 11820"/>
                  <a:gd name="connsiteY33" fmla="*/ 8315 h 10033"/>
                  <a:gd name="connsiteX34" fmla="*/ 3681 w 11820"/>
                  <a:gd name="connsiteY34" fmla="*/ 7848 h 10033"/>
                  <a:gd name="connsiteX35" fmla="*/ 3957 w 11820"/>
                  <a:gd name="connsiteY35" fmla="*/ 7313 h 10033"/>
                  <a:gd name="connsiteX36" fmla="*/ 4367 w 11820"/>
                  <a:gd name="connsiteY36" fmla="*/ 6426 h 10033"/>
                  <a:gd name="connsiteX37" fmla="*/ 4777 w 11820"/>
                  <a:gd name="connsiteY37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320 w 11820"/>
                  <a:gd name="connsiteY23" fmla="*/ 7706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07"/>
                  <a:gd name="connsiteY0" fmla="*/ 5258 h 10000"/>
                  <a:gd name="connsiteX1" fmla="*/ 5036 w 11807"/>
                  <a:gd name="connsiteY1" fmla="*/ 4576 h 10000"/>
                  <a:gd name="connsiteX2" fmla="*/ 5267 w 11807"/>
                  <a:gd name="connsiteY2" fmla="*/ 3866 h 10000"/>
                  <a:gd name="connsiteX3" fmla="*/ 5526 w 11807"/>
                  <a:gd name="connsiteY3" fmla="*/ 3106 h 10000"/>
                  <a:gd name="connsiteX4" fmla="*/ 5838 w 11807"/>
                  <a:gd name="connsiteY4" fmla="*/ 2337 h 10000"/>
                  <a:gd name="connsiteX5" fmla="*/ 6096 w 11807"/>
                  <a:gd name="connsiteY5" fmla="*/ 1685 h 10000"/>
                  <a:gd name="connsiteX6" fmla="*/ 6346 w 11807"/>
                  <a:gd name="connsiteY6" fmla="*/ 1061 h 10000"/>
                  <a:gd name="connsiteX7" fmla="*/ 6631 w 11807"/>
                  <a:gd name="connsiteY7" fmla="*/ 574 h 10000"/>
                  <a:gd name="connsiteX8" fmla="*/ 6863 w 11807"/>
                  <a:gd name="connsiteY8" fmla="*/ 263 h 10000"/>
                  <a:gd name="connsiteX9" fmla="*/ 7148 w 11807"/>
                  <a:gd name="connsiteY9" fmla="*/ 39 h 10000"/>
                  <a:gd name="connsiteX10" fmla="*/ 7344 w 11807"/>
                  <a:gd name="connsiteY10" fmla="*/ 0 h 10000"/>
                  <a:gd name="connsiteX11" fmla="*/ 7576 w 11807"/>
                  <a:gd name="connsiteY11" fmla="*/ 0 h 10000"/>
                  <a:gd name="connsiteX12" fmla="*/ 7772 w 11807"/>
                  <a:gd name="connsiteY12" fmla="*/ 156 h 10000"/>
                  <a:gd name="connsiteX13" fmla="*/ 8057 w 11807"/>
                  <a:gd name="connsiteY13" fmla="*/ 438 h 10000"/>
                  <a:gd name="connsiteX14" fmla="*/ 8378 w 11807"/>
                  <a:gd name="connsiteY14" fmla="*/ 935 h 10000"/>
                  <a:gd name="connsiteX15" fmla="*/ 8627 w 11807"/>
                  <a:gd name="connsiteY15" fmla="*/ 1597 h 10000"/>
                  <a:gd name="connsiteX16" fmla="*/ 8886 w 11807"/>
                  <a:gd name="connsiteY16" fmla="*/ 2240 h 10000"/>
                  <a:gd name="connsiteX17" fmla="*/ 9225 w 11807"/>
                  <a:gd name="connsiteY17" fmla="*/ 3145 h 10000"/>
                  <a:gd name="connsiteX18" fmla="*/ 9474 w 11807"/>
                  <a:gd name="connsiteY18" fmla="*/ 3866 h 10000"/>
                  <a:gd name="connsiteX19" fmla="*/ 9759 w 11807"/>
                  <a:gd name="connsiteY19" fmla="*/ 4508 h 10000"/>
                  <a:gd name="connsiteX20" fmla="*/ 9902 w 11807"/>
                  <a:gd name="connsiteY20" fmla="*/ 4946 h 10000"/>
                  <a:gd name="connsiteX21" fmla="*/ 10000 w 11807"/>
                  <a:gd name="connsiteY21" fmla="*/ 5239 h 10000"/>
                  <a:gd name="connsiteX22" fmla="*/ 10474 w 11807"/>
                  <a:gd name="connsiteY22" fmla="*/ 6557 h 10000"/>
                  <a:gd name="connsiteX23" fmla="*/ 10833 w 11807"/>
                  <a:gd name="connsiteY23" fmla="*/ 7280 h 10000"/>
                  <a:gd name="connsiteX24" fmla="*/ 11217 w 11807"/>
                  <a:gd name="connsiteY24" fmla="*/ 8004 h 10000"/>
                  <a:gd name="connsiteX25" fmla="*/ 11807 w 11807"/>
                  <a:gd name="connsiteY25" fmla="*/ 8813 h 10000"/>
                  <a:gd name="connsiteX26" fmla="*/ 11717 w 11807"/>
                  <a:gd name="connsiteY26" fmla="*/ 9999 h 10000"/>
                  <a:gd name="connsiteX27" fmla="*/ 0 w 11807"/>
                  <a:gd name="connsiteY27" fmla="*/ 10000 h 10000"/>
                  <a:gd name="connsiteX28" fmla="*/ 1114 w 11807"/>
                  <a:gd name="connsiteY28" fmla="*/ 9864 h 10000"/>
                  <a:gd name="connsiteX29" fmla="*/ 1676 w 11807"/>
                  <a:gd name="connsiteY29" fmla="*/ 9698 h 10000"/>
                  <a:gd name="connsiteX30" fmla="*/ 2103 w 11807"/>
                  <a:gd name="connsiteY30" fmla="*/ 9562 h 10000"/>
                  <a:gd name="connsiteX31" fmla="*/ 2442 w 11807"/>
                  <a:gd name="connsiteY31" fmla="*/ 9328 h 10000"/>
                  <a:gd name="connsiteX32" fmla="*/ 2701 w 11807"/>
                  <a:gd name="connsiteY32" fmla="*/ 9114 h 10000"/>
                  <a:gd name="connsiteX33" fmla="*/ 3084 w 11807"/>
                  <a:gd name="connsiteY33" fmla="*/ 8715 h 10000"/>
                  <a:gd name="connsiteX34" fmla="*/ 3387 w 11807"/>
                  <a:gd name="connsiteY34" fmla="*/ 8315 h 10000"/>
                  <a:gd name="connsiteX35" fmla="*/ 3681 w 11807"/>
                  <a:gd name="connsiteY35" fmla="*/ 7848 h 10000"/>
                  <a:gd name="connsiteX36" fmla="*/ 3957 w 11807"/>
                  <a:gd name="connsiteY36" fmla="*/ 7313 h 10000"/>
                  <a:gd name="connsiteX37" fmla="*/ 4367 w 11807"/>
                  <a:gd name="connsiteY37" fmla="*/ 6426 h 10000"/>
                  <a:gd name="connsiteX38" fmla="*/ 4777 w 11807"/>
                  <a:gd name="connsiteY38" fmla="*/ 5258 h 10000"/>
                  <a:gd name="connsiteX0" fmla="*/ 4777 w 11725"/>
                  <a:gd name="connsiteY0" fmla="*/ 5258 h 10000"/>
                  <a:gd name="connsiteX1" fmla="*/ 5036 w 11725"/>
                  <a:gd name="connsiteY1" fmla="*/ 4576 h 10000"/>
                  <a:gd name="connsiteX2" fmla="*/ 5267 w 11725"/>
                  <a:gd name="connsiteY2" fmla="*/ 3866 h 10000"/>
                  <a:gd name="connsiteX3" fmla="*/ 5526 w 11725"/>
                  <a:gd name="connsiteY3" fmla="*/ 3106 h 10000"/>
                  <a:gd name="connsiteX4" fmla="*/ 5838 w 11725"/>
                  <a:gd name="connsiteY4" fmla="*/ 2337 h 10000"/>
                  <a:gd name="connsiteX5" fmla="*/ 6096 w 11725"/>
                  <a:gd name="connsiteY5" fmla="*/ 1685 h 10000"/>
                  <a:gd name="connsiteX6" fmla="*/ 6346 w 11725"/>
                  <a:gd name="connsiteY6" fmla="*/ 1061 h 10000"/>
                  <a:gd name="connsiteX7" fmla="*/ 6631 w 11725"/>
                  <a:gd name="connsiteY7" fmla="*/ 574 h 10000"/>
                  <a:gd name="connsiteX8" fmla="*/ 6863 w 11725"/>
                  <a:gd name="connsiteY8" fmla="*/ 263 h 10000"/>
                  <a:gd name="connsiteX9" fmla="*/ 7148 w 11725"/>
                  <a:gd name="connsiteY9" fmla="*/ 39 h 10000"/>
                  <a:gd name="connsiteX10" fmla="*/ 7344 w 11725"/>
                  <a:gd name="connsiteY10" fmla="*/ 0 h 10000"/>
                  <a:gd name="connsiteX11" fmla="*/ 7576 w 11725"/>
                  <a:gd name="connsiteY11" fmla="*/ 0 h 10000"/>
                  <a:gd name="connsiteX12" fmla="*/ 7772 w 11725"/>
                  <a:gd name="connsiteY12" fmla="*/ 156 h 10000"/>
                  <a:gd name="connsiteX13" fmla="*/ 8057 w 11725"/>
                  <a:gd name="connsiteY13" fmla="*/ 438 h 10000"/>
                  <a:gd name="connsiteX14" fmla="*/ 8378 w 11725"/>
                  <a:gd name="connsiteY14" fmla="*/ 935 h 10000"/>
                  <a:gd name="connsiteX15" fmla="*/ 8627 w 11725"/>
                  <a:gd name="connsiteY15" fmla="*/ 1597 h 10000"/>
                  <a:gd name="connsiteX16" fmla="*/ 8886 w 11725"/>
                  <a:gd name="connsiteY16" fmla="*/ 2240 h 10000"/>
                  <a:gd name="connsiteX17" fmla="*/ 9225 w 11725"/>
                  <a:gd name="connsiteY17" fmla="*/ 3145 h 10000"/>
                  <a:gd name="connsiteX18" fmla="*/ 9474 w 11725"/>
                  <a:gd name="connsiteY18" fmla="*/ 3866 h 10000"/>
                  <a:gd name="connsiteX19" fmla="*/ 9759 w 11725"/>
                  <a:gd name="connsiteY19" fmla="*/ 4508 h 10000"/>
                  <a:gd name="connsiteX20" fmla="*/ 9902 w 11725"/>
                  <a:gd name="connsiteY20" fmla="*/ 4946 h 10000"/>
                  <a:gd name="connsiteX21" fmla="*/ 10000 w 11725"/>
                  <a:gd name="connsiteY21" fmla="*/ 5239 h 10000"/>
                  <a:gd name="connsiteX22" fmla="*/ 10474 w 11725"/>
                  <a:gd name="connsiteY22" fmla="*/ 6557 h 10000"/>
                  <a:gd name="connsiteX23" fmla="*/ 10833 w 11725"/>
                  <a:gd name="connsiteY23" fmla="*/ 7280 h 10000"/>
                  <a:gd name="connsiteX24" fmla="*/ 11217 w 11725"/>
                  <a:gd name="connsiteY24" fmla="*/ 8004 h 10000"/>
                  <a:gd name="connsiteX25" fmla="*/ 11725 w 11725"/>
                  <a:gd name="connsiteY25" fmla="*/ 8745 h 10000"/>
                  <a:gd name="connsiteX26" fmla="*/ 11717 w 11725"/>
                  <a:gd name="connsiteY26" fmla="*/ 9999 h 10000"/>
                  <a:gd name="connsiteX27" fmla="*/ 0 w 11725"/>
                  <a:gd name="connsiteY27" fmla="*/ 10000 h 10000"/>
                  <a:gd name="connsiteX28" fmla="*/ 1114 w 11725"/>
                  <a:gd name="connsiteY28" fmla="*/ 9864 h 10000"/>
                  <a:gd name="connsiteX29" fmla="*/ 1676 w 11725"/>
                  <a:gd name="connsiteY29" fmla="*/ 9698 h 10000"/>
                  <a:gd name="connsiteX30" fmla="*/ 2103 w 11725"/>
                  <a:gd name="connsiteY30" fmla="*/ 9562 h 10000"/>
                  <a:gd name="connsiteX31" fmla="*/ 2442 w 11725"/>
                  <a:gd name="connsiteY31" fmla="*/ 9328 h 10000"/>
                  <a:gd name="connsiteX32" fmla="*/ 2701 w 11725"/>
                  <a:gd name="connsiteY32" fmla="*/ 9114 h 10000"/>
                  <a:gd name="connsiteX33" fmla="*/ 3084 w 11725"/>
                  <a:gd name="connsiteY33" fmla="*/ 8715 h 10000"/>
                  <a:gd name="connsiteX34" fmla="*/ 3387 w 11725"/>
                  <a:gd name="connsiteY34" fmla="*/ 8315 h 10000"/>
                  <a:gd name="connsiteX35" fmla="*/ 3681 w 11725"/>
                  <a:gd name="connsiteY35" fmla="*/ 7848 h 10000"/>
                  <a:gd name="connsiteX36" fmla="*/ 3957 w 11725"/>
                  <a:gd name="connsiteY36" fmla="*/ 7313 h 10000"/>
                  <a:gd name="connsiteX37" fmla="*/ 4367 w 11725"/>
                  <a:gd name="connsiteY37" fmla="*/ 6426 h 10000"/>
                  <a:gd name="connsiteX38" fmla="*/ 4777 w 11725"/>
                  <a:gd name="connsiteY38" fmla="*/ 5258 h 10000"/>
                  <a:gd name="connsiteX0" fmla="*/ 4777 w 11725"/>
                  <a:gd name="connsiteY0" fmla="*/ 5258 h 10059"/>
                  <a:gd name="connsiteX1" fmla="*/ 5036 w 11725"/>
                  <a:gd name="connsiteY1" fmla="*/ 4576 h 10059"/>
                  <a:gd name="connsiteX2" fmla="*/ 5267 w 11725"/>
                  <a:gd name="connsiteY2" fmla="*/ 3866 h 10059"/>
                  <a:gd name="connsiteX3" fmla="*/ 5526 w 11725"/>
                  <a:gd name="connsiteY3" fmla="*/ 3106 h 10059"/>
                  <a:gd name="connsiteX4" fmla="*/ 5838 w 11725"/>
                  <a:gd name="connsiteY4" fmla="*/ 2337 h 10059"/>
                  <a:gd name="connsiteX5" fmla="*/ 6096 w 11725"/>
                  <a:gd name="connsiteY5" fmla="*/ 1685 h 10059"/>
                  <a:gd name="connsiteX6" fmla="*/ 6346 w 11725"/>
                  <a:gd name="connsiteY6" fmla="*/ 1061 h 10059"/>
                  <a:gd name="connsiteX7" fmla="*/ 6631 w 11725"/>
                  <a:gd name="connsiteY7" fmla="*/ 574 h 10059"/>
                  <a:gd name="connsiteX8" fmla="*/ 6863 w 11725"/>
                  <a:gd name="connsiteY8" fmla="*/ 263 h 10059"/>
                  <a:gd name="connsiteX9" fmla="*/ 7148 w 11725"/>
                  <a:gd name="connsiteY9" fmla="*/ 39 h 10059"/>
                  <a:gd name="connsiteX10" fmla="*/ 7344 w 11725"/>
                  <a:gd name="connsiteY10" fmla="*/ 0 h 10059"/>
                  <a:gd name="connsiteX11" fmla="*/ 7576 w 11725"/>
                  <a:gd name="connsiteY11" fmla="*/ 0 h 10059"/>
                  <a:gd name="connsiteX12" fmla="*/ 7772 w 11725"/>
                  <a:gd name="connsiteY12" fmla="*/ 156 h 10059"/>
                  <a:gd name="connsiteX13" fmla="*/ 8057 w 11725"/>
                  <a:gd name="connsiteY13" fmla="*/ 438 h 10059"/>
                  <a:gd name="connsiteX14" fmla="*/ 8378 w 11725"/>
                  <a:gd name="connsiteY14" fmla="*/ 935 h 10059"/>
                  <a:gd name="connsiteX15" fmla="*/ 8627 w 11725"/>
                  <a:gd name="connsiteY15" fmla="*/ 1597 h 10059"/>
                  <a:gd name="connsiteX16" fmla="*/ 8886 w 11725"/>
                  <a:gd name="connsiteY16" fmla="*/ 2240 h 10059"/>
                  <a:gd name="connsiteX17" fmla="*/ 9225 w 11725"/>
                  <a:gd name="connsiteY17" fmla="*/ 3145 h 10059"/>
                  <a:gd name="connsiteX18" fmla="*/ 9474 w 11725"/>
                  <a:gd name="connsiteY18" fmla="*/ 3866 h 10059"/>
                  <a:gd name="connsiteX19" fmla="*/ 9759 w 11725"/>
                  <a:gd name="connsiteY19" fmla="*/ 4508 h 10059"/>
                  <a:gd name="connsiteX20" fmla="*/ 9902 w 11725"/>
                  <a:gd name="connsiteY20" fmla="*/ 4946 h 10059"/>
                  <a:gd name="connsiteX21" fmla="*/ 10000 w 11725"/>
                  <a:gd name="connsiteY21" fmla="*/ 5239 h 10059"/>
                  <a:gd name="connsiteX22" fmla="*/ 10474 w 11725"/>
                  <a:gd name="connsiteY22" fmla="*/ 6557 h 10059"/>
                  <a:gd name="connsiteX23" fmla="*/ 10833 w 11725"/>
                  <a:gd name="connsiteY23" fmla="*/ 7280 h 10059"/>
                  <a:gd name="connsiteX24" fmla="*/ 11217 w 11725"/>
                  <a:gd name="connsiteY24" fmla="*/ 8004 h 10059"/>
                  <a:gd name="connsiteX25" fmla="*/ 11725 w 11725"/>
                  <a:gd name="connsiteY25" fmla="*/ 8745 h 10059"/>
                  <a:gd name="connsiteX26" fmla="*/ 8631 w 11725"/>
                  <a:gd name="connsiteY26" fmla="*/ 10059 h 10059"/>
                  <a:gd name="connsiteX27" fmla="*/ 0 w 11725"/>
                  <a:gd name="connsiteY27" fmla="*/ 10000 h 10059"/>
                  <a:gd name="connsiteX28" fmla="*/ 1114 w 11725"/>
                  <a:gd name="connsiteY28" fmla="*/ 9864 h 10059"/>
                  <a:gd name="connsiteX29" fmla="*/ 1676 w 11725"/>
                  <a:gd name="connsiteY29" fmla="*/ 9698 h 10059"/>
                  <a:gd name="connsiteX30" fmla="*/ 2103 w 11725"/>
                  <a:gd name="connsiteY30" fmla="*/ 9562 h 10059"/>
                  <a:gd name="connsiteX31" fmla="*/ 2442 w 11725"/>
                  <a:gd name="connsiteY31" fmla="*/ 9328 h 10059"/>
                  <a:gd name="connsiteX32" fmla="*/ 2701 w 11725"/>
                  <a:gd name="connsiteY32" fmla="*/ 9114 h 10059"/>
                  <a:gd name="connsiteX33" fmla="*/ 3084 w 11725"/>
                  <a:gd name="connsiteY33" fmla="*/ 8715 h 10059"/>
                  <a:gd name="connsiteX34" fmla="*/ 3387 w 11725"/>
                  <a:gd name="connsiteY34" fmla="*/ 8315 h 10059"/>
                  <a:gd name="connsiteX35" fmla="*/ 3681 w 11725"/>
                  <a:gd name="connsiteY35" fmla="*/ 7848 h 10059"/>
                  <a:gd name="connsiteX36" fmla="*/ 3957 w 11725"/>
                  <a:gd name="connsiteY36" fmla="*/ 7313 h 10059"/>
                  <a:gd name="connsiteX37" fmla="*/ 4367 w 11725"/>
                  <a:gd name="connsiteY37" fmla="*/ 6426 h 10059"/>
                  <a:gd name="connsiteX38" fmla="*/ 4777 w 11725"/>
                  <a:gd name="connsiteY38" fmla="*/ 5258 h 10059"/>
                  <a:gd name="connsiteX0" fmla="*/ 4777 w 11217"/>
                  <a:gd name="connsiteY0" fmla="*/ 5258 h 10059"/>
                  <a:gd name="connsiteX1" fmla="*/ 5036 w 11217"/>
                  <a:gd name="connsiteY1" fmla="*/ 4576 h 10059"/>
                  <a:gd name="connsiteX2" fmla="*/ 5267 w 11217"/>
                  <a:gd name="connsiteY2" fmla="*/ 3866 h 10059"/>
                  <a:gd name="connsiteX3" fmla="*/ 5526 w 11217"/>
                  <a:gd name="connsiteY3" fmla="*/ 3106 h 10059"/>
                  <a:gd name="connsiteX4" fmla="*/ 5838 w 11217"/>
                  <a:gd name="connsiteY4" fmla="*/ 2337 h 10059"/>
                  <a:gd name="connsiteX5" fmla="*/ 6096 w 11217"/>
                  <a:gd name="connsiteY5" fmla="*/ 1685 h 10059"/>
                  <a:gd name="connsiteX6" fmla="*/ 6346 w 11217"/>
                  <a:gd name="connsiteY6" fmla="*/ 1061 h 10059"/>
                  <a:gd name="connsiteX7" fmla="*/ 6631 w 11217"/>
                  <a:gd name="connsiteY7" fmla="*/ 574 h 10059"/>
                  <a:gd name="connsiteX8" fmla="*/ 6863 w 11217"/>
                  <a:gd name="connsiteY8" fmla="*/ 263 h 10059"/>
                  <a:gd name="connsiteX9" fmla="*/ 7148 w 11217"/>
                  <a:gd name="connsiteY9" fmla="*/ 39 h 10059"/>
                  <a:gd name="connsiteX10" fmla="*/ 7344 w 11217"/>
                  <a:gd name="connsiteY10" fmla="*/ 0 h 10059"/>
                  <a:gd name="connsiteX11" fmla="*/ 7576 w 11217"/>
                  <a:gd name="connsiteY11" fmla="*/ 0 h 10059"/>
                  <a:gd name="connsiteX12" fmla="*/ 7772 w 11217"/>
                  <a:gd name="connsiteY12" fmla="*/ 156 h 10059"/>
                  <a:gd name="connsiteX13" fmla="*/ 8057 w 11217"/>
                  <a:gd name="connsiteY13" fmla="*/ 438 h 10059"/>
                  <a:gd name="connsiteX14" fmla="*/ 8378 w 11217"/>
                  <a:gd name="connsiteY14" fmla="*/ 935 h 10059"/>
                  <a:gd name="connsiteX15" fmla="*/ 8627 w 11217"/>
                  <a:gd name="connsiteY15" fmla="*/ 1597 h 10059"/>
                  <a:gd name="connsiteX16" fmla="*/ 8886 w 11217"/>
                  <a:gd name="connsiteY16" fmla="*/ 2240 h 10059"/>
                  <a:gd name="connsiteX17" fmla="*/ 9225 w 11217"/>
                  <a:gd name="connsiteY17" fmla="*/ 3145 h 10059"/>
                  <a:gd name="connsiteX18" fmla="*/ 9474 w 11217"/>
                  <a:gd name="connsiteY18" fmla="*/ 3866 h 10059"/>
                  <a:gd name="connsiteX19" fmla="*/ 9759 w 11217"/>
                  <a:gd name="connsiteY19" fmla="*/ 4508 h 10059"/>
                  <a:gd name="connsiteX20" fmla="*/ 9902 w 11217"/>
                  <a:gd name="connsiteY20" fmla="*/ 4946 h 10059"/>
                  <a:gd name="connsiteX21" fmla="*/ 10000 w 11217"/>
                  <a:gd name="connsiteY21" fmla="*/ 5239 h 10059"/>
                  <a:gd name="connsiteX22" fmla="*/ 10474 w 11217"/>
                  <a:gd name="connsiteY22" fmla="*/ 6557 h 10059"/>
                  <a:gd name="connsiteX23" fmla="*/ 10833 w 11217"/>
                  <a:gd name="connsiteY23" fmla="*/ 7280 h 10059"/>
                  <a:gd name="connsiteX24" fmla="*/ 11217 w 11217"/>
                  <a:gd name="connsiteY24" fmla="*/ 8004 h 10059"/>
                  <a:gd name="connsiteX25" fmla="*/ 8631 w 11217"/>
                  <a:gd name="connsiteY25" fmla="*/ 10059 h 10059"/>
                  <a:gd name="connsiteX26" fmla="*/ 0 w 11217"/>
                  <a:gd name="connsiteY26" fmla="*/ 10000 h 10059"/>
                  <a:gd name="connsiteX27" fmla="*/ 1114 w 11217"/>
                  <a:gd name="connsiteY27" fmla="*/ 9864 h 10059"/>
                  <a:gd name="connsiteX28" fmla="*/ 1676 w 11217"/>
                  <a:gd name="connsiteY28" fmla="*/ 9698 h 10059"/>
                  <a:gd name="connsiteX29" fmla="*/ 2103 w 11217"/>
                  <a:gd name="connsiteY29" fmla="*/ 9562 h 10059"/>
                  <a:gd name="connsiteX30" fmla="*/ 2442 w 11217"/>
                  <a:gd name="connsiteY30" fmla="*/ 9328 h 10059"/>
                  <a:gd name="connsiteX31" fmla="*/ 2701 w 11217"/>
                  <a:gd name="connsiteY31" fmla="*/ 9114 h 10059"/>
                  <a:gd name="connsiteX32" fmla="*/ 3084 w 11217"/>
                  <a:gd name="connsiteY32" fmla="*/ 8715 h 10059"/>
                  <a:gd name="connsiteX33" fmla="*/ 3387 w 11217"/>
                  <a:gd name="connsiteY33" fmla="*/ 8315 h 10059"/>
                  <a:gd name="connsiteX34" fmla="*/ 3681 w 11217"/>
                  <a:gd name="connsiteY34" fmla="*/ 7848 h 10059"/>
                  <a:gd name="connsiteX35" fmla="*/ 3957 w 11217"/>
                  <a:gd name="connsiteY35" fmla="*/ 7313 h 10059"/>
                  <a:gd name="connsiteX36" fmla="*/ 4367 w 11217"/>
                  <a:gd name="connsiteY36" fmla="*/ 6426 h 10059"/>
                  <a:gd name="connsiteX37" fmla="*/ 4777 w 11217"/>
                  <a:gd name="connsiteY37" fmla="*/ 5258 h 10059"/>
                  <a:gd name="connsiteX0" fmla="*/ 4777 w 10833"/>
                  <a:gd name="connsiteY0" fmla="*/ 5258 h 10059"/>
                  <a:gd name="connsiteX1" fmla="*/ 5036 w 10833"/>
                  <a:gd name="connsiteY1" fmla="*/ 4576 h 10059"/>
                  <a:gd name="connsiteX2" fmla="*/ 5267 w 10833"/>
                  <a:gd name="connsiteY2" fmla="*/ 3866 h 10059"/>
                  <a:gd name="connsiteX3" fmla="*/ 5526 w 10833"/>
                  <a:gd name="connsiteY3" fmla="*/ 3106 h 10059"/>
                  <a:gd name="connsiteX4" fmla="*/ 5838 w 10833"/>
                  <a:gd name="connsiteY4" fmla="*/ 2337 h 10059"/>
                  <a:gd name="connsiteX5" fmla="*/ 6096 w 10833"/>
                  <a:gd name="connsiteY5" fmla="*/ 1685 h 10059"/>
                  <a:gd name="connsiteX6" fmla="*/ 6346 w 10833"/>
                  <a:gd name="connsiteY6" fmla="*/ 1061 h 10059"/>
                  <a:gd name="connsiteX7" fmla="*/ 6631 w 10833"/>
                  <a:gd name="connsiteY7" fmla="*/ 574 h 10059"/>
                  <a:gd name="connsiteX8" fmla="*/ 6863 w 10833"/>
                  <a:gd name="connsiteY8" fmla="*/ 263 h 10059"/>
                  <a:gd name="connsiteX9" fmla="*/ 7148 w 10833"/>
                  <a:gd name="connsiteY9" fmla="*/ 39 h 10059"/>
                  <a:gd name="connsiteX10" fmla="*/ 7344 w 10833"/>
                  <a:gd name="connsiteY10" fmla="*/ 0 h 10059"/>
                  <a:gd name="connsiteX11" fmla="*/ 7576 w 10833"/>
                  <a:gd name="connsiteY11" fmla="*/ 0 h 10059"/>
                  <a:gd name="connsiteX12" fmla="*/ 7772 w 10833"/>
                  <a:gd name="connsiteY12" fmla="*/ 156 h 10059"/>
                  <a:gd name="connsiteX13" fmla="*/ 8057 w 10833"/>
                  <a:gd name="connsiteY13" fmla="*/ 438 h 10059"/>
                  <a:gd name="connsiteX14" fmla="*/ 8378 w 10833"/>
                  <a:gd name="connsiteY14" fmla="*/ 935 h 10059"/>
                  <a:gd name="connsiteX15" fmla="*/ 8627 w 10833"/>
                  <a:gd name="connsiteY15" fmla="*/ 1597 h 10059"/>
                  <a:gd name="connsiteX16" fmla="*/ 8886 w 10833"/>
                  <a:gd name="connsiteY16" fmla="*/ 2240 h 10059"/>
                  <a:gd name="connsiteX17" fmla="*/ 9225 w 10833"/>
                  <a:gd name="connsiteY17" fmla="*/ 3145 h 10059"/>
                  <a:gd name="connsiteX18" fmla="*/ 9474 w 10833"/>
                  <a:gd name="connsiteY18" fmla="*/ 3866 h 10059"/>
                  <a:gd name="connsiteX19" fmla="*/ 9759 w 10833"/>
                  <a:gd name="connsiteY19" fmla="*/ 4508 h 10059"/>
                  <a:gd name="connsiteX20" fmla="*/ 9902 w 10833"/>
                  <a:gd name="connsiteY20" fmla="*/ 4946 h 10059"/>
                  <a:gd name="connsiteX21" fmla="*/ 10000 w 10833"/>
                  <a:gd name="connsiteY21" fmla="*/ 5239 h 10059"/>
                  <a:gd name="connsiteX22" fmla="*/ 10474 w 10833"/>
                  <a:gd name="connsiteY22" fmla="*/ 6557 h 10059"/>
                  <a:gd name="connsiteX23" fmla="*/ 10833 w 10833"/>
                  <a:gd name="connsiteY23" fmla="*/ 7280 h 10059"/>
                  <a:gd name="connsiteX24" fmla="*/ 8631 w 10833"/>
                  <a:gd name="connsiteY24" fmla="*/ 10059 h 10059"/>
                  <a:gd name="connsiteX25" fmla="*/ 0 w 10833"/>
                  <a:gd name="connsiteY25" fmla="*/ 10000 h 10059"/>
                  <a:gd name="connsiteX26" fmla="*/ 1114 w 10833"/>
                  <a:gd name="connsiteY26" fmla="*/ 9864 h 10059"/>
                  <a:gd name="connsiteX27" fmla="*/ 1676 w 10833"/>
                  <a:gd name="connsiteY27" fmla="*/ 9698 h 10059"/>
                  <a:gd name="connsiteX28" fmla="*/ 2103 w 10833"/>
                  <a:gd name="connsiteY28" fmla="*/ 9562 h 10059"/>
                  <a:gd name="connsiteX29" fmla="*/ 2442 w 10833"/>
                  <a:gd name="connsiteY29" fmla="*/ 9328 h 10059"/>
                  <a:gd name="connsiteX30" fmla="*/ 2701 w 10833"/>
                  <a:gd name="connsiteY30" fmla="*/ 9114 h 10059"/>
                  <a:gd name="connsiteX31" fmla="*/ 3084 w 10833"/>
                  <a:gd name="connsiteY31" fmla="*/ 8715 h 10059"/>
                  <a:gd name="connsiteX32" fmla="*/ 3387 w 10833"/>
                  <a:gd name="connsiteY32" fmla="*/ 8315 h 10059"/>
                  <a:gd name="connsiteX33" fmla="*/ 3681 w 10833"/>
                  <a:gd name="connsiteY33" fmla="*/ 7848 h 10059"/>
                  <a:gd name="connsiteX34" fmla="*/ 3957 w 10833"/>
                  <a:gd name="connsiteY34" fmla="*/ 7313 h 10059"/>
                  <a:gd name="connsiteX35" fmla="*/ 4367 w 10833"/>
                  <a:gd name="connsiteY35" fmla="*/ 6426 h 10059"/>
                  <a:gd name="connsiteX36" fmla="*/ 4777 w 10833"/>
                  <a:gd name="connsiteY36" fmla="*/ 5258 h 10059"/>
                  <a:gd name="connsiteX0" fmla="*/ 4777 w 10474"/>
                  <a:gd name="connsiteY0" fmla="*/ 5258 h 10059"/>
                  <a:gd name="connsiteX1" fmla="*/ 5036 w 10474"/>
                  <a:gd name="connsiteY1" fmla="*/ 4576 h 10059"/>
                  <a:gd name="connsiteX2" fmla="*/ 5267 w 10474"/>
                  <a:gd name="connsiteY2" fmla="*/ 3866 h 10059"/>
                  <a:gd name="connsiteX3" fmla="*/ 5526 w 10474"/>
                  <a:gd name="connsiteY3" fmla="*/ 3106 h 10059"/>
                  <a:gd name="connsiteX4" fmla="*/ 5838 w 10474"/>
                  <a:gd name="connsiteY4" fmla="*/ 2337 h 10059"/>
                  <a:gd name="connsiteX5" fmla="*/ 6096 w 10474"/>
                  <a:gd name="connsiteY5" fmla="*/ 1685 h 10059"/>
                  <a:gd name="connsiteX6" fmla="*/ 6346 w 10474"/>
                  <a:gd name="connsiteY6" fmla="*/ 1061 h 10059"/>
                  <a:gd name="connsiteX7" fmla="*/ 6631 w 10474"/>
                  <a:gd name="connsiteY7" fmla="*/ 574 h 10059"/>
                  <a:gd name="connsiteX8" fmla="*/ 6863 w 10474"/>
                  <a:gd name="connsiteY8" fmla="*/ 263 h 10059"/>
                  <a:gd name="connsiteX9" fmla="*/ 7148 w 10474"/>
                  <a:gd name="connsiteY9" fmla="*/ 39 h 10059"/>
                  <a:gd name="connsiteX10" fmla="*/ 7344 w 10474"/>
                  <a:gd name="connsiteY10" fmla="*/ 0 h 10059"/>
                  <a:gd name="connsiteX11" fmla="*/ 7576 w 10474"/>
                  <a:gd name="connsiteY11" fmla="*/ 0 h 10059"/>
                  <a:gd name="connsiteX12" fmla="*/ 7772 w 10474"/>
                  <a:gd name="connsiteY12" fmla="*/ 156 h 10059"/>
                  <a:gd name="connsiteX13" fmla="*/ 8057 w 10474"/>
                  <a:gd name="connsiteY13" fmla="*/ 438 h 10059"/>
                  <a:gd name="connsiteX14" fmla="*/ 8378 w 10474"/>
                  <a:gd name="connsiteY14" fmla="*/ 935 h 10059"/>
                  <a:gd name="connsiteX15" fmla="*/ 8627 w 10474"/>
                  <a:gd name="connsiteY15" fmla="*/ 1597 h 10059"/>
                  <a:gd name="connsiteX16" fmla="*/ 8886 w 10474"/>
                  <a:gd name="connsiteY16" fmla="*/ 2240 h 10059"/>
                  <a:gd name="connsiteX17" fmla="*/ 9225 w 10474"/>
                  <a:gd name="connsiteY17" fmla="*/ 3145 h 10059"/>
                  <a:gd name="connsiteX18" fmla="*/ 9474 w 10474"/>
                  <a:gd name="connsiteY18" fmla="*/ 3866 h 10059"/>
                  <a:gd name="connsiteX19" fmla="*/ 9759 w 10474"/>
                  <a:gd name="connsiteY19" fmla="*/ 4508 h 10059"/>
                  <a:gd name="connsiteX20" fmla="*/ 9902 w 10474"/>
                  <a:gd name="connsiteY20" fmla="*/ 4946 h 10059"/>
                  <a:gd name="connsiteX21" fmla="*/ 10000 w 10474"/>
                  <a:gd name="connsiteY21" fmla="*/ 5239 h 10059"/>
                  <a:gd name="connsiteX22" fmla="*/ 10474 w 10474"/>
                  <a:gd name="connsiteY22" fmla="*/ 6557 h 10059"/>
                  <a:gd name="connsiteX23" fmla="*/ 8631 w 10474"/>
                  <a:gd name="connsiteY23" fmla="*/ 10059 h 10059"/>
                  <a:gd name="connsiteX24" fmla="*/ 0 w 10474"/>
                  <a:gd name="connsiteY24" fmla="*/ 10000 h 10059"/>
                  <a:gd name="connsiteX25" fmla="*/ 1114 w 10474"/>
                  <a:gd name="connsiteY25" fmla="*/ 9864 h 10059"/>
                  <a:gd name="connsiteX26" fmla="*/ 1676 w 10474"/>
                  <a:gd name="connsiteY26" fmla="*/ 9698 h 10059"/>
                  <a:gd name="connsiteX27" fmla="*/ 2103 w 10474"/>
                  <a:gd name="connsiteY27" fmla="*/ 9562 h 10059"/>
                  <a:gd name="connsiteX28" fmla="*/ 2442 w 10474"/>
                  <a:gd name="connsiteY28" fmla="*/ 9328 h 10059"/>
                  <a:gd name="connsiteX29" fmla="*/ 2701 w 10474"/>
                  <a:gd name="connsiteY29" fmla="*/ 9114 h 10059"/>
                  <a:gd name="connsiteX30" fmla="*/ 3084 w 10474"/>
                  <a:gd name="connsiteY30" fmla="*/ 8715 h 10059"/>
                  <a:gd name="connsiteX31" fmla="*/ 3387 w 10474"/>
                  <a:gd name="connsiteY31" fmla="*/ 8315 h 10059"/>
                  <a:gd name="connsiteX32" fmla="*/ 3681 w 10474"/>
                  <a:gd name="connsiteY32" fmla="*/ 7848 h 10059"/>
                  <a:gd name="connsiteX33" fmla="*/ 3957 w 10474"/>
                  <a:gd name="connsiteY33" fmla="*/ 7313 h 10059"/>
                  <a:gd name="connsiteX34" fmla="*/ 4367 w 10474"/>
                  <a:gd name="connsiteY34" fmla="*/ 6426 h 10059"/>
                  <a:gd name="connsiteX35" fmla="*/ 4777 w 10474"/>
                  <a:gd name="connsiteY35" fmla="*/ 5258 h 10059"/>
                  <a:gd name="connsiteX0" fmla="*/ 4777 w 10000"/>
                  <a:gd name="connsiteY0" fmla="*/ 5258 h 10059"/>
                  <a:gd name="connsiteX1" fmla="*/ 5036 w 10000"/>
                  <a:gd name="connsiteY1" fmla="*/ 4576 h 10059"/>
                  <a:gd name="connsiteX2" fmla="*/ 5267 w 10000"/>
                  <a:gd name="connsiteY2" fmla="*/ 3866 h 10059"/>
                  <a:gd name="connsiteX3" fmla="*/ 5526 w 10000"/>
                  <a:gd name="connsiteY3" fmla="*/ 3106 h 10059"/>
                  <a:gd name="connsiteX4" fmla="*/ 5838 w 10000"/>
                  <a:gd name="connsiteY4" fmla="*/ 2337 h 10059"/>
                  <a:gd name="connsiteX5" fmla="*/ 6096 w 10000"/>
                  <a:gd name="connsiteY5" fmla="*/ 1685 h 10059"/>
                  <a:gd name="connsiteX6" fmla="*/ 6346 w 10000"/>
                  <a:gd name="connsiteY6" fmla="*/ 1061 h 10059"/>
                  <a:gd name="connsiteX7" fmla="*/ 6631 w 10000"/>
                  <a:gd name="connsiteY7" fmla="*/ 574 h 10059"/>
                  <a:gd name="connsiteX8" fmla="*/ 6863 w 10000"/>
                  <a:gd name="connsiteY8" fmla="*/ 263 h 10059"/>
                  <a:gd name="connsiteX9" fmla="*/ 7148 w 10000"/>
                  <a:gd name="connsiteY9" fmla="*/ 39 h 10059"/>
                  <a:gd name="connsiteX10" fmla="*/ 7344 w 10000"/>
                  <a:gd name="connsiteY10" fmla="*/ 0 h 10059"/>
                  <a:gd name="connsiteX11" fmla="*/ 7576 w 10000"/>
                  <a:gd name="connsiteY11" fmla="*/ 0 h 10059"/>
                  <a:gd name="connsiteX12" fmla="*/ 7772 w 10000"/>
                  <a:gd name="connsiteY12" fmla="*/ 156 h 10059"/>
                  <a:gd name="connsiteX13" fmla="*/ 8057 w 10000"/>
                  <a:gd name="connsiteY13" fmla="*/ 438 h 10059"/>
                  <a:gd name="connsiteX14" fmla="*/ 8378 w 10000"/>
                  <a:gd name="connsiteY14" fmla="*/ 935 h 10059"/>
                  <a:gd name="connsiteX15" fmla="*/ 8627 w 10000"/>
                  <a:gd name="connsiteY15" fmla="*/ 1597 h 10059"/>
                  <a:gd name="connsiteX16" fmla="*/ 8886 w 10000"/>
                  <a:gd name="connsiteY16" fmla="*/ 2240 h 10059"/>
                  <a:gd name="connsiteX17" fmla="*/ 9225 w 10000"/>
                  <a:gd name="connsiteY17" fmla="*/ 3145 h 10059"/>
                  <a:gd name="connsiteX18" fmla="*/ 9474 w 10000"/>
                  <a:gd name="connsiteY18" fmla="*/ 3866 h 10059"/>
                  <a:gd name="connsiteX19" fmla="*/ 9759 w 10000"/>
                  <a:gd name="connsiteY19" fmla="*/ 4508 h 10059"/>
                  <a:gd name="connsiteX20" fmla="*/ 9902 w 10000"/>
                  <a:gd name="connsiteY20" fmla="*/ 4946 h 10059"/>
                  <a:gd name="connsiteX21" fmla="*/ 10000 w 10000"/>
                  <a:gd name="connsiteY21" fmla="*/ 5239 h 10059"/>
                  <a:gd name="connsiteX22" fmla="*/ 8631 w 10000"/>
                  <a:gd name="connsiteY22" fmla="*/ 10059 h 10059"/>
                  <a:gd name="connsiteX23" fmla="*/ 0 w 10000"/>
                  <a:gd name="connsiteY23" fmla="*/ 10000 h 10059"/>
                  <a:gd name="connsiteX24" fmla="*/ 1114 w 10000"/>
                  <a:gd name="connsiteY24" fmla="*/ 9864 h 10059"/>
                  <a:gd name="connsiteX25" fmla="*/ 1676 w 10000"/>
                  <a:gd name="connsiteY25" fmla="*/ 9698 h 10059"/>
                  <a:gd name="connsiteX26" fmla="*/ 2103 w 10000"/>
                  <a:gd name="connsiteY26" fmla="*/ 9562 h 10059"/>
                  <a:gd name="connsiteX27" fmla="*/ 2442 w 10000"/>
                  <a:gd name="connsiteY27" fmla="*/ 9328 h 10059"/>
                  <a:gd name="connsiteX28" fmla="*/ 2701 w 10000"/>
                  <a:gd name="connsiteY28" fmla="*/ 9114 h 10059"/>
                  <a:gd name="connsiteX29" fmla="*/ 3084 w 10000"/>
                  <a:gd name="connsiteY29" fmla="*/ 8715 h 10059"/>
                  <a:gd name="connsiteX30" fmla="*/ 3387 w 10000"/>
                  <a:gd name="connsiteY30" fmla="*/ 8315 h 10059"/>
                  <a:gd name="connsiteX31" fmla="*/ 3681 w 10000"/>
                  <a:gd name="connsiteY31" fmla="*/ 7848 h 10059"/>
                  <a:gd name="connsiteX32" fmla="*/ 3957 w 10000"/>
                  <a:gd name="connsiteY32" fmla="*/ 7313 h 10059"/>
                  <a:gd name="connsiteX33" fmla="*/ 4367 w 10000"/>
                  <a:gd name="connsiteY33" fmla="*/ 6426 h 10059"/>
                  <a:gd name="connsiteX34" fmla="*/ 4777 w 10000"/>
                  <a:gd name="connsiteY34" fmla="*/ 5258 h 10059"/>
                  <a:gd name="connsiteX0" fmla="*/ 4777 w 9902"/>
                  <a:gd name="connsiteY0" fmla="*/ 5258 h 10059"/>
                  <a:gd name="connsiteX1" fmla="*/ 5036 w 9902"/>
                  <a:gd name="connsiteY1" fmla="*/ 4576 h 10059"/>
                  <a:gd name="connsiteX2" fmla="*/ 5267 w 9902"/>
                  <a:gd name="connsiteY2" fmla="*/ 3866 h 10059"/>
                  <a:gd name="connsiteX3" fmla="*/ 5526 w 9902"/>
                  <a:gd name="connsiteY3" fmla="*/ 3106 h 10059"/>
                  <a:gd name="connsiteX4" fmla="*/ 5838 w 9902"/>
                  <a:gd name="connsiteY4" fmla="*/ 2337 h 10059"/>
                  <a:gd name="connsiteX5" fmla="*/ 6096 w 9902"/>
                  <a:gd name="connsiteY5" fmla="*/ 1685 h 10059"/>
                  <a:gd name="connsiteX6" fmla="*/ 6346 w 9902"/>
                  <a:gd name="connsiteY6" fmla="*/ 1061 h 10059"/>
                  <a:gd name="connsiteX7" fmla="*/ 6631 w 9902"/>
                  <a:gd name="connsiteY7" fmla="*/ 574 h 10059"/>
                  <a:gd name="connsiteX8" fmla="*/ 6863 w 9902"/>
                  <a:gd name="connsiteY8" fmla="*/ 263 h 10059"/>
                  <a:gd name="connsiteX9" fmla="*/ 7148 w 9902"/>
                  <a:gd name="connsiteY9" fmla="*/ 39 h 10059"/>
                  <a:gd name="connsiteX10" fmla="*/ 7344 w 9902"/>
                  <a:gd name="connsiteY10" fmla="*/ 0 h 10059"/>
                  <a:gd name="connsiteX11" fmla="*/ 7576 w 9902"/>
                  <a:gd name="connsiteY11" fmla="*/ 0 h 10059"/>
                  <a:gd name="connsiteX12" fmla="*/ 7772 w 9902"/>
                  <a:gd name="connsiteY12" fmla="*/ 156 h 10059"/>
                  <a:gd name="connsiteX13" fmla="*/ 8057 w 9902"/>
                  <a:gd name="connsiteY13" fmla="*/ 438 h 10059"/>
                  <a:gd name="connsiteX14" fmla="*/ 8378 w 9902"/>
                  <a:gd name="connsiteY14" fmla="*/ 935 h 10059"/>
                  <a:gd name="connsiteX15" fmla="*/ 8627 w 9902"/>
                  <a:gd name="connsiteY15" fmla="*/ 1597 h 10059"/>
                  <a:gd name="connsiteX16" fmla="*/ 8886 w 9902"/>
                  <a:gd name="connsiteY16" fmla="*/ 2240 h 10059"/>
                  <a:gd name="connsiteX17" fmla="*/ 9225 w 9902"/>
                  <a:gd name="connsiteY17" fmla="*/ 3145 h 10059"/>
                  <a:gd name="connsiteX18" fmla="*/ 9474 w 9902"/>
                  <a:gd name="connsiteY18" fmla="*/ 3866 h 10059"/>
                  <a:gd name="connsiteX19" fmla="*/ 9759 w 9902"/>
                  <a:gd name="connsiteY19" fmla="*/ 4508 h 10059"/>
                  <a:gd name="connsiteX20" fmla="*/ 9902 w 9902"/>
                  <a:gd name="connsiteY20" fmla="*/ 4946 h 10059"/>
                  <a:gd name="connsiteX21" fmla="*/ 8631 w 9902"/>
                  <a:gd name="connsiteY21" fmla="*/ 10059 h 10059"/>
                  <a:gd name="connsiteX22" fmla="*/ 0 w 9902"/>
                  <a:gd name="connsiteY22" fmla="*/ 10000 h 10059"/>
                  <a:gd name="connsiteX23" fmla="*/ 1114 w 9902"/>
                  <a:gd name="connsiteY23" fmla="*/ 9864 h 10059"/>
                  <a:gd name="connsiteX24" fmla="*/ 1676 w 9902"/>
                  <a:gd name="connsiteY24" fmla="*/ 9698 h 10059"/>
                  <a:gd name="connsiteX25" fmla="*/ 2103 w 9902"/>
                  <a:gd name="connsiteY25" fmla="*/ 9562 h 10059"/>
                  <a:gd name="connsiteX26" fmla="*/ 2442 w 9902"/>
                  <a:gd name="connsiteY26" fmla="*/ 9328 h 10059"/>
                  <a:gd name="connsiteX27" fmla="*/ 2701 w 9902"/>
                  <a:gd name="connsiteY27" fmla="*/ 9114 h 10059"/>
                  <a:gd name="connsiteX28" fmla="*/ 3084 w 9902"/>
                  <a:gd name="connsiteY28" fmla="*/ 8715 h 10059"/>
                  <a:gd name="connsiteX29" fmla="*/ 3387 w 9902"/>
                  <a:gd name="connsiteY29" fmla="*/ 8315 h 10059"/>
                  <a:gd name="connsiteX30" fmla="*/ 3681 w 9902"/>
                  <a:gd name="connsiteY30" fmla="*/ 7848 h 10059"/>
                  <a:gd name="connsiteX31" fmla="*/ 3957 w 9902"/>
                  <a:gd name="connsiteY31" fmla="*/ 7313 h 10059"/>
                  <a:gd name="connsiteX32" fmla="*/ 4367 w 9902"/>
                  <a:gd name="connsiteY32" fmla="*/ 6426 h 10059"/>
                  <a:gd name="connsiteX33" fmla="*/ 4777 w 9902"/>
                  <a:gd name="connsiteY33" fmla="*/ 5258 h 10059"/>
                  <a:gd name="connsiteX0" fmla="*/ 4824 w 9856"/>
                  <a:gd name="connsiteY0" fmla="*/ 5227 h 10000"/>
                  <a:gd name="connsiteX1" fmla="*/ 5086 w 9856"/>
                  <a:gd name="connsiteY1" fmla="*/ 4549 h 10000"/>
                  <a:gd name="connsiteX2" fmla="*/ 5319 w 9856"/>
                  <a:gd name="connsiteY2" fmla="*/ 3843 h 10000"/>
                  <a:gd name="connsiteX3" fmla="*/ 5581 w 9856"/>
                  <a:gd name="connsiteY3" fmla="*/ 3088 h 10000"/>
                  <a:gd name="connsiteX4" fmla="*/ 5896 w 9856"/>
                  <a:gd name="connsiteY4" fmla="*/ 2323 h 10000"/>
                  <a:gd name="connsiteX5" fmla="*/ 6156 w 9856"/>
                  <a:gd name="connsiteY5" fmla="*/ 1675 h 10000"/>
                  <a:gd name="connsiteX6" fmla="*/ 6409 w 9856"/>
                  <a:gd name="connsiteY6" fmla="*/ 1055 h 10000"/>
                  <a:gd name="connsiteX7" fmla="*/ 6697 w 9856"/>
                  <a:gd name="connsiteY7" fmla="*/ 571 h 10000"/>
                  <a:gd name="connsiteX8" fmla="*/ 6931 w 9856"/>
                  <a:gd name="connsiteY8" fmla="*/ 261 h 10000"/>
                  <a:gd name="connsiteX9" fmla="*/ 7219 w 9856"/>
                  <a:gd name="connsiteY9" fmla="*/ 39 h 10000"/>
                  <a:gd name="connsiteX10" fmla="*/ 7417 w 9856"/>
                  <a:gd name="connsiteY10" fmla="*/ 0 h 10000"/>
                  <a:gd name="connsiteX11" fmla="*/ 7651 w 9856"/>
                  <a:gd name="connsiteY11" fmla="*/ 0 h 10000"/>
                  <a:gd name="connsiteX12" fmla="*/ 7849 w 9856"/>
                  <a:gd name="connsiteY12" fmla="*/ 155 h 10000"/>
                  <a:gd name="connsiteX13" fmla="*/ 8137 w 9856"/>
                  <a:gd name="connsiteY13" fmla="*/ 435 h 10000"/>
                  <a:gd name="connsiteX14" fmla="*/ 8461 w 9856"/>
                  <a:gd name="connsiteY14" fmla="*/ 930 h 10000"/>
                  <a:gd name="connsiteX15" fmla="*/ 8712 w 9856"/>
                  <a:gd name="connsiteY15" fmla="*/ 1588 h 10000"/>
                  <a:gd name="connsiteX16" fmla="*/ 8974 w 9856"/>
                  <a:gd name="connsiteY16" fmla="*/ 2227 h 10000"/>
                  <a:gd name="connsiteX17" fmla="*/ 9316 w 9856"/>
                  <a:gd name="connsiteY17" fmla="*/ 3127 h 10000"/>
                  <a:gd name="connsiteX18" fmla="*/ 9568 w 9856"/>
                  <a:gd name="connsiteY18" fmla="*/ 3843 h 10000"/>
                  <a:gd name="connsiteX19" fmla="*/ 9856 w 9856"/>
                  <a:gd name="connsiteY19" fmla="*/ 4482 h 10000"/>
                  <a:gd name="connsiteX20" fmla="*/ 8716 w 9856"/>
                  <a:gd name="connsiteY20" fmla="*/ 10000 h 10000"/>
                  <a:gd name="connsiteX21" fmla="*/ 0 w 9856"/>
                  <a:gd name="connsiteY21" fmla="*/ 9941 h 10000"/>
                  <a:gd name="connsiteX22" fmla="*/ 1125 w 9856"/>
                  <a:gd name="connsiteY22" fmla="*/ 9806 h 10000"/>
                  <a:gd name="connsiteX23" fmla="*/ 1693 w 9856"/>
                  <a:gd name="connsiteY23" fmla="*/ 9641 h 10000"/>
                  <a:gd name="connsiteX24" fmla="*/ 2124 w 9856"/>
                  <a:gd name="connsiteY24" fmla="*/ 9506 h 10000"/>
                  <a:gd name="connsiteX25" fmla="*/ 2466 w 9856"/>
                  <a:gd name="connsiteY25" fmla="*/ 9273 h 10000"/>
                  <a:gd name="connsiteX26" fmla="*/ 2728 w 9856"/>
                  <a:gd name="connsiteY26" fmla="*/ 9061 h 10000"/>
                  <a:gd name="connsiteX27" fmla="*/ 3115 w 9856"/>
                  <a:gd name="connsiteY27" fmla="*/ 8664 h 10000"/>
                  <a:gd name="connsiteX28" fmla="*/ 3421 w 9856"/>
                  <a:gd name="connsiteY28" fmla="*/ 8266 h 10000"/>
                  <a:gd name="connsiteX29" fmla="*/ 3717 w 9856"/>
                  <a:gd name="connsiteY29" fmla="*/ 7802 h 10000"/>
                  <a:gd name="connsiteX30" fmla="*/ 3996 w 9856"/>
                  <a:gd name="connsiteY30" fmla="*/ 7270 h 10000"/>
                  <a:gd name="connsiteX31" fmla="*/ 4410 w 9856"/>
                  <a:gd name="connsiteY31" fmla="*/ 6388 h 10000"/>
                  <a:gd name="connsiteX32" fmla="*/ 4824 w 9856"/>
                  <a:gd name="connsiteY32" fmla="*/ 5227 h 10000"/>
                  <a:gd name="connsiteX0" fmla="*/ 4894 w 9708"/>
                  <a:gd name="connsiteY0" fmla="*/ 5227 h 10000"/>
                  <a:gd name="connsiteX1" fmla="*/ 5160 w 9708"/>
                  <a:gd name="connsiteY1" fmla="*/ 4549 h 10000"/>
                  <a:gd name="connsiteX2" fmla="*/ 5397 w 9708"/>
                  <a:gd name="connsiteY2" fmla="*/ 3843 h 10000"/>
                  <a:gd name="connsiteX3" fmla="*/ 5663 w 9708"/>
                  <a:gd name="connsiteY3" fmla="*/ 3088 h 10000"/>
                  <a:gd name="connsiteX4" fmla="*/ 5982 w 9708"/>
                  <a:gd name="connsiteY4" fmla="*/ 2323 h 10000"/>
                  <a:gd name="connsiteX5" fmla="*/ 6246 w 9708"/>
                  <a:gd name="connsiteY5" fmla="*/ 1675 h 10000"/>
                  <a:gd name="connsiteX6" fmla="*/ 6503 w 9708"/>
                  <a:gd name="connsiteY6" fmla="*/ 1055 h 10000"/>
                  <a:gd name="connsiteX7" fmla="*/ 6795 w 9708"/>
                  <a:gd name="connsiteY7" fmla="*/ 571 h 10000"/>
                  <a:gd name="connsiteX8" fmla="*/ 7032 w 9708"/>
                  <a:gd name="connsiteY8" fmla="*/ 261 h 10000"/>
                  <a:gd name="connsiteX9" fmla="*/ 7324 w 9708"/>
                  <a:gd name="connsiteY9" fmla="*/ 39 h 10000"/>
                  <a:gd name="connsiteX10" fmla="*/ 7525 w 9708"/>
                  <a:gd name="connsiteY10" fmla="*/ 0 h 10000"/>
                  <a:gd name="connsiteX11" fmla="*/ 7763 w 9708"/>
                  <a:gd name="connsiteY11" fmla="*/ 0 h 10000"/>
                  <a:gd name="connsiteX12" fmla="*/ 7964 w 9708"/>
                  <a:gd name="connsiteY12" fmla="*/ 155 h 10000"/>
                  <a:gd name="connsiteX13" fmla="*/ 8256 w 9708"/>
                  <a:gd name="connsiteY13" fmla="*/ 435 h 10000"/>
                  <a:gd name="connsiteX14" fmla="*/ 8585 w 9708"/>
                  <a:gd name="connsiteY14" fmla="*/ 930 h 10000"/>
                  <a:gd name="connsiteX15" fmla="*/ 8839 w 9708"/>
                  <a:gd name="connsiteY15" fmla="*/ 1588 h 10000"/>
                  <a:gd name="connsiteX16" fmla="*/ 9105 w 9708"/>
                  <a:gd name="connsiteY16" fmla="*/ 2227 h 10000"/>
                  <a:gd name="connsiteX17" fmla="*/ 9452 w 9708"/>
                  <a:gd name="connsiteY17" fmla="*/ 3127 h 10000"/>
                  <a:gd name="connsiteX18" fmla="*/ 9708 w 9708"/>
                  <a:gd name="connsiteY18" fmla="*/ 3843 h 10000"/>
                  <a:gd name="connsiteX19" fmla="*/ 8843 w 9708"/>
                  <a:gd name="connsiteY19" fmla="*/ 10000 h 10000"/>
                  <a:gd name="connsiteX20" fmla="*/ 0 w 9708"/>
                  <a:gd name="connsiteY20" fmla="*/ 9941 h 10000"/>
                  <a:gd name="connsiteX21" fmla="*/ 1141 w 9708"/>
                  <a:gd name="connsiteY21" fmla="*/ 9806 h 10000"/>
                  <a:gd name="connsiteX22" fmla="*/ 1718 w 9708"/>
                  <a:gd name="connsiteY22" fmla="*/ 9641 h 10000"/>
                  <a:gd name="connsiteX23" fmla="*/ 2155 w 9708"/>
                  <a:gd name="connsiteY23" fmla="*/ 9506 h 10000"/>
                  <a:gd name="connsiteX24" fmla="*/ 2502 w 9708"/>
                  <a:gd name="connsiteY24" fmla="*/ 9273 h 10000"/>
                  <a:gd name="connsiteX25" fmla="*/ 2768 w 9708"/>
                  <a:gd name="connsiteY25" fmla="*/ 9061 h 10000"/>
                  <a:gd name="connsiteX26" fmla="*/ 3161 w 9708"/>
                  <a:gd name="connsiteY26" fmla="*/ 8664 h 10000"/>
                  <a:gd name="connsiteX27" fmla="*/ 3471 w 9708"/>
                  <a:gd name="connsiteY27" fmla="*/ 8266 h 10000"/>
                  <a:gd name="connsiteX28" fmla="*/ 3771 w 9708"/>
                  <a:gd name="connsiteY28" fmla="*/ 7802 h 10000"/>
                  <a:gd name="connsiteX29" fmla="*/ 4054 w 9708"/>
                  <a:gd name="connsiteY29" fmla="*/ 7270 h 10000"/>
                  <a:gd name="connsiteX30" fmla="*/ 4474 w 9708"/>
                  <a:gd name="connsiteY30" fmla="*/ 6388 h 10000"/>
                  <a:gd name="connsiteX31" fmla="*/ 4894 w 9708"/>
                  <a:gd name="connsiteY31" fmla="*/ 5227 h 10000"/>
                  <a:gd name="connsiteX0" fmla="*/ 5041 w 9736"/>
                  <a:gd name="connsiteY0" fmla="*/ 5227 h 10000"/>
                  <a:gd name="connsiteX1" fmla="*/ 5315 w 9736"/>
                  <a:gd name="connsiteY1" fmla="*/ 4549 h 10000"/>
                  <a:gd name="connsiteX2" fmla="*/ 5559 w 9736"/>
                  <a:gd name="connsiteY2" fmla="*/ 3843 h 10000"/>
                  <a:gd name="connsiteX3" fmla="*/ 5833 w 9736"/>
                  <a:gd name="connsiteY3" fmla="*/ 3088 h 10000"/>
                  <a:gd name="connsiteX4" fmla="*/ 6162 w 9736"/>
                  <a:gd name="connsiteY4" fmla="*/ 2323 h 10000"/>
                  <a:gd name="connsiteX5" fmla="*/ 6434 w 9736"/>
                  <a:gd name="connsiteY5" fmla="*/ 1675 h 10000"/>
                  <a:gd name="connsiteX6" fmla="*/ 6699 w 9736"/>
                  <a:gd name="connsiteY6" fmla="*/ 1055 h 10000"/>
                  <a:gd name="connsiteX7" fmla="*/ 6999 w 9736"/>
                  <a:gd name="connsiteY7" fmla="*/ 571 h 10000"/>
                  <a:gd name="connsiteX8" fmla="*/ 7244 w 9736"/>
                  <a:gd name="connsiteY8" fmla="*/ 261 h 10000"/>
                  <a:gd name="connsiteX9" fmla="*/ 7544 w 9736"/>
                  <a:gd name="connsiteY9" fmla="*/ 39 h 10000"/>
                  <a:gd name="connsiteX10" fmla="*/ 7751 w 9736"/>
                  <a:gd name="connsiteY10" fmla="*/ 0 h 10000"/>
                  <a:gd name="connsiteX11" fmla="*/ 7996 w 9736"/>
                  <a:gd name="connsiteY11" fmla="*/ 0 h 10000"/>
                  <a:gd name="connsiteX12" fmla="*/ 8204 w 9736"/>
                  <a:gd name="connsiteY12" fmla="*/ 155 h 10000"/>
                  <a:gd name="connsiteX13" fmla="*/ 8504 w 9736"/>
                  <a:gd name="connsiteY13" fmla="*/ 435 h 10000"/>
                  <a:gd name="connsiteX14" fmla="*/ 8843 w 9736"/>
                  <a:gd name="connsiteY14" fmla="*/ 930 h 10000"/>
                  <a:gd name="connsiteX15" fmla="*/ 9105 w 9736"/>
                  <a:gd name="connsiteY15" fmla="*/ 1588 h 10000"/>
                  <a:gd name="connsiteX16" fmla="*/ 9379 w 9736"/>
                  <a:gd name="connsiteY16" fmla="*/ 2227 h 10000"/>
                  <a:gd name="connsiteX17" fmla="*/ 9736 w 9736"/>
                  <a:gd name="connsiteY17" fmla="*/ 3127 h 10000"/>
                  <a:gd name="connsiteX18" fmla="*/ 9109 w 9736"/>
                  <a:gd name="connsiteY18" fmla="*/ 10000 h 10000"/>
                  <a:gd name="connsiteX19" fmla="*/ 0 w 9736"/>
                  <a:gd name="connsiteY19" fmla="*/ 9941 h 10000"/>
                  <a:gd name="connsiteX20" fmla="*/ 1175 w 9736"/>
                  <a:gd name="connsiteY20" fmla="*/ 9806 h 10000"/>
                  <a:gd name="connsiteX21" fmla="*/ 1770 w 9736"/>
                  <a:gd name="connsiteY21" fmla="*/ 9641 h 10000"/>
                  <a:gd name="connsiteX22" fmla="*/ 2220 w 9736"/>
                  <a:gd name="connsiteY22" fmla="*/ 9506 h 10000"/>
                  <a:gd name="connsiteX23" fmla="*/ 2577 w 9736"/>
                  <a:gd name="connsiteY23" fmla="*/ 9273 h 10000"/>
                  <a:gd name="connsiteX24" fmla="*/ 2851 w 9736"/>
                  <a:gd name="connsiteY24" fmla="*/ 9061 h 10000"/>
                  <a:gd name="connsiteX25" fmla="*/ 3256 w 9736"/>
                  <a:gd name="connsiteY25" fmla="*/ 8664 h 10000"/>
                  <a:gd name="connsiteX26" fmla="*/ 3575 w 9736"/>
                  <a:gd name="connsiteY26" fmla="*/ 8266 h 10000"/>
                  <a:gd name="connsiteX27" fmla="*/ 3884 w 9736"/>
                  <a:gd name="connsiteY27" fmla="*/ 7802 h 10000"/>
                  <a:gd name="connsiteX28" fmla="*/ 4176 w 9736"/>
                  <a:gd name="connsiteY28" fmla="*/ 7270 h 10000"/>
                  <a:gd name="connsiteX29" fmla="*/ 4609 w 9736"/>
                  <a:gd name="connsiteY29" fmla="*/ 6388 h 10000"/>
                  <a:gd name="connsiteX30" fmla="*/ 5041 w 9736"/>
                  <a:gd name="connsiteY30" fmla="*/ 5227 h 10000"/>
                  <a:gd name="connsiteX0" fmla="*/ 5178 w 9633"/>
                  <a:gd name="connsiteY0" fmla="*/ 5227 h 10000"/>
                  <a:gd name="connsiteX1" fmla="*/ 5459 w 9633"/>
                  <a:gd name="connsiteY1" fmla="*/ 4549 h 10000"/>
                  <a:gd name="connsiteX2" fmla="*/ 5710 w 9633"/>
                  <a:gd name="connsiteY2" fmla="*/ 3843 h 10000"/>
                  <a:gd name="connsiteX3" fmla="*/ 5991 w 9633"/>
                  <a:gd name="connsiteY3" fmla="*/ 3088 h 10000"/>
                  <a:gd name="connsiteX4" fmla="*/ 6329 w 9633"/>
                  <a:gd name="connsiteY4" fmla="*/ 2323 h 10000"/>
                  <a:gd name="connsiteX5" fmla="*/ 6608 w 9633"/>
                  <a:gd name="connsiteY5" fmla="*/ 1675 h 10000"/>
                  <a:gd name="connsiteX6" fmla="*/ 6881 w 9633"/>
                  <a:gd name="connsiteY6" fmla="*/ 1055 h 10000"/>
                  <a:gd name="connsiteX7" fmla="*/ 7189 w 9633"/>
                  <a:gd name="connsiteY7" fmla="*/ 571 h 10000"/>
                  <a:gd name="connsiteX8" fmla="*/ 7440 w 9633"/>
                  <a:gd name="connsiteY8" fmla="*/ 261 h 10000"/>
                  <a:gd name="connsiteX9" fmla="*/ 7749 w 9633"/>
                  <a:gd name="connsiteY9" fmla="*/ 39 h 10000"/>
                  <a:gd name="connsiteX10" fmla="*/ 7961 w 9633"/>
                  <a:gd name="connsiteY10" fmla="*/ 0 h 10000"/>
                  <a:gd name="connsiteX11" fmla="*/ 8213 w 9633"/>
                  <a:gd name="connsiteY11" fmla="*/ 0 h 10000"/>
                  <a:gd name="connsiteX12" fmla="*/ 8426 w 9633"/>
                  <a:gd name="connsiteY12" fmla="*/ 155 h 10000"/>
                  <a:gd name="connsiteX13" fmla="*/ 8735 w 9633"/>
                  <a:gd name="connsiteY13" fmla="*/ 435 h 10000"/>
                  <a:gd name="connsiteX14" fmla="*/ 9083 w 9633"/>
                  <a:gd name="connsiteY14" fmla="*/ 930 h 10000"/>
                  <a:gd name="connsiteX15" fmla="*/ 9352 w 9633"/>
                  <a:gd name="connsiteY15" fmla="*/ 1588 h 10000"/>
                  <a:gd name="connsiteX16" fmla="*/ 9633 w 9633"/>
                  <a:gd name="connsiteY16" fmla="*/ 2227 h 10000"/>
                  <a:gd name="connsiteX17" fmla="*/ 9356 w 9633"/>
                  <a:gd name="connsiteY17" fmla="*/ 10000 h 10000"/>
                  <a:gd name="connsiteX18" fmla="*/ 0 w 9633"/>
                  <a:gd name="connsiteY18" fmla="*/ 9941 h 10000"/>
                  <a:gd name="connsiteX19" fmla="*/ 1207 w 9633"/>
                  <a:gd name="connsiteY19" fmla="*/ 9806 h 10000"/>
                  <a:gd name="connsiteX20" fmla="*/ 1818 w 9633"/>
                  <a:gd name="connsiteY20" fmla="*/ 9641 h 10000"/>
                  <a:gd name="connsiteX21" fmla="*/ 2280 w 9633"/>
                  <a:gd name="connsiteY21" fmla="*/ 9506 h 10000"/>
                  <a:gd name="connsiteX22" fmla="*/ 2647 w 9633"/>
                  <a:gd name="connsiteY22" fmla="*/ 9273 h 10000"/>
                  <a:gd name="connsiteX23" fmla="*/ 2928 w 9633"/>
                  <a:gd name="connsiteY23" fmla="*/ 9061 h 10000"/>
                  <a:gd name="connsiteX24" fmla="*/ 3344 w 9633"/>
                  <a:gd name="connsiteY24" fmla="*/ 8664 h 10000"/>
                  <a:gd name="connsiteX25" fmla="*/ 3672 w 9633"/>
                  <a:gd name="connsiteY25" fmla="*/ 8266 h 10000"/>
                  <a:gd name="connsiteX26" fmla="*/ 3989 w 9633"/>
                  <a:gd name="connsiteY26" fmla="*/ 7802 h 10000"/>
                  <a:gd name="connsiteX27" fmla="*/ 4289 w 9633"/>
                  <a:gd name="connsiteY27" fmla="*/ 7270 h 10000"/>
                  <a:gd name="connsiteX28" fmla="*/ 4734 w 9633"/>
                  <a:gd name="connsiteY28" fmla="*/ 6388 h 10000"/>
                  <a:gd name="connsiteX29" fmla="*/ 5178 w 9633"/>
                  <a:gd name="connsiteY29" fmla="*/ 5227 h 10000"/>
                  <a:gd name="connsiteX0" fmla="*/ 5375 w 9712"/>
                  <a:gd name="connsiteY0" fmla="*/ 5227 h 10000"/>
                  <a:gd name="connsiteX1" fmla="*/ 5667 w 9712"/>
                  <a:gd name="connsiteY1" fmla="*/ 4549 h 10000"/>
                  <a:gd name="connsiteX2" fmla="*/ 5928 w 9712"/>
                  <a:gd name="connsiteY2" fmla="*/ 3843 h 10000"/>
                  <a:gd name="connsiteX3" fmla="*/ 6219 w 9712"/>
                  <a:gd name="connsiteY3" fmla="*/ 3088 h 10000"/>
                  <a:gd name="connsiteX4" fmla="*/ 6570 w 9712"/>
                  <a:gd name="connsiteY4" fmla="*/ 2323 h 10000"/>
                  <a:gd name="connsiteX5" fmla="*/ 6860 w 9712"/>
                  <a:gd name="connsiteY5" fmla="*/ 1675 h 10000"/>
                  <a:gd name="connsiteX6" fmla="*/ 7143 w 9712"/>
                  <a:gd name="connsiteY6" fmla="*/ 1055 h 10000"/>
                  <a:gd name="connsiteX7" fmla="*/ 7463 w 9712"/>
                  <a:gd name="connsiteY7" fmla="*/ 571 h 10000"/>
                  <a:gd name="connsiteX8" fmla="*/ 7723 w 9712"/>
                  <a:gd name="connsiteY8" fmla="*/ 261 h 10000"/>
                  <a:gd name="connsiteX9" fmla="*/ 8044 w 9712"/>
                  <a:gd name="connsiteY9" fmla="*/ 39 h 10000"/>
                  <a:gd name="connsiteX10" fmla="*/ 8264 w 9712"/>
                  <a:gd name="connsiteY10" fmla="*/ 0 h 10000"/>
                  <a:gd name="connsiteX11" fmla="*/ 8526 w 9712"/>
                  <a:gd name="connsiteY11" fmla="*/ 0 h 10000"/>
                  <a:gd name="connsiteX12" fmla="*/ 8747 w 9712"/>
                  <a:gd name="connsiteY12" fmla="*/ 155 h 10000"/>
                  <a:gd name="connsiteX13" fmla="*/ 9068 w 9712"/>
                  <a:gd name="connsiteY13" fmla="*/ 435 h 10000"/>
                  <a:gd name="connsiteX14" fmla="*/ 9429 w 9712"/>
                  <a:gd name="connsiteY14" fmla="*/ 930 h 10000"/>
                  <a:gd name="connsiteX15" fmla="*/ 9708 w 9712"/>
                  <a:gd name="connsiteY15" fmla="*/ 1588 h 10000"/>
                  <a:gd name="connsiteX16" fmla="*/ 9712 w 9712"/>
                  <a:gd name="connsiteY16" fmla="*/ 10000 h 10000"/>
                  <a:gd name="connsiteX17" fmla="*/ 0 w 9712"/>
                  <a:gd name="connsiteY17" fmla="*/ 9941 h 10000"/>
                  <a:gd name="connsiteX18" fmla="*/ 1253 w 9712"/>
                  <a:gd name="connsiteY18" fmla="*/ 9806 h 10000"/>
                  <a:gd name="connsiteX19" fmla="*/ 1887 w 9712"/>
                  <a:gd name="connsiteY19" fmla="*/ 9641 h 10000"/>
                  <a:gd name="connsiteX20" fmla="*/ 2367 w 9712"/>
                  <a:gd name="connsiteY20" fmla="*/ 9506 h 10000"/>
                  <a:gd name="connsiteX21" fmla="*/ 2748 w 9712"/>
                  <a:gd name="connsiteY21" fmla="*/ 9273 h 10000"/>
                  <a:gd name="connsiteX22" fmla="*/ 3040 w 9712"/>
                  <a:gd name="connsiteY22" fmla="*/ 9061 h 10000"/>
                  <a:gd name="connsiteX23" fmla="*/ 3471 w 9712"/>
                  <a:gd name="connsiteY23" fmla="*/ 8664 h 10000"/>
                  <a:gd name="connsiteX24" fmla="*/ 3812 w 9712"/>
                  <a:gd name="connsiteY24" fmla="*/ 8266 h 10000"/>
                  <a:gd name="connsiteX25" fmla="*/ 4141 w 9712"/>
                  <a:gd name="connsiteY25" fmla="*/ 7802 h 10000"/>
                  <a:gd name="connsiteX26" fmla="*/ 4452 w 9712"/>
                  <a:gd name="connsiteY26" fmla="*/ 7270 h 10000"/>
                  <a:gd name="connsiteX27" fmla="*/ 4914 w 9712"/>
                  <a:gd name="connsiteY27" fmla="*/ 6388 h 10000"/>
                  <a:gd name="connsiteX28" fmla="*/ 5375 w 9712"/>
                  <a:gd name="connsiteY28" fmla="*/ 52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2" h="10000">
                    <a:moveTo>
                      <a:pt x="5375" y="5227"/>
                    </a:moveTo>
                    <a:lnTo>
                      <a:pt x="5667" y="4549"/>
                    </a:lnTo>
                    <a:cubicBezTo>
                      <a:pt x="5754" y="4314"/>
                      <a:pt x="5840" y="4078"/>
                      <a:pt x="5928" y="3843"/>
                    </a:cubicBezTo>
                    <a:cubicBezTo>
                      <a:pt x="6024" y="3591"/>
                      <a:pt x="6123" y="3340"/>
                      <a:pt x="6219" y="3088"/>
                    </a:cubicBezTo>
                    <a:lnTo>
                      <a:pt x="6570" y="2323"/>
                    </a:lnTo>
                    <a:lnTo>
                      <a:pt x="6860" y="1675"/>
                    </a:lnTo>
                    <a:cubicBezTo>
                      <a:pt x="6953" y="1468"/>
                      <a:pt x="7048" y="1262"/>
                      <a:pt x="7143" y="1055"/>
                    </a:cubicBezTo>
                    <a:lnTo>
                      <a:pt x="7463" y="571"/>
                    </a:lnTo>
                    <a:cubicBezTo>
                      <a:pt x="7549" y="467"/>
                      <a:pt x="7636" y="365"/>
                      <a:pt x="7723" y="261"/>
                    </a:cubicBezTo>
                    <a:lnTo>
                      <a:pt x="8044" y="39"/>
                    </a:lnTo>
                    <a:lnTo>
                      <a:pt x="8264" y="0"/>
                    </a:lnTo>
                    <a:lnTo>
                      <a:pt x="8526" y="0"/>
                    </a:lnTo>
                    <a:lnTo>
                      <a:pt x="8747" y="155"/>
                    </a:lnTo>
                    <a:lnTo>
                      <a:pt x="9068" y="435"/>
                    </a:lnTo>
                    <a:lnTo>
                      <a:pt x="9429" y="930"/>
                    </a:lnTo>
                    <a:lnTo>
                      <a:pt x="9708" y="1588"/>
                    </a:lnTo>
                    <a:cubicBezTo>
                      <a:pt x="9709" y="4392"/>
                      <a:pt x="9711" y="7196"/>
                      <a:pt x="9712" y="10000"/>
                    </a:cubicBezTo>
                    <a:lnTo>
                      <a:pt x="0" y="9941"/>
                    </a:lnTo>
                    <a:lnTo>
                      <a:pt x="1253" y="9806"/>
                    </a:lnTo>
                    <a:lnTo>
                      <a:pt x="1887" y="9641"/>
                    </a:lnTo>
                    <a:lnTo>
                      <a:pt x="2367" y="9506"/>
                    </a:lnTo>
                    <a:lnTo>
                      <a:pt x="2748" y="9273"/>
                    </a:lnTo>
                    <a:lnTo>
                      <a:pt x="3040" y="9061"/>
                    </a:lnTo>
                    <a:lnTo>
                      <a:pt x="3471" y="8664"/>
                    </a:lnTo>
                    <a:lnTo>
                      <a:pt x="3812" y="8266"/>
                    </a:lnTo>
                    <a:lnTo>
                      <a:pt x="4141" y="7802"/>
                    </a:lnTo>
                    <a:lnTo>
                      <a:pt x="4452" y="7270"/>
                    </a:lnTo>
                    <a:lnTo>
                      <a:pt x="4914" y="6388"/>
                    </a:lnTo>
                    <a:lnTo>
                      <a:pt x="5375" y="52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19" name="Retângulo 118"/>
              <p:cNvSpPr/>
              <p:nvPr/>
            </p:nvSpPr>
            <p:spPr>
              <a:xfrm>
                <a:off x="3480348" y="3476448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/>
              </a:p>
            </p:txBody>
          </p:sp>
          <p:pic>
            <p:nvPicPr>
              <p:cNvPr id="11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826918" y="3629916"/>
                <a:ext cx="2174158" cy="81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23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8839233"/>
                  </p:ext>
                </p:extLst>
              </p:nvPr>
            </p:nvGraphicFramePr>
            <p:xfrm>
              <a:off x="4423315" y="4242899"/>
              <a:ext cx="122752" cy="111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2" name="Equation" r:id="rId19" imgW="152334" imgH="139639" progId="Equation.DSMT4">
                      <p:embed/>
                    </p:oleObj>
                  </mc:Choice>
                  <mc:Fallback>
                    <p:oleObj name="Equation" r:id="rId19" imgW="152334" imgH="13963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3315" y="4242899"/>
                            <a:ext cx="122752" cy="111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525964"/>
                  </p:ext>
                </p:extLst>
              </p:nvPr>
            </p:nvGraphicFramePr>
            <p:xfrm>
              <a:off x="3905665" y="4093476"/>
              <a:ext cx="275056" cy="14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3" name="Equation" r:id="rId20" imgW="342603" imgH="177646" progId="Equation.DSMT4">
                      <p:embed/>
                    </p:oleObj>
                  </mc:Choice>
                  <mc:Fallback>
                    <p:oleObj name="Equation" r:id="rId20" imgW="342603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5665" y="4093476"/>
                            <a:ext cx="275056" cy="14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4525807"/>
                  </p:ext>
                </p:extLst>
              </p:nvPr>
            </p:nvGraphicFramePr>
            <p:xfrm>
              <a:off x="4187659" y="4400483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4" name="Equation" r:id="rId21" imgW="152268" imgH="203024" progId="Equation.DSMT4">
                      <p:embed/>
                    </p:oleObj>
                  </mc:Choice>
                  <mc:Fallback>
                    <p:oleObj name="Equation" r:id="rId21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7659" y="4400483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0" name="Retângulo 119"/>
              <p:cNvSpPr/>
              <p:nvPr/>
            </p:nvSpPr>
            <p:spPr>
              <a:xfrm>
                <a:off x="5263614" y="3476448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/>
              </a:p>
            </p:txBody>
          </p:sp>
          <p:sp>
            <p:nvSpPr>
              <p:cNvPr id="114" name="Text Box 12"/>
              <p:cNvSpPr txBox="1">
                <a:spLocks noChangeArrowheads="1"/>
              </p:cNvSpPr>
              <p:nvPr/>
            </p:nvSpPr>
            <p:spPr bwMode="auto">
              <a:xfrm>
                <a:off x="4778558" y="4421309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115" name="Line 14"/>
              <p:cNvSpPr>
                <a:spLocks noChangeShapeType="1"/>
              </p:cNvSpPr>
              <p:nvPr/>
            </p:nvSpPr>
            <p:spPr bwMode="auto">
              <a:xfrm flipH="1">
                <a:off x="5169216" y="3654624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4061097" y="4354286"/>
                <a:ext cx="258863" cy="60894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6" h="173">
                    <a:moveTo>
                      <a:pt x="0" y="170"/>
                    </a:moveTo>
                    <a:lnTo>
                      <a:pt x="94" y="161"/>
                    </a:lnTo>
                    <a:lnTo>
                      <a:pt x="173" y="149"/>
                    </a:lnTo>
                    <a:lnTo>
                      <a:pt x="240" y="127"/>
                    </a:lnTo>
                    <a:lnTo>
                      <a:pt x="303" y="91"/>
                    </a:lnTo>
                    <a:lnTo>
                      <a:pt x="358" y="45"/>
                    </a:lnTo>
                    <a:lnTo>
                      <a:pt x="396" y="0"/>
                    </a:lnTo>
                    <a:lnTo>
                      <a:pt x="396" y="173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6" name="Text Box 77"/>
          <p:cNvSpPr txBox="1">
            <a:spLocks noChangeArrowheads="1"/>
          </p:cNvSpPr>
          <p:nvPr/>
        </p:nvSpPr>
        <p:spPr bwMode="auto">
          <a:xfrm>
            <a:off x="345883" y="5373216"/>
            <a:ext cx="87981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Qual é a melhor alternativa para diminuir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r>
              <a:rPr lang="pt-BR" altLang="pt-BR" sz="1600" dirty="0">
                <a:sym typeface="Symbol" pitchFamily="18" charset="2"/>
              </a:rPr>
              <a:t> ?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ym typeface="Symbol" pitchFamily="18" charset="2"/>
              </a:rPr>
              <a:t> aumentar o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i="1" dirty="0">
                <a:sym typeface="Symbol" pitchFamily="18" charset="2"/>
              </a:rPr>
              <a:t>   </a:t>
            </a:r>
            <a:r>
              <a:rPr lang="pt-BR" altLang="pt-BR" sz="1600" dirty="0">
                <a:solidFill>
                  <a:srgbClr val="000000"/>
                </a:solidFill>
                <a:sym typeface="Symbol"/>
              </a:rPr>
              <a:t> </a:t>
            </a:r>
            <a:r>
              <a:rPr lang="pt-BR" altLang="pt-BR" sz="1600" dirty="0">
                <a:solidFill>
                  <a:srgbClr val="FF0000"/>
                </a:solidFill>
                <a:sym typeface="Symbol"/>
              </a:rPr>
              <a:t>sempre a melhor opção!!!</a:t>
            </a:r>
            <a:endParaRPr lang="pt-BR" altLang="pt-BR" sz="1600" dirty="0">
              <a:solidFill>
                <a:srgbClr val="000000"/>
              </a:solidFill>
              <a:sym typeface="Symbol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>
              <a:solidFill>
                <a:srgbClr val="000000"/>
              </a:solidFill>
              <a:sym typeface="Symbol"/>
            </a:endParaRPr>
          </a:p>
          <a:p>
            <a:pPr marL="536575" indent="-536575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sym typeface="Symbol"/>
              </a:rPr>
              <a:t>OBS:</a:t>
            </a:r>
            <a:r>
              <a:rPr lang="pt-BR" altLang="pt-BR" sz="1600" dirty="0">
                <a:solidFill>
                  <a:srgbClr val="000000"/>
                </a:solidFill>
                <a:sym typeface="Symbol"/>
              </a:rPr>
              <a:t> há fórmulas específicas para cálculo do tamanho de amostra (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solidFill>
                  <a:srgbClr val="000000"/>
                </a:solidFill>
                <a:sym typeface="Symbol"/>
              </a:rPr>
              <a:t>) que consideram ambos os erros tipo I e II</a:t>
            </a:r>
            <a:endParaRPr lang="pt-BR" altLang="pt-BR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61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3" grpId="0"/>
      <p:bldP spid="1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  <a:endParaRPr lang="pt-BR" i="1" dirty="0"/>
          </a:p>
        </p:txBody>
      </p:sp>
      <p:grpSp>
        <p:nvGrpSpPr>
          <p:cNvPr id="20483" name="Grupo 3"/>
          <p:cNvGrpSpPr>
            <a:grpSpLocks/>
          </p:cNvGrpSpPr>
          <p:nvPr/>
        </p:nvGrpSpPr>
        <p:grpSpPr bwMode="auto">
          <a:xfrm>
            <a:off x="250825" y="1512888"/>
            <a:ext cx="8740775" cy="1323975"/>
            <a:chOff x="250825" y="1512888"/>
            <a:chExt cx="8740775" cy="1323975"/>
          </a:xfrm>
        </p:grpSpPr>
        <p:graphicFrame>
          <p:nvGraphicFramePr>
            <p:cNvPr id="20512" name="Object 5"/>
            <p:cNvGraphicFramePr>
              <a:graphicFrameLocks noChangeAspect="1"/>
            </p:cNvGraphicFramePr>
            <p:nvPr/>
          </p:nvGraphicFramePr>
          <p:xfrm>
            <a:off x="8633476" y="1513250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Equation" r:id="rId4" imgW="177646" imgH="190335" progId="Equation.DSMT4">
                    <p:embed/>
                  </p:oleObj>
                </mc:Choice>
                <mc:Fallback>
                  <p:oleObj name="Equation" r:id="rId4" imgW="177646" imgH="1903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3476" y="1513250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3" name="Text Box 4"/>
            <p:cNvSpPr txBox="1">
              <a:spLocks noChangeArrowheads="1"/>
            </p:cNvSpPr>
            <p:nvPr/>
          </p:nvSpPr>
          <p:spPr bwMode="auto">
            <a:xfrm>
              <a:off x="250825" y="1512888"/>
              <a:ext cx="87407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Exemplo: uma amostra de 25 valores foi selecionada, chegando-se a uma média amostral     igual a 11,3. Através de um teste z unilateral, chegou-se a conclusão de que a verdadeira média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/>
                <a:t>poderia ser igual a 10, adotando-se um nível de significância de 5% (considerando </a:t>
              </a:r>
              <a:r>
                <a:rPr lang="pt-BR" altLang="pt-BR" sz="1600" i="1">
                  <a:latin typeface="Symbol" pitchFamily="18" charset="2"/>
                </a:rPr>
                <a:t>s</a:t>
              </a:r>
              <a:r>
                <a:rPr lang="pt-BR" altLang="pt-BR" sz="1600" baseline="30000">
                  <a:latin typeface="Times New Roman" charset="0"/>
                </a:rPr>
                <a:t>2</a:t>
              </a:r>
              <a:r>
                <a:rPr lang="pt-BR" altLang="pt-BR" sz="1600"/>
                <a:t> = </a:t>
              </a:r>
              <a:r>
                <a:rPr lang="pt-BR" altLang="pt-BR" sz="1600">
                  <a:latin typeface="Times New Roman" charset="0"/>
                </a:rPr>
                <a:t>16</a:t>
              </a:r>
              <a:r>
                <a:rPr lang="pt-BR" altLang="pt-BR" sz="1600"/>
                <a:t>). Mas qual a probabilidade de chegarmos a esta mesma conclusão, sendo a verdadeira média igual a 12, ou seja, qual o valor de </a:t>
              </a:r>
              <a:r>
                <a:rPr lang="pt-BR" altLang="pt-BR" sz="1600" i="1">
                  <a:sym typeface="Symbol" pitchFamily="18" charset="2"/>
                </a:rPr>
                <a:t> </a:t>
              </a:r>
              <a:r>
                <a:rPr lang="pt-BR" altLang="pt-BR" sz="1600"/>
                <a:t>?</a:t>
              </a:r>
            </a:p>
          </p:txBody>
        </p:sp>
      </p:grpSp>
      <p:grpSp>
        <p:nvGrpSpPr>
          <p:cNvPr id="2" name="Grupo 30"/>
          <p:cNvGrpSpPr>
            <a:grpSpLocks/>
          </p:cNvGrpSpPr>
          <p:nvPr/>
        </p:nvGrpSpPr>
        <p:grpSpPr bwMode="auto">
          <a:xfrm>
            <a:off x="838200" y="3124200"/>
            <a:ext cx="8153400" cy="3435350"/>
            <a:chOff x="838200" y="3124200"/>
            <a:chExt cx="8153400" cy="3435925"/>
          </a:xfrm>
        </p:grpSpPr>
        <p:sp>
          <p:nvSpPr>
            <p:cNvPr id="20486" name="Text Box 52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3124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: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 = 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: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 &gt; 10</a:t>
              </a:r>
              <a:endParaRPr lang="pt-BR" altLang="pt-BR" sz="1600"/>
            </a:p>
          </p:txBody>
        </p:sp>
        <p:graphicFrame>
          <p:nvGraphicFramePr>
            <p:cNvPr id="20487" name="Object 1024"/>
            <p:cNvGraphicFramePr>
              <a:graphicFrameLocks noChangeAspect="1"/>
            </p:cNvGraphicFramePr>
            <p:nvPr/>
          </p:nvGraphicFramePr>
          <p:xfrm>
            <a:off x="1012825" y="3886200"/>
            <a:ext cx="17795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Equation" r:id="rId6" imgW="1244600" imgH="609600" progId="Equation.DSMT4">
                    <p:embed/>
                  </p:oleObj>
                </mc:Choice>
                <mc:Fallback>
                  <p:oleObj name="Equation" r:id="rId6" imgW="1244600" imgH="609600" progId="Equation.DSMT4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825" y="3886200"/>
                          <a:ext cx="17795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8" name="Text Box 54"/>
            <p:cNvSpPr txBox="1">
              <a:spLocks noChangeArrowheads="1"/>
            </p:cNvSpPr>
            <p:nvPr/>
          </p:nvSpPr>
          <p:spPr bwMode="auto">
            <a:xfrm>
              <a:off x="838200" y="4876800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é verdadeira, então</a:t>
              </a:r>
            </a:p>
          </p:txBody>
        </p:sp>
        <p:graphicFrame>
          <p:nvGraphicFramePr>
            <p:cNvPr id="20489" name="Object 1025"/>
            <p:cNvGraphicFramePr>
              <a:graphicFrameLocks noChangeAspect="1"/>
            </p:cNvGraphicFramePr>
            <p:nvPr/>
          </p:nvGraphicFramePr>
          <p:xfrm>
            <a:off x="1012825" y="5373688"/>
            <a:ext cx="1798638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Equation" r:id="rId8" imgW="1257300" imgH="622300" progId="Equation.DSMT4">
                    <p:embed/>
                  </p:oleObj>
                </mc:Choice>
                <mc:Fallback>
                  <p:oleObj name="Equation" r:id="rId8" imgW="1257300" imgH="622300" progId="Equation.DSMT4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825" y="5373688"/>
                          <a:ext cx="1798638" cy="884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26"/>
            <p:cNvGraphicFramePr>
              <a:graphicFrameLocks noChangeAspect="1"/>
            </p:cNvGraphicFramePr>
            <p:nvPr/>
          </p:nvGraphicFramePr>
          <p:xfrm>
            <a:off x="4222750" y="3197225"/>
            <a:ext cx="1852613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Equation" r:id="rId10" imgW="1295400" imgH="584200" progId="Equation.DSMT4">
                    <p:embed/>
                  </p:oleObj>
                </mc:Choice>
                <mc:Fallback>
                  <p:oleObj name="Equation" r:id="rId10" imgW="1295400" imgH="584200" progId="Equation.DSMT4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750" y="3197225"/>
                          <a:ext cx="1852613" cy="831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91" name="Group 91"/>
            <p:cNvGrpSpPr>
              <a:grpSpLocks/>
            </p:cNvGrpSpPr>
            <p:nvPr/>
          </p:nvGrpSpPr>
          <p:grpSpPr bwMode="auto">
            <a:xfrm>
              <a:off x="5772150" y="3124200"/>
              <a:ext cx="3219450" cy="2551113"/>
              <a:chOff x="3360" y="2400"/>
              <a:chExt cx="2028" cy="1607"/>
            </a:xfrm>
          </p:grpSpPr>
          <p:grpSp>
            <p:nvGrpSpPr>
              <p:cNvPr id="20500" name="Group 89"/>
              <p:cNvGrpSpPr>
                <a:grpSpLocks/>
              </p:cNvGrpSpPr>
              <p:nvPr/>
            </p:nvGrpSpPr>
            <p:grpSpPr bwMode="auto">
              <a:xfrm>
                <a:off x="3360" y="2688"/>
                <a:ext cx="2028" cy="1319"/>
                <a:chOff x="2880" y="2688"/>
                <a:chExt cx="2028" cy="1319"/>
              </a:xfrm>
            </p:grpSpPr>
            <p:pic>
              <p:nvPicPr>
                <p:cNvPr id="20507" name="Picture 6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0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050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051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0511" name="Line 65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501" name="Group 87"/>
              <p:cNvGrpSpPr>
                <a:grpSpLocks/>
              </p:cNvGrpSpPr>
              <p:nvPr/>
            </p:nvGrpSpPr>
            <p:grpSpPr bwMode="auto">
              <a:xfrm>
                <a:off x="4379" y="2400"/>
                <a:ext cx="469" cy="225"/>
                <a:chOff x="3563" y="2380"/>
                <a:chExt cx="469" cy="225"/>
              </a:xfrm>
            </p:grpSpPr>
            <p:sp>
              <p:nvSpPr>
                <p:cNvPr id="2050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0506" name="Object 1029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0" name="Equation" r:id="rId13" imgW="457002" imgH="203112" progId="Equation.DSMT4">
                        <p:embed/>
                      </p:oleObj>
                    </mc:Choice>
                    <mc:Fallback>
                      <p:oleObj name="Equation" r:id="rId13" imgW="457002" imgH="203112" progId="Equation.DSMT4">
                        <p:embed/>
                        <p:pic>
                          <p:nvPicPr>
                            <p:cNvPr id="0" name="Object 10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02" name="Freeform 69"/>
              <p:cNvSpPr>
                <a:spLocks/>
              </p:cNvSpPr>
              <p:nvPr/>
            </p:nvSpPr>
            <p:spPr bwMode="auto">
              <a:xfrm>
                <a:off x="3530" y="2722"/>
                <a:ext cx="1122" cy="1027"/>
              </a:xfrm>
              <a:custGeom>
                <a:avLst/>
                <a:gdLst>
                  <a:gd name="T0" fmla="*/ 536 w 1122"/>
                  <a:gd name="T1" fmla="*/ 540 h 1027"/>
                  <a:gd name="T2" fmla="*/ 565 w 1122"/>
                  <a:gd name="T3" fmla="*/ 470 h 1027"/>
                  <a:gd name="T4" fmla="*/ 591 w 1122"/>
                  <a:gd name="T5" fmla="*/ 397 h 1027"/>
                  <a:gd name="T6" fmla="*/ 620 w 1122"/>
                  <a:gd name="T7" fmla="*/ 319 h 1027"/>
                  <a:gd name="T8" fmla="*/ 655 w 1122"/>
                  <a:gd name="T9" fmla="*/ 240 h 1027"/>
                  <a:gd name="T10" fmla="*/ 684 w 1122"/>
                  <a:gd name="T11" fmla="*/ 173 h 1027"/>
                  <a:gd name="T12" fmla="*/ 712 w 1122"/>
                  <a:gd name="T13" fmla="*/ 109 h 1027"/>
                  <a:gd name="T14" fmla="*/ 744 w 1122"/>
                  <a:gd name="T15" fmla="*/ 59 h 1027"/>
                  <a:gd name="T16" fmla="*/ 770 w 1122"/>
                  <a:gd name="T17" fmla="*/ 27 h 1027"/>
                  <a:gd name="T18" fmla="*/ 802 w 1122"/>
                  <a:gd name="T19" fmla="*/ 4 h 1027"/>
                  <a:gd name="T20" fmla="*/ 824 w 1122"/>
                  <a:gd name="T21" fmla="*/ 0 h 1027"/>
                  <a:gd name="T22" fmla="*/ 850 w 1122"/>
                  <a:gd name="T23" fmla="*/ 0 h 1027"/>
                  <a:gd name="T24" fmla="*/ 872 w 1122"/>
                  <a:gd name="T25" fmla="*/ 16 h 1027"/>
                  <a:gd name="T26" fmla="*/ 904 w 1122"/>
                  <a:gd name="T27" fmla="*/ 45 h 1027"/>
                  <a:gd name="T28" fmla="*/ 940 w 1122"/>
                  <a:gd name="T29" fmla="*/ 96 h 1027"/>
                  <a:gd name="T30" fmla="*/ 968 w 1122"/>
                  <a:gd name="T31" fmla="*/ 164 h 1027"/>
                  <a:gd name="T32" fmla="*/ 997 w 1122"/>
                  <a:gd name="T33" fmla="*/ 230 h 1027"/>
                  <a:gd name="T34" fmla="*/ 1035 w 1122"/>
                  <a:gd name="T35" fmla="*/ 323 h 1027"/>
                  <a:gd name="T36" fmla="*/ 1063 w 1122"/>
                  <a:gd name="T37" fmla="*/ 397 h 1027"/>
                  <a:gd name="T38" fmla="*/ 1095 w 1122"/>
                  <a:gd name="T39" fmla="*/ 463 h 1027"/>
                  <a:gd name="T40" fmla="*/ 1111 w 1122"/>
                  <a:gd name="T41" fmla="*/ 508 h 1027"/>
                  <a:gd name="T42" fmla="*/ 1122 w 1122"/>
                  <a:gd name="T43" fmla="*/ 538 h 1027"/>
                  <a:gd name="T44" fmla="*/ 1122 w 1122"/>
                  <a:gd name="T45" fmla="*/ 1026 h 1027"/>
                  <a:gd name="T46" fmla="*/ 0 w 1122"/>
                  <a:gd name="T47" fmla="*/ 1027 h 1027"/>
                  <a:gd name="T48" fmla="*/ 125 w 1122"/>
                  <a:gd name="T49" fmla="*/ 1013 h 1027"/>
                  <a:gd name="T50" fmla="*/ 188 w 1122"/>
                  <a:gd name="T51" fmla="*/ 996 h 1027"/>
                  <a:gd name="T52" fmla="*/ 236 w 1122"/>
                  <a:gd name="T53" fmla="*/ 982 h 1027"/>
                  <a:gd name="T54" fmla="*/ 274 w 1122"/>
                  <a:gd name="T55" fmla="*/ 958 h 1027"/>
                  <a:gd name="T56" fmla="*/ 303 w 1122"/>
                  <a:gd name="T57" fmla="*/ 936 h 1027"/>
                  <a:gd name="T58" fmla="*/ 346 w 1122"/>
                  <a:gd name="T59" fmla="*/ 895 h 1027"/>
                  <a:gd name="T60" fmla="*/ 380 w 1122"/>
                  <a:gd name="T61" fmla="*/ 854 h 1027"/>
                  <a:gd name="T62" fmla="*/ 413 w 1122"/>
                  <a:gd name="T63" fmla="*/ 806 h 1027"/>
                  <a:gd name="T64" fmla="*/ 444 w 1122"/>
                  <a:gd name="T65" fmla="*/ 751 h 1027"/>
                  <a:gd name="T66" fmla="*/ 490 w 1122"/>
                  <a:gd name="T67" fmla="*/ 660 h 1027"/>
                  <a:gd name="T68" fmla="*/ 536 w 1122"/>
                  <a:gd name="T69" fmla="*/ 540 h 10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2"/>
                  <a:gd name="T106" fmla="*/ 0 h 1027"/>
                  <a:gd name="T107" fmla="*/ 1122 w 1122"/>
                  <a:gd name="T108" fmla="*/ 1027 h 10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2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22" y="1026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0503" name="Object 1027"/>
              <p:cNvGraphicFramePr>
                <a:graphicFrameLocks noChangeAspect="1"/>
              </p:cNvGraphicFramePr>
              <p:nvPr/>
            </p:nvGraphicFramePr>
            <p:xfrm>
              <a:off x="4673" y="3582"/>
              <a:ext cx="171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1" name="Equation" r:id="rId15" imgW="241091" imgH="177646" progId="Equation.DSMT4">
                      <p:embed/>
                    </p:oleObj>
                  </mc:Choice>
                  <mc:Fallback>
                    <p:oleObj name="Equation" r:id="rId15" imgW="241091" imgH="177646" progId="Equation.DSMT4">
                      <p:embed/>
                      <p:pic>
                        <p:nvPicPr>
                          <p:cNvPr id="0" name="Object 10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" y="3582"/>
                            <a:ext cx="171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4" name="Object 1028"/>
              <p:cNvGraphicFramePr>
                <a:graphicFrameLocks noChangeAspect="1"/>
              </p:cNvGraphicFramePr>
              <p:nvPr/>
            </p:nvGraphicFramePr>
            <p:xfrm>
              <a:off x="4251" y="3327"/>
              <a:ext cx="224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2" name="Equation" r:id="rId17" imgW="317087" imgH="177569" progId="Equation.DSMT4">
                      <p:embed/>
                    </p:oleObj>
                  </mc:Choice>
                  <mc:Fallback>
                    <p:oleObj name="Equation" r:id="rId17" imgW="317087" imgH="177569" progId="Equation.DSMT4">
                      <p:embed/>
                      <p:pic>
                        <p:nvPicPr>
                          <p:cNvPr id="0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1" y="3327"/>
                            <a:ext cx="224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492" name="Group 95"/>
            <p:cNvGrpSpPr>
              <a:grpSpLocks/>
            </p:cNvGrpSpPr>
            <p:nvPr/>
          </p:nvGrpSpPr>
          <p:grpSpPr bwMode="auto">
            <a:xfrm>
              <a:off x="7688263" y="5302250"/>
              <a:ext cx="779462" cy="569913"/>
              <a:chOff x="4567" y="3772"/>
              <a:chExt cx="491" cy="359"/>
            </a:xfrm>
          </p:grpSpPr>
          <p:sp>
            <p:nvSpPr>
              <p:cNvPr id="20498" name="Line 92"/>
              <p:cNvSpPr>
                <a:spLocks noChangeShapeType="1"/>
              </p:cNvSpPr>
              <p:nvPr/>
            </p:nvSpPr>
            <p:spPr bwMode="auto">
              <a:xfrm flipV="1">
                <a:off x="4651" y="37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9" name="Text Box 93"/>
              <p:cNvSpPr txBox="1">
                <a:spLocks noChangeArrowheads="1"/>
              </p:cNvSpPr>
              <p:nvPr/>
            </p:nvSpPr>
            <p:spPr bwMode="auto">
              <a:xfrm>
                <a:off x="4567" y="3900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latin typeface="Times New Roman" charset="0"/>
                  </a:rPr>
                  <a:t>z</a:t>
                </a:r>
                <a:r>
                  <a:rPr lang="pt-BR" altLang="pt-BR" sz="1800" i="1" baseline="-25000">
                    <a:latin typeface="Times New Roman" charset="0"/>
                  </a:rPr>
                  <a:t>crít </a:t>
                </a:r>
                <a:r>
                  <a:rPr lang="pt-BR" altLang="pt-BR" sz="1600">
                    <a:latin typeface="Times New Roman" charset="0"/>
                  </a:rPr>
                  <a:t>= ?</a:t>
                </a:r>
              </a:p>
            </p:txBody>
          </p:sp>
        </p:grpSp>
        <p:sp>
          <p:nvSpPr>
            <p:cNvPr id="20493" name="Text Box 94"/>
            <p:cNvSpPr txBox="1">
              <a:spLocks noChangeArrowheads="1"/>
            </p:cNvSpPr>
            <p:nvPr/>
          </p:nvSpPr>
          <p:spPr bwMode="auto">
            <a:xfrm>
              <a:off x="8273697" y="5522913"/>
              <a:ext cx="49801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1,645</a:t>
              </a:r>
            </a:p>
          </p:txBody>
        </p:sp>
        <p:sp>
          <p:nvSpPr>
            <p:cNvPr id="20494" name="Text Box 96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23193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&lt; 1,645</a:t>
              </a:r>
              <a:endParaRPr lang="pt-BR" altLang="pt-BR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&gt; 1,645</a:t>
              </a:r>
              <a:endParaRPr lang="pt-BR" altLang="pt-BR" sz="1600">
                <a:sym typeface="Symbol" pitchFamily="18" charset="2"/>
              </a:endParaRPr>
            </a:p>
          </p:txBody>
        </p:sp>
        <p:sp>
          <p:nvSpPr>
            <p:cNvPr id="20495" name="Text Box 98"/>
            <p:cNvSpPr txBox="1">
              <a:spLocks noChangeArrowheads="1"/>
            </p:cNvSpPr>
            <p:nvPr/>
          </p:nvSpPr>
          <p:spPr bwMode="auto">
            <a:xfrm>
              <a:off x="4098925" y="5703888"/>
              <a:ext cx="1155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Conclusão:</a:t>
              </a:r>
            </a:p>
          </p:txBody>
        </p:sp>
        <p:sp>
          <p:nvSpPr>
            <p:cNvPr id="20496" name="Text Box 99"/>
            <p:cNvSpPr txBox="1">
              <a:spLocks noChangeArrowheads="1"/>
            </p:cNvSpPr>
            <p:nvPr/>
          </p:nvSpPr>
          <p:spPr bwMode="auto">
            <a:xfrm>
              <a:off x="4106863" y="5972175"/>
              <a:ext cx="11509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pt-BR" altLang="pt-BR" sz="1600"/>
            </a:p>
          </p:txBody>
        </p:sp>
        <p:sp>
          <p:nvSpPr>
            <p:cNvPr id="20497" name="Text Box 100"/>
            <p:cNvSpPr txBox="1">
              <a:spLocks noChangeArrowheads="1"/>
            </p:cNvSpPr>
            <p:nvPr/>
          </p:nvSpPr>
          <p:spPr bwMode="auto">
            <a:xfrm>
              <a:off x="4106863" y="5975350"/>
              <a:ext cx="47244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, ou seja, a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/>
                <a:t> pode ser mesmo 10 considerando 5% de significância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AAF8D-6B1D-40FC-9516-C640F1EF9CE9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Agora, considerando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pt-BR" sz="1600" dirty="0"/>
              <a:t> 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pt-BR" altLang="pt-BR" sz="16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 = 12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graphicFrame>
        <p:nvGraphicFramePr>
          <p:cNvPr id="274432" name="Object 1024"/>
          <p:cNvGraphicFramePr>
            <a:graphicFrameLocks noChangeAspect="1"/>
          </p:cNvGraphicFramePr>
          <p:nvPr/>
        </p:nvGraphicFramePr>
        <p:xfrm>
          <a:off x="914400" y="3351213"/>
          <a:ext cx="25955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1816100" imgH="228600" progId="Equation.DSMT4">
                  <p:embed/>
                </p:oleObj>
              </mc:Choice>
              <mc:Fallback>
                <p:oleObj name="Equation" r:id="rId4" imgW="181610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1213"/>
                        <a:ext cx="25955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>
                <a:sym typeface="Symbol" pitchFamily="18" charset="2"/>
              </a:rPr>
              <a:t>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(aceitar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/ H</a:t>
            </a:r>
            <a:r>
              <a:rPr lang="pt-BR" altLang="pt-BR" sz="1600" baseline="-25000">
                <a:latin typeface="Times New Roman" charset="0"/>
              </a:rPr>
              <a:t>1</a:t>
            </a:r>
            <a:r>
              <a:rPr lang="pt-BR" altLang="pt-BR" sz="1600">
                <a:latin typeface="Times New Roman" charset="0"/>
              </a:rPr>
              <a:t> é verdadeiro)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61299-C0A3-4C5A-880F-70B565A16D78}" type="slidenum">
              <a:rPr lang="pt-BR"/>
              <a:pPr>
                <a:defRPr/>
              </a:pPr>
              <a:t>24</a:t>
            </a:fld>
            <a:endParaRPr lang="pt-BR"/>
          </a:p>
        </p:txBody>
      </p: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4648200" y="2014538"/>
            <a:ext cx="3638550" cy="3413125"/>
            <a:chOff x="4648200" y="2057400"/>
            <a:chExt cx="3638550" cy="3413125"/>
          </a:xfrm>
        </p:grpSpPr>
        <p:grpSp>
          <p:nvGrpSpPr>
            <p:cNvPr id="21514" name="Group 91"/>
            <p:cNvGrpSpPr>
              <a:grpSpLocks/>
            </p:cNvGrpSpPr>
            <p:nvPr/>
          </p:nvGrpSpPr>
          <p:grpSpPr bwMode="auto">
            <a:xfrm>
              <a:off x="4648200" y="2057400"/>
              <a:ext cx="3219450" cy="2751138"/>
              <a:chOff x="3636" y="1968"/>
              <a:chExt cx="2028" cy="1733"/>
            </a:xfrm>
          </p:grpSpPr>
          <p:grpSp>
            <p:nvGrpSpPr>
              <p:cNvPr id="21519" name="Group 74"/>
              <p:cNvGrpSpPr>
                <a:grpSpLocks/>
              </p:cNvGrpSpPr>
              <p:nvPr/>
            </p:nvGrpSpPr>
            <p:grpSpPr bwMode="auto">
              <a:xfrm>
                <a:off x="3636" y="1968"/>
                <a:ext cx="2028" cy="1607"/>
                <a:chOff x="3360" y="2400"/>
                <a:chExt cx="2028" cy="1607"/>
              </a:xfrm>
            </p:grpSpPr>
            <p:grpSp>
              <p:nvGrpSpPr>
                <p:cNvPr id="21523" name="Group 75"/>
                <p:cNvGrpSpPr>
                  <a:grpSpLocks/>
                </p:cNvGrpSpPr>
                <p:nvPr/>
              </p:nvGrpSpPr>
              <p:grpSpPr bwMode="auto">
                <a:xfrm>
                  <a:off x="3360" y="2688"/>
                  <a:ext cx="2028" cy="1319"/>
                  <a:chOff x="2880" y="2688"/>
                  <a:chExt cx="2028" cy="1319"/>
                </a:xfrm>
              </p:grpSpPr>
              <p:pic>
                <p:nvPicPr>
                  <p:cNvPr id="21530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2910" y="2688"/>
                    <a:ext cx="1911" cy="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53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714"/>
                    <a:ext cx="26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-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1532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3715"/>
                    <a:ext cx="3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+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</a:p>
                </p:txBody>
              </p:sp>
              <p:sp>
                <p:nvSpPr>
                  <p:cNvPr id="21533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9" y="3776"/>
                    <a:ext cx="1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0</a:t>
                    </a:r>
                    <a:endParaRPr lang="pt-BR" altLang="pt-BR" sz="1800" baseline="-25000">
                      <a:latin typeface="Times New Roman" charset="0"/>
                    </a:endParaRPr>
                  </a:p>
                </p:txBody>
              </p:sp>
              <p:sp>
                <p:nvSpPr>
                  <p:cNvPr id="2153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908" y="3751"/>
                    <a:ext cx="19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524" name="Group 81"/>
                <p:cNvGrpSpPr>
                  <a:grpSpLocks/>
                </p:cNvGrpSpPr>
                <p:nvPr/>
              </p:nvGrpSpPr>
              <p:grpSpPr bwMode="auto">
                <a:xfrm>
                  <a:off x="4379" y="2400"/>
                  <a:ext cx="469" cy="225"/>
                  <a:chOff x="3563" y="2380"/>
                  <a:chExt cx="469" cy="225"/>
                </a:xfrm>
              </p:grpSpPr>
              <p:sp>
                <p:nvSpPr>
                  <p:cNvPr id="2152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3" y="2492"/>
                    <a:ext cx="113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21529" name="Object 1033"/>
                  <p:cNvGraphicFramePr>
                    <a:graphicFrameLocks noChangeAspect="1"/>
                  </p:cNvGraphicFramePr>
                  <p:nvPr/>
                </p:nvGraphicFramePr>
                <p:xfrm>
                  <a:off x="3709" y="2380"/>
                  <a:ext cx="323" cy="14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31" name="Equation" r:id="rId7" imgW="457002" imgH="203112" progId="Equation.DSMT4">
                          <p:embed/>
                        </p:oleObj>
                      </mc:Choice>
                      <mc:Fallback>
                        <p:oleObj name="Equation" r:id="rId7" imgW="457002" imgH="203112" progId="Equation.DSMT4">
                          <p:embed/>
                          <p:pic>
                            <p:nvPicPr>
                              <p:cNvPr id="0" name="Object 10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09" y="2380"/>
                                <a:ext cx="323" cy="14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1525" name="Freeform 84"/>
                <p:cNvSpPr>
                  <a:spLocks/>
                </p:cNvSpPr>
                <p:nvPr/>
              </p:nvSpPr>
              <p:spPr bwMode="auto">
                <a:xfrm>
                  <a:off x="3530" y="2722"/>
                  <a:ext cx="1122" cy="1027"/>
                </a:xfrm>
                <a:custGeom>
                  <a:avLst/>
                  <a:gdLst>
                    <a:gd name="T0" fmla="*/ 536 w 1122"/>
                    <a:gd name="T1" fmla="*/ 540 h 1027"/>
                    <a:gd name="T2" fmla="*/ 565 w 1122"/>
                    <a:gd name="T3" fmla="*/ 470 h 1027"/>
                    <a:gd name="T4" fmla="*/ 591 w 1122"/>
                    <a:gd name="T5" fmla="*/ 397 h 1027"/>
                    <a:gd name="T6" fmla="*/ 620 w 1122"/>
                    <a:gd name="T7" fmla="*/ 319 h 1027"/>
                    <a:gd name="T8" fmla="*/ 655 w 1122"/>
                    <a:gd name="T9" fmla="*/ 240 h 1027"/>
                    <a:gd name="T10" fmla="*/ 684 w 1122"/>
                    <a:gd name="T11" fmla="*/ 173 h 1027"/>
                    <a:gd name="T12" fmla="*/ 712 w 1122"/>
                    <a:gd name="T13" fmla="*/ 109 h 1027"/>
                    <a:gd name="T14" fmla="*/ 744 w 1122"/>
                    <a:gd name="T15" fmla="*/ 59 h 1027"/>
                    <a:gd name="T16" fmla="*/ 770 w 1122"/>
                    <a:gd name="T17" fmla="*/ 27 h 1027"/>
                    <a:gd name="T18" fmla="*/ 802 w 1122"/>
                    <a:gd name="T19" fmla="*/ 4 h 1027"/>
                    <a:gd name="T20" fmla="*/ 824 w 1122"/>
                    <a:gd name="T21" fmla="*/ 0 h 1027"/>
                    <a:gd name="T22" fmla="*/ 850 w 1122"/>
                    <a:gd name="T23" fmla="*/ 0 h 1027"/>
                    <a:gd name="T24" fmla="*/ 872 w 1122"/>
                    <a:gd name="T25" fmla="*/ 16 h 1027"/>
                    <a:gd name="T26" fmla="*/ 904 w 1122"/>
                    <a:gd name="T27" fmla="*/ 45 h 1027"/>
                    <a:gd name="T28" fmla="*/ 940 w 1122"/>
                    <a:gd name="T29" fmla="*/ 96 h 1027"/>
                    <a:gd name="T30" fmla="*/ 968 w 1122"/>
                    <a:gd name="T31" fmla="*/ 164 h 1027"/>
                    <a:gd name="T32" fmla="*/ 997 w 1122"/>
                    <a:gd name="T33" fmla="*/ 230 h 1027"/>
                    <a:gd name="T34" fmla="*/ 1035 w 1122"/>
                    <a:gd name="T35" fmla="*/ 323 h 1027"/>
                    <a:gd name="T36" fmla="*/ 1063 w 1122"/>
                    <a:gd name="T37" fmla="*/ 397 h 1027"/>
                    <a:gd name="T38" fmla="*/ 1095 w 1122"/>
                    <a:gd name="T39" fmla="*/ 463 h 1027"/>
                    <a:gd name="T40" fmla="*/ 1111 w 1122"/>
                    <a:gd name="T41" fmla="*/ 508 h 1027"/>
                    <a:gd name="T42" fmla="*/ 1122 w 1122"/>
                    <a:gd name="T43" fmla="*/ 538 h 1027"/>
                    <a:gd name="T44" fmla="*/ 1122 w 1122"/>
                    <a:gd name="T45" fmla="*/ 1026 h 1027"/>
                    <a:gd name="T46" fmla="*/ 0 w 1122"/>
                    <a:gd name="T47" fmla="*/ 1027 h 1027"/>
                    <a:gd name="T48" fmla="*/ 125 w 1122"/>
                    <a:gd name="T49" fmla="*/ 1013 h 1027"/>
                    <a:gd name="T50" fmla="*/ 188 w 1122"/>
                    <a:gd name="T51" fmla="*/ 996 h 1027"/>
                    <a:gd name="T52" fmla="*/ 236 w 1122"/>
                    <a:gd name="T53" fmla="*/ 982 h 1027"/>
                    <a:gd name="T54" fmla="*/ 274 w 1122"/>
                    <a:gd name="T55" fmla="*/ 958 h 1027"/>
                    <a:gd name="T56" fmla="*/ 303 w 1122"/>
                    <a:gd name="T57" fmla="*/ 936 h 1027"/>
                    <a:gd name="T58" fmla="*/ 346 w 1122"/>
                    <a:gd name="T59" fmla="*/ 895 h 1027"/>
                    <a:gd name="T60" fmla="*/ 380 w 1122"/>
                    <a:gd name="T61" fmla="*/ 854 h 1027"/>
                    <a:gd name="T62" fmla="*/ 413 w 1122"/>
                    <a:gd name="T63" fmla="*/ 806 h 1027"/>
                    <a:gd name="T64" fmla="*/ 444 w 1122"/>
                    <a:gd name="T65" fmla="*/ 751 h 1027"/>
                    <a:gd name="T66" fmla="*/ 490 w 1122"/>
                    <a:gd name="T67" fmla="*/ 660 h 1027"/>
                    <a:gd name="T68" fmla="*/ 536 w 1122"/>
                    <a:gd name="T69" fmla="*/ 540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1526" name="Object 1031"/>
                <p:cNvGraphicFramePr>
                  <a:graphicFrameLocks noChangeAspect="1"/>
                </p:cNvGraphicFramePr>
                <p:nvPr/>
              </p:nvGraphicFramePr>
              <p:xfrm>
                <a:off x="4673" y="3582"/>
                <a:ext cx="171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32" name="Equation" r:id="rId9" imgW="241091" imgH="177646" progId="Equation.DSMT4">
                        <p:embed/>
                      </p:oleObj>
                    </mc:Choice>
                    <mc:Fallback>
                      <p:oleObj name="Equation" r:id="rId9" imgW="241091" imgH="177646" progId="Equation.DSMT4">
                        <p:embed/>
                        <p:pic>
                          <p:nvPicPr>
                            <p:cNvPr id="0" name="Object 10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3" y="3582"/>
                              <a:ext cx="171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527" name="Object 1032"/>
                <p:cNvGraphicFramePr>
                  <a:graphicFrameLocks noChangeAspect="1"/>
                </p:cNvGraphicFramePr>
                <p:nvPr/>
              </p:nvGraphicFramePr>
              <p:xfrm>
                <a:off x="4251" y="3327"/>
                <a:ext cx="224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33" name="Equation" r:id="rId11" imgW="317087" imgH="177569" progId="Equation.DSMT4">
                        <p:embed/>
                      </p:oleObj>
                    </mc:Choice>
                    <mc:Fallback>
                      <p:oleObj name="Equation" r:id="rId11" imgW="317087" imgH="177569" progId="Equation.DSMT4">
                        <p:embed/>
                        <p:pic>
                          <p:nvPicPr>
                            <p:cNvPr id="0" name="Object 10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51" y="3327"/>
                              <a:ext cx="224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520" name="Group 87"/>
              <p:cNvGrpSpPr>
                <a:grpSpLocks/>
              </p:cNvGrpSpPr>
              <p:nvPr/>
            </p:nvGrpSpPr>
            <p:grpSpPr bwMode="auto">
              <a:xfrm>
                <a:off x="4767" y="3340"/>
                <a:ext cx="728" cy="361"/>
                <a:chOff x="4491" y="3772"/>
                <a:chExt cx="728" cy="361"/>
              </a:xfrm>
            </p:grpSpPr>
            <p:sp>
              <p:nvSpPr>
                <p:cNvPr id="2152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651" y="377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22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491" y="3900"/>
                  <a:ext cx="72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z</a:t>
                  </a:r>
                  <a:r>
                    <a:rPr lang="pt-BR" altLang="pt-BR" sz="1800" i="1" baseline="-25000">
                      <a:latin typeface="Times New Roman" charset="0"/>
                    </a:rPr>
                    <a:t>crít </a:t>
                  </a:r>
                  <a:r>
                    <a:rPr lang="pt-BR" altLang="pt-BR" sz="1600">
                      <a:latin typeface="Times New Roman" charset="0"/>
                    </a:rPr>
                    <a:t>= 1,645</a:t>
                  </a:r>
                </a:p>
              </p:txBody>
            </p:sp>
          </p:grpSp>
        </p:grpSp>
        <p:sp>
          <p:nvSpPr>
            <p:cNvPr id="21515" name="Text Box 30"/>
            <p:cNvSpPr txBox="1">
              <a:spLocks noChangeArrowheads="1"/>
            </p:cNvSpPr>
            <p:nvPr/>
          </p:nvSpPr>
          <p:spPr bwMode="auto">
            <a:xfrm>
              <a:off x="6786563" y="2786063"/>
              <a:ext cx="1500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Symbol" pitchFamily="18" charset="2"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verdadeiro</a:t>
              </a:r>
            </a:p>
          </p:txBody>
        </p:sp>
        <p:grpSp>
          <p:nvGrpSpPr>
            <p:cNvPr id="21516" name="Group 51"/>
            <p:cNvGrpSpPr>
              <a:grpSpLocks/>
            </p:cNvGrpSpPr>
            <p:nvPr/>
          </p:nvGrpSpPr>
          <p:grpSpPr bwMode="auto">
            <a:xfrm>
              <a:off x="4692650" y="4805363"/>
              <a:ext cx="2000250" cy="665162"/>
              <a:chOff x="3120" y="2425"/>
              <a:chExt cx="1260" cy="419"/>
            </a:xfrm>
          </p:grpSpPr>
          <p:sp>
            <p:nvSpPr>
              <p:cNvPr id="21517" name="AutoShape 52"/>
              <p:cNvSpPr>
                <a:spLocks/>
              </p:cNvSpPr>
              <p:nvPr/>
            </p:nvSpPr>
            <p:spPr bwMode="auto">
              <a:xfrm rot="5400000">
                <a:off x="3702" y="1843"/>
                <a:ext cx="96" cy="1260"/>
              </a:xfrm>
              <a:prstGeom prst="rightBrace">
                <a:avLst>
                  <a:gd name="adj1" fmla="val 10937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1518" name="Text Box 53"/>
              <p:cNvSpPr txBox="1">
                <a:spLocks noChangeArrowheads="1"/>
              </p:cNvSpPr>
              <p:nvPr/>
            </p:nvSpPr>
            <p:spPr bwMode="auto">
              <a:xfrm>
                <a:off x="3442" y="2514"/>
                <a:ext cx="61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/>
                  <a:t>aceitação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/>
                  <a:t>de </a:t>
                </a:r>
                <a:r>
                  <a:rPr lang="pt-BR" altLang="pt-BR" sz="1400">
                    <a:latin typeface="Times New Roman" charset="0"/>
                  </a:rPr>
                  <a:t>H</a:t>
                </a:r>
                <a:r>
                  <a:rPr lang="pt-BR" altLang="pt-BR" sz="1400" baseline="-25000">
                    <a:latin typeface="Times New Roman" charset="0"/>
                  </a:rPr>
                  <a:t>0</a:t>
                </a:r>
                <a:r>
                  <a:rPr lang="pt-BR" altLang="pt-BR" sz="1400"/>
                  <a:t> </a:t>
                </a:r>
              </a:p>
            </p:txBody>
          </p:sp>
        </p:grpSp>
      </p:grp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914400" y="3789363"/>
          <a:ext cx="30511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3" imgW="2133600" imgH="596900" progId="Equation.DSMT4">
                  <p:embed/>
                </p:oleObj>
              </mc:Choice>
              <mc:Fallback>
                <p:oleObj name="Equation" r:id="rId13" imgW="2133600" imgH="596900" progId="Equation.DSMT4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89363"/>
                        <a:ext cx="30511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5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13"/>
          <p:cNvGrpSpPr>
            <a:grpSpLocks/>
          </p:cNvGrpSpPr>
          <p:nvPr/>
        </p:nvGrpSpPr>
        <p:grpSpPr bwMode="auto">
          <a:xfrm>
            <a:off x="4648200" y="1404938"/>
            <a:ext cx="3098800" cy="3367087"/>
            <a:chOff x="4648200" y="1404632"/>
            <a:chExt cx="3098800" cy="3366630"/>
          </a:xfrm>
        </p:grpSpPr>
        <p:grpSp>
          <p:nvGrpSpPr>
            <p:cNvPr id="22561" name="Group 72"/>
            <p:cNvGrpSpPr>
              <a:grpSpLocks/>
            </p:cNvGrpSpPr>
            <p:nvPr/>
          </p:nvGrpSpPr>
          <p:grpSpPr bwMode="auto">
            <a:xfrm>
              <a:off x="4648200" y="1404632"/>
              <a:ext cx="3098800" cy="2203450"/>
              <a:chOff x="2928" y="1977"/>
              <a:chExt cx="1952" cy="1388"/>
            </a:xfrm>
          </p:grpSpPr>
          <p:grpSp>
            <p:nvGrpSpPr>
              <p:cNvPr id="22564" name="Group 71"/>
              <p:cNvGrpSpPr>
                <a:grpSpLocks/>
              </p:cNvGrpSpPr>
              <p:nvPr/>
            </p:nvGrpSpPr>
            <p:grpSpPr bwMode="auto">
              <a:xfrm>
                <a:off x="2928" y="2369"/>
                <a:ext cx="1952" cy="996"/>
                <a:chOff x="2928" y="2369"/>
                <a:chExt cx="1952" cy="996"/>
              </a:xfrm>
            </p:grpSpPr>
            <p:grpSp>
              <p:nvGrpSpPr>
                <p:cNvPr id="22568" name="Group 36"/>
                <p:cNvGrpSpPr>
                  <a:grpSpLocks/>
                </p:cNvGrpSpPr>
                <p:nvPr/>
              </p:nvGrpSpPr>
              <p:grpSpPr bwMode="auto">
                <a:xfrm>
                  <a:off x="2928" y="2369"/>
                  <a:ext cx="1952" cy="996"/>
                  <a:chOff x="2988" y="2286"/>
                  <a:chExt cx="2484" cy="1268"/>
                </a:xfrm>
              </p:grpSpPr>
              <p:pic>
                <p:nvPicPr>
                  <p:cNvPr id="22572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2286"/>
                    <a:ext cx="2432" cy="9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573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79"/>
                    <a:ext cx="34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-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2574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7" y="3184"/>
                    <a:ext cx="148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257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1" y="3258"/>
                    <a:ext cx="333" cy="2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10</a:t>
                    </a:r>
                    <a:endParaRPr lang="pt-BR" altLang="pt-BR" sz="1800" baseline="-25000">
                      <a:latin typeface="Times New Roman" charset="0"/>
                    </a:endParaRPr>
                  </a:p>
                </p:txBody>
              </p:sp>
              <p:sp>
                <p:nvSpPr>
                  <p:cNvPr id="2257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26"/>
                    <a:ext cx="24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2569" name="Freeform 45"/>
                <p:cNvSpPr>
                  <a:spLocks/>
                </p:cNvSpPr>
                <p:nvPr/>
              </p:nvSpPr>
              <p:spPr bwMode="auto">
                <a:xfrm>
                  <a:off x="3098" y="2391"/>
                  <a:ext cx="1122" cy="714"/>
                </a:xfrm>
                <a:custGeom>
                  <a:avLst/>
                  <a:gdLst>
                    <a:gd name="T0" fmla="*/ 536 w 1122"/>
                    <a:gd name="T1" fmla="*/ 181 h 1027"/>
                    <a:gd name="T2" fmla="*/ 565 w 1122"/>
                    <a:gd name="T3" fmla="*/ 158 h 1027"/>
                    <a:gd name="T4" fmla="*/ 591 w 1122"/>
                    <a:gd name="T5" fmla="*/ 133 h 1027"/>
                    <a:gd name="T6" fmla="*/ 620 w 1122"/>
                    <a:gd name="T7" fmla="*/ 107 h 1027"/>
                    <a:gd name="T8" fmla="*/ 655 w 1122"/>
                    <a:gd name="T9" fmla="*/ 81 h 1027"/>
                    <a:gd name="T10" fmla="*/ 684 w 1122"/>
                    <a:gd name="T11" fmla="*/ 58 h 1027"/>
                    <a:gd name="T12" fmla="*/ 712 w 1122"/>
                    <a:gd name="T13" fmla="*/ 37 h 1027"/>
                    <a:gd name="T14" fmla="*/ 744 w 1122"/>
                    <a:gd name="T15" fmla="*/ 20 h 1027"/>
                    <a:gd name="T16" fmla="*/ 770 w 1122"/>
                    <a:gd name="T17" fmla="*/ 9 h 1027"/>
                    <a:gd name="T18" fmla="*/ 802 w 1122"/>
                    <a:gd name="T19" fmla="*/ 1 h 1027"/>
                    <a:gd name="T20" fmla="*/ 824 w 1122"/>
                    <a:gd name="T21" fmla="*/ 0 h 1027"/>
                    <a:gd name="T22" fmla="*/ 850 w 1122"/>
                    <a:gd name="T23" fmla="*/ 0 h 1027"/>
                    <a:gd name="T24" fmla="*/ 872 w 1122"/>
                    <a:gd name="T25" fmla="*/ 6 h 1027"/>
                    <a:gd name="T26" fmla="*/ 904 w 1122"/>
                    <a:gd name="T27" fmla="*/ 15 h 1027"/>
                    <a:gd name="T28" fmla="*/ 940 w 1122"/>
                    <a:gd name="T29" fmla="*/ 33 h 1027"/>
                    <a:gd name="T30" fmla="*/ 968 w 1122"/>
                    <a:gd name="T31" fmla="*/ 55 h 1027"/>
                    <a:gd name="T32" fmla="*/ 997 w 1122"/>
                    <a:gd name="T33" fmla="*/ 77 h 1027"/>
                    <a:gd name="T34" fmla="*/ 1035 w 1122"/>
                    <a:gd name="T35" fmla="*/ 108 h 1027"/>
                    <a:gd name="T36" fmla="*/ 1063 w 1122"/>
                    <a:gd name="T37" fmla="*/ 133 h 1027"/>
                    <a:gd name="T38" fmla="*/ 1095 w 1122"/>
                    <a:gd name="T39" fmla="*/ 156 h 1027"/>
                    <a:gd name="T40" fmla="*/ 1111 w 1122"/>
                    <a:gd name="T41" fmla="*/ 170 h 1027"/>
                    <a:gd name="T42" fmla="*/ 1122 w 1122"/>
                    <a:gd name="T43" fmla="*/ 181 h 1027"/>
                    <a:gd name="T44" fmla="*/ 1122 w 1122"/>
                    <a:gd name="T45" fmla="*/ 345 h 1027"/>
                    <a:gd name="T46" fmla="*/ 0 w 1122"/>
                    <a:gd name="T47" fmla="*/ 345 h 1027"/>
                    <a:gd name="T48" fmla="*/ 125 w 1122"/>
                    <a:gd name="T49" fmla="*/ 340 h 1027"/>
                    <a:gd name="T50" fmla="*/ 188 w 1122"/>
                    <a:gd name="T51" fmla="*/ 334 h 1027"/>
                    <a:gd name="T52" fmla="*/ 236 w 1122"/>
                    <a:gd name="T53" fmla="*/ 330 h 1027"/>
                    <a:gd name="T54" fmla="*/ 274 w 1122"/>
                    <a:gd name="T55" fmla="*/ 322 h 1027"/>
                    <a:gd name="T56" fmla="*/ 303 w 1122"/>
                    <a:gd name="T57" fmla="*/ 315 h 1027"/>
                    <a:gd name="T58" fmla="*/ 346 w 1122"/>
                    <a:gd name="T59" fmla="*/ 300 h 1027"/>
                    <a:gd name="T60" fmla="*/ 380 w 1122"/>
                    <a:gd name="T61" fmla="*/ 287 h 1027"/>
                    <a:gd name="T62" fmla="*/ 413 w 1122"/>
                    <a:gd name="T63" fmla="*/ 270 h 1027"/>
                    <a:gd name="T64" fmla="*/ 444 w 1122"/>
                    <a:gd name="T65" fmla="*/ 252 h 1027"/>
                    <a:gd name="T66" fmla="*/ 490 w 1122"/>
                    <a:gd name="T67" fmla="*/ 222 h 1027"/>
                    <a:gd name="T68" fmla="*/ 536 w 1122"/>
                    <a:gd name="T69" fmla="*/ 18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2570" name="Object 1034"/>
                <p:cNvGraphicFramePr>
                  <a:graphicFrameLocks noChangeAspect="1"/>
                </p:cNvGraphicFramePr>
                <p:nvPr/>
              </p:nvGraphicFramePr>
              <p:xfrm>
                <a:off x="4246" y="2948"/>
                <a:ext cx="171" cy="1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554" name="Equation" r:id="rId5" imgW="241091" imgH="177646" progId="Equation.DSMT4">
                        <p:embed/>
                      </p:oleObj>
                    </mc:Choice>
                    <mc:Fallback>
                      <p:oleObj name="Equation" r:id="rId5" imgW="241091" imgH="177646" progId="Equation.DSMT4">
                        <p:embed/>
                        <p:pic>
                          <p:nvPicPr>
                            <p:cNvPr id="0" name="Object 10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46" y="2948"/>
                              <a:ext cx="171" cy="1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571" name="Object 1035"/>
                <p:cNvGraphicFramePr>
                  <a:graphicFrameLocks noChangeAspect="1"/>
                </p:cNvGraphicFramePr>
                <p:nvPr/>
              </p:nvGraphicFramePr>
              <p:xfrm>
                <a:off x="3819" y="2683"/>
                <a:ext cx="224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555" name="Equation" r:id="rId7" imgW="317087" imgH="177569" progId="Equation.DSMT4">
                        <p:embed/>
                      </p:oleObj>
                    </mc:Choice>
                    <mc:Fallback>
                      <p:oleObj name="Equation" r:id="rId7" imgW="317087" imgH="177569" progId="Equation.DSMT4">
                        <p:embed/>
                        <p:pic>
                          <p:nvPicPr>
                            <p:cNvPr id="0" name="Object 10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19" y="2683"/>
                              <a:ext cx="224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2565" name="Group 69"/>
              <p:cNvGrpSpPr>
                <a:grpSpLocks/>
              </p:cNvGrpSpPr>
              <p:nvPr/>
            </p:nvGrpSpPr>
            <p:grpSpPr bwMode="auto">
              <a:xfrm>
                <a:off x="3947" y="1977"/>
                <a:ext cx="337" cy="301"/>
                <a:chOff x="3947" y="1977"/>
                <a:chExt cx="337" cy="301"/>
              </a:xfrm>
            </p:grpSpPr>
            <p:sp>
              <p:nvSpPr>
                <p:cNvPr id="2256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947" y="2165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67" name="Rectangle 63"/>
                <p:cNvSpPr>
                  <a:spLocks noChangeArrowheads="1"/>
                </p:cNvSpPr>
                <p:nvPr/>
              </p:nvSpPr>
              <p:spPr bwMode="auto">
                <a:xfrm>
                  <a:off x="4032" y="1977"/>
                  <a:ext cx="25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charset="0"/>
                    </a:rPr>
                    <a:t>H</a:t>
                  </a:r>
                  <a:r>
                    <a:rPr lang="pt-BR" altLang="pt-BR" sz="1600" baseline="-25000">
                      <a:latin typeface="Times New Roman" charset="0"/>
                    </a:rPr>
                    <a:t>0</a:t>
                  </a:r>
                </a:p>
              </p:txBody>
            </p:sp>
          </p:grpSp>
        </p:grpSp>
        <p:sp>
          <p:nvSpPr>
            <p:cNvPr id="22562" name="AutoShape 52"/>
            <p:cNvSpPr>
              <a:spLocks/>
            </p:cNvSpPr>
            <p:nvPr/>
          </p:nvSpPr>
          <p:spPr bwMode="auto">
            <a:xfrm rot="5400000">
              <a:off x="5616575" y="3182175"/>
              <a:ext cx="152400" cy="2000250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2563" name="Text Box 53"/>
            <p:cNvSpPr txBox="1">
              <a:spLocks noChangeArrowheads="1"/>
            </p:cNvSpPr>
            <p:nvPr/>
          </p:nvSpPr>
          <p:spPr bwMode="auto">
            <a:xfrm>
              <a:off x="5203825" y="4247387"/>
              <a:ext cx="9715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de </a:t>
              </a:r>
              <a:r>
                <a:rPr lang="pt-BR" altLang="pt-BR" sz="1400">
                  <a:latin typeface="Times New Roman" charset="0"/>
                </a:rPr>
                <a:t>H</a:t>
              </a:r>
              <a:r>
                <a:rPr lang="pt-BR" altLang="pt-BR" sz="1400" baseline="-25000">
                  <a:latin typeface="Times New Roman" charset="0"/>
                </a:rPr>
                <a:t>0</a:t>
              </a:r>
              <a:r>
                <a:rPr lang="pt-BR" altLang="pt-BR" sz="1400"/>
                <a:t> </a:t>
              </a:r>
            </a:p>
          </p:txBody>
        </p:sp>
      </p:grp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graphicFrame>
        <p:nvGraphicFramePr>
          <p:cNvPr id="22532" name="Object 1026"/>
          <p:cNvGraphicFramePr>
            <a:graphicFrameLocks noChangeAspect="1"/>
          </p:cNvGraphicFramePr>
          <p:nvPr/>
        </p:nvGraphicFramePr>
        <p:xfrm>
          <a:off x="914400" y="4770438"/>
          <a:ext cx="27416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9" imgW="1917700" imgH="241300" progId="Equation.DSMT4">
                  <p:embed/>
                </p:oleObj>
              </mc:Choice>
              <mc:Fallback>
                <p:oleObj name="Equation" r:id="rId9" imgW="1917700" imgH="2413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0438"/>
                        <a:ext cx="274161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816600" y="1404938"/>
            <a:ext cx="3217863" cy="2205037"/>
            <a:chOff x="3664" y="1977"/>
            <a:chExt cx="2027" cy="1389"/>
          </a:xfrm>
        </p:grpSpPr>
        <p:grpSp>
          <p:nvGrpSpPr>
            <p:cNvPr id="22552" name="Group 70"/>
            <p:cNvGrpSpPr>
              <a:grpSpLocks/>
            </p:cNvGrpSpPr>
            <p:nvPr/>
          </p:nvGrpSpPr>
          <p:grpSpPr bwMode="auto">
            <a:xfrm>
              <a:off x="4704" y="1977"/>
              <a:ext cx="348" cy="301"/>
              <a:chOff x="4704" y="1977"/>
              <a:chExt cx="348" cy="301"/>
            </a:xfrm>
          </p:grpSpPr>
          <p:sp>
            <p:nvSpPr>
              <p:cNvPr id="22559" name="Line 57"/>
              <p:cNvSpPr>
                <a:spLocks noChangeShapeType="1"/>
              </p:cNvSpPr>
              <p:nvPr/>
            </p:nvSpPr>
            <p:spPr bwMode="auto">
              <a:xfrm flipH="1">
                <a:off x="4704" y="216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0" name="Rectangle 64"/>
              <p:cNvSpPr>
                <a:spLocks noChangeArrowheads="1"/>
              </p:cNvSpPr>
              <p:nvPr/>
            </p:nvSpPr>
            <p:spPr bwMode="auto">
              <a:xfrm>
                <a:off x="4800" y="1977"/>
                <a:ext cx="2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1</a:t>
                </a:r>
              </a:p>
            </p:txBody>
          </p:sp>
        </p:grpSp>
        <p:grpSp>
          <p:nvGrpSpPr>
            <p:cNvPr id="22553" name="Group 50"/>
            <p:cNvGrpSpPr>
              <a:grpSpLocks/>
            </p:cNvGrpSpPr>
            <p:nvPr/>
          </p:nvGrpSpPr>
          <p:grpSpPr bwMode="auto">
            <a:xfrm>
              <a:off x="3664" y="2391"/>
              <a:ext cx="2027" cy="975"/>
              <a:chOff x="2880" y="3178"/>
              <a:chExt cx="2027" cy="975"/>
            </a:xfrm>
          </p:grpSpPr>
          <p:sp>
            <p:nvSpPr>
              <p:cNvPr id="22554" name="Text Box 51"/>
              <p:cNvSpPr txBox="1">
                <a:spLocks noChangeArrowheads="1"/>
              </p:cNvSpPr>
              <p:nvPr/>
            </p:nvSpPr>
            <p:spPr bwMode="auto">
              <a:xfrm>
                <a:off x="2880" y="386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2555" name="Text Box 52"/>
              <p:cNvSpPr txBox="1">
                <a:spLocks noChangeArrowheads="1"/>
              </p:cNvSpPr>
              <p:nvPr/>
            </p:nvSpPr>
            <p:spPr bwMode="auto">
              <a:xfrm>
                <a:off x="4608" y="3859"/>
                <a:ext cx="2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2556" name="Text Box 53"/>
              <p:cNvSpPr txBox="1">
                <a:spLocks noChangeArrowheads="1"/>
              </p:cNvSpPr>
              <p:nvPr/>
            </p:nvSpPr>
            <p:spPr bwMode="auto">
              <a:xfrm>
                <a:off x="3719" y="3920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12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22557" name="Line 54"/>
              <p:cNvSpPr>
                <a:spLocks noChangeShapeType="1"/>
              </p:cNvSpPr>
              <p:nvPr/>
            </p:nvSpPr>
            <p:spPr bwMode="auto">
              <a:xfrm>
                <a:off x="2908" y="3895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8" name="Freeform 55"/>
              <p:cNvSpPr>
                <a:spLocks/>
              </p:cNvSpPr>
              <p:nvPr/>
            </p:nvSpPr>
            <p:spPr bwMode="auto">
              <a:xfrm>
                <a:off x="3043" y="3178"/>
                <a:ext cx="1668" cy="710"/>
              </a:xfrm>
              <a:custGeom>
                <a:avLst/>
                <a:gdLst>
                  <a:gd name="T0" fmla="*/ 0 w 1668"/>
                  <a:gd name="T1" fmla="*/ 339 h 1027"/>
                  <a:gd name="T2" fmla="*/ 75 w 1668"/>
                  <a:gd name="T3" fmla="*/ 338 h 1027"/>
                  <a:gd name="T4" fmla="*/ 132 w 1668"/>
                  <a:gd name="T5" fmla="*/ 336 h 1027"/>
                  <a:gd name="T6" fmla="*/ 180 w 1668"/>
                  <a:gd name="T7" fmla="*/ 332 h 1027"/>
                  <a:gd name="T8" fmla="*/ 233 w 1668"/>
                  <a:gd name="T9" fmla="*/ 327 h 1027"/>
                  <a:gd name="T10" fmla="*/ 303 w 1668"/>
                  <a:gd name="T11" fmla="*/ 314 h 1027"/>
                  <a:gd name="T12" fmla="*/ 353 w 1668"/>
                  <a:gd name="T13" fmla="*/ 298 h 1027"/>
                  <a:gd name="T14" fmla="*/ 387 w 1668"/>
                  <a:gd name="T15" fmla="*/ 286 h 1027"/>
                  <a:gd name="T16" fmla="*/ 427 w 1668"/>
                  <a:gd name="T17" fmla="*/ 263 h 1027"/>
                  <a:gd name="T18" fmla="*/ 466 w 1668"/>
                  <a:gd name="T19" fmla="*/ 239 h 1027"/>
                  <a:gd name="T20" fmla="*/ 509 w 1668"/>
                  <a:gd name="T21" fmla="*/ 209 h 1027"/>
                  <a:gd name="T22" fmla="*/ 550 w 1668"/>
                  <a:gd name="T23" fmla="*/ 175 h 1027"/>
                  <a:gd name="T24" fmla="*/ 619 w 1668"/>
                  <a:gd name="T25" fmla="*/ 115 h 1027"/>
                  <a:gd name="T26" fmla="*/ 663 w 1668"/>
                  <a:gd name="T27" fmla="*/ 78 h 1027"/>
                  <a:gd name="T28" fmla="*/ 708 w 1668"/>
                  <a:gd name="T29" fmla="*/ 46 h 1027"/>
                  <a:gd name="T30" fmla="*/ 751 w 1668"/>
                  <a:gd name="T31" fmla="*/ 21 h 1027"/>
                  <a:gd name="T32" fmla="*/ 778 w 1668"/>
                  <a:gd name="T33" fmla="*/ 10 h 1027"/>
                  <a:gd name="T34" fmla="*/ 811 w 1668"/>
                  <a:gd name="T35" fmla="*/ 2 h 1027"/>
                  <a:gd name="T36" fmla="*/ 838 w 1668"/>
                  <a:gd name="T37" fmla="*/ 0 h 1027"/>
                  <a:gd name="T38" fmla="*/ 874 w 1668"/>
                  <a:gd name="T39" fmla="*/ 3 h 1027"/>
                  <a:gd name="T40" fmla="*/ 905 w 1668"/>
                  <a:gd name="T41" fmla="*/ 15 h 1027"/>
                  <a:gd name="T42" fmla="*/ 931 w 1668"/>
                  <a:gd name="T43" fmla="*/ 24 h 1027"/>
                  <a:gd name="T44" fmla="*/ 953 w 1668"/>
                  <a:gd name="T45" fmla="*/ 39 h 1027"/>
                  <a:gd name="T46" fmla="*/ 984 w 1668"/>
                  <a:gd name="T47" fmla="*/ 58 h 1027"/>
                  <a:gd name="T48" fmla="*/ 1013 w 1668"/>
                  <a:gd name="T49" fmla="*/ 82 h 1027"/>
                  <a:gd name="T50" fmla="*/ 1047 w 1668"/>
                  <a:gd name="T51" fmla="*/ 109 h 1027"/>
                  <a:gd name="T52" fmla="*/ 1083 w 1668"/>
                  <a:gd name="T53" fmla="*/ 140 h 1027"/>
                  <a:gd name="T54" fmla="*/ 1123 w 1668"/>
                  <a:gd name="T55" fmla="*/ 175 h 1027"/>
                  <a:gd name="T56" fmla="*/ 1157 w 1668"/>
                  <a:gd name="T57" fmla="*/ 201 h 1027"/>
                  <a:gd name="T58" fmla="*/ 1191 w 1668"/>
                  <a:gd name="T59" fmla="*/ 227 h 1027"/>
                  <a:gd name="T60" fmla="*/ 1227 w 1668"/>
                  <a:gd name="T61" fmla="*/ 250 h 1027"/>
                  <a:gd name="T62" fmla="*/ 1263 w 1668"/>
                  <a:gd name="T63" fmla="*/ 272 h 1027"/>
                  <a:gd name="T64" fmla="*/ 1303 w 1668"/>
                  <a:gd name="T65" fmla="*/ 290 h 1027"/>
                  <a:gd name="T66" fmla="*/ 1339 w 1668"/>
                  <a:gd name="T67" fmla="*/ 303 h 1027"/>
                  <a:gd name="T68" fmla="*/ 1380 w 1668"/>
                  <a:gd name="T69" fmla="*/ 315 h 1027"/>
                  <a:gd name="T70" fmla="*/ 1423 w 1668"/>
                  <a:gd name="T71" fmla="*/ 324 h 1027"/>
                  <a:gd name="T72" fmla="*/ 1476 w 1668"/>
                  <a:gd name="T73" fmla="*/ 330 h 1027"/>
                  <a:gd name="T74" fmla="*/ 1534 w 1668"/>
                  <a:gd name="T75" fmla="*/ 335 h 1027"/>
                  <a:gd name="T76" fmla="*/ 1594 w 1668"/>
                  <a:gd name="T77" fmla="*/ 338 h 1027"/>
                  <a:gd name="T78" fmla="*/ 1668 w 1668"/>
                  <a:gd name="T79" fmla="*/ 339 h 10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68"/>
                  <a:gd name="T121" fmla="*/ 0 h 1027"/>
                  <a:gd name="T122" fmla="*/ 1668 w 1668"/>
                  <a:gd name="T123" fmla="*/ 1027 h 10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68" h="1027">
                    <a:moveTo>
                      <a:pt x="0" y="1027"/>
                    </a:moveTo>
                    <a:lnTo>
                      <a:pt x="75" y="1022"/>
                    </a:lnTo>
                    <a:lnTo>
                      <a:pt x="132" y="1017"/>
                    </a:lnTo>
                    <a:lnTo>
                      <a:pt x="180" y="1005"/>
                    </a:lnTo>
                    <a:lnTo>
                      <a:pt x="233" y="989"/>
                    </a:lnTo>
                    <a:lnTo>
                      <a:pt x="303" y="950"/>
                    </a:lnTo>
                    <a:lnTo>
                      <a:pt x="353" y="902"/>
                    </a:lnTo>
                    <a:lnTo>
                      <a:pt x="387" y="864"/>
                    </a:lnTo>
                    <a:lnTo>
                      <a:pt x="427" y="797"/>
                    </a:lnTo>
                    <a:lnTo>
                      <a:pt x="466" y="725"/>
                    </a:lnTo>
                    <a:lnTo>
                      <a:pt x="509" y="633"/>
                    </a:lnTo>
                    <a:lnTo>
                      <a:pt x="550" y="530"/>
                    </a:lnTo>
                    <a:lnTo>
                      <a:pt x="619" y="350"/>
                    </a:lnTo>
                    <a:lnTo>
                      <a:pt x="663" y="237"/>
                    </a:lnTo>
                    <a:lnTo>
                      <a:pt x="708" y="141"/>
                    </a:lnTo>
                    <a:lnTo>
                      <a:pt x="751" y="65"/>
                    </a:lnTo>
                    <a:lnTo>
                      <a:pt x="778" y="31"/>
                    </a:lnTo>
                    <a:lnTo>
                      <a:pt x="811" y="7"/>
                    </a:lnTo>
                    <a:lnTo>
                      <a:pt x="838" y="0"/>
                    </a:lnTo>
                    <a:lnTo>
                      <a:pt x="874" y="9"/>
                    </a:lnTo>
                    <a:lnTo>
                      <a:pt x="905" y="43"/>
                    </a:lnTo>
                    <a:lnTo>
                      <a:pt x="931" y="72"/>
                    </a:lnTo>
                    <a:lnTo>
                      <a:pt x="953" y="120"/>
                    </a:lnTo>
                    <a:lnTo>
                      <a:pt x="984" y="177"/>
                    </a:lnTo>
                    <a:lnTo>
                      <a:pt x="1013" y="249"/>
                    </a:lnTo>
                    <a:lnTo>
                      <a:pt x="1047" y="331"/>
                    </a:lnTo>
                    <a:lnTo>
                      <a:pt x="1083" y="422"/>
                    </a:lnTo>
                    <a:lnTo>
                      <a:pt x="1123" y="530"/>
                    </a:lnTo>
                    <a:lnTo>
                      <a:pt x="1157" y="609"/>
                    </a:lnTo>
                    <a:lnTo>
                      <a:pt x="1191" y="689"/>
                    </a:lnTo>
                    <a:lnTo>
                      <a:pt x="1227" y="758"/>
                    </a:lnTo>
                    <a:lnTo>
                      <a:pt x="1263" y="823"/>
                    </a:lnTo>
                    <a:lnTo>
                      <a:pt x="1303" y="876"/>
                    </a:lnTo>
                    <a:lnTo>
                      <a:pt x="1339" y="917"/>
                    </a:lnTo>
                    <a:lnTo>
                      <a:pt x="1380" y="953"/>
                    </a:lnTo>
                    <a:lnTo>
                      <a:pt x="1423" y="979"/>
                    </a:lnTo>
                    <a:lnTo>
                      <a:pt x="1476" y="1001"/>
                    </a:lnTo>
                    <a:lnTo>
                      <a:pt x="1534" y="1015"/>
                    </a:lnTo>
                    <a:lnTo>
                      <a:pt x="1594" y="1022"/>
                    </a:lnTo>
                    <a:lnTo>
                      <a:pt x="1668" y="1027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6187" name="Freeform 59"/>
          <p:cNvSpPr>
            <a:spLocks/>
          </p:cNvSpPr>
          <p:nvPr/>
        </p:nvSpPr>
        <p:spPr bwMode="auto">
          <a:xfrm>
            <a:off x="6069013" y="2990850"/>
            <a:ext cx="628650" cy="206375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6172200" y="2762250"/>
            <a:ext cx="457200" cy="381000"/>
            <a:chOff x="3888" y="2832"/>
            <a:chExt cx="288" cy="240"/>
          </a:xfrm>
        </p:grpSpPr>
        <p:sp>
          <p:nvSpPr>
            <p:cNvPr id="22550" name="Rectangle 92"/>
            <p:cNvSpPr>
              <a:spLocks noChangeArrowheads="1"/>
            </p:cNvSpPr>
            <p:nvPr/>
          </p:nvSpPr>
          <p:spPr bwMode="auto">
            <a:xfrm>
              <a:off x="3888" y="28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</a:t>
              </a:r>
            </a:p>
          </p:txBody>
        </p:sp>
        <p:sp>
          <p:nvSpPr>
            <p:cNvPr id="22551" name="Line 93"/>
            <p:cNvSpPr>
              <a:spLocks noChangeShapeType="1"/>
            </p:cNvSpPr>
            <p:nvPr/>
          </p:nvSpPr>
          <p:spPr bwMode="auto">
            <a:xfrm flipH="1" flipV="1">
              <a:off x="4033" y="2976"/>
              <a:ext cx="143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274435" name="Object 1027"/>
          <p:cNvGraphicFramePr>
            <a:graphicFrameLocks noChangeAspect="1"/>
          </p:cNvGraphicFramePr>
          <p:nvPr/>
        </p:nvGraphicFramePr>
        <p:xfrm>
          <a:off x="914400" y="5272088"/>
          <a:ext cx="24145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1" imgW="1689100" imgH="228600" progId="Equation.DSMT4">
                  <p:embed/>
                </p:oleObj>
              </mc:Choice>
              <mc:Fallback>
                <p:oleObj name="Equation" r:id="rId11" imgW="1689100" imgH="2286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72088"/>
                        <a:ext cx="24145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1028"/>
          <p:cNvGraphicFramePr>
            <a:graphicFrameLocks noChangeAspect="1"/>
          </p:cNvGraphicFramePr>
          <p:nvPr/>
        </p:nvGraphicFramePr>
        <p:xfrm>
          <a:off x="947738" y="6092825"/>
          <a:ext cx="1889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3" imgW="1320227" imgH="203112" progId="Equation.DSMT4">
                  <p:embed/>
                </p:oleObj>
              </mc:Choice>
              <mc:Fallback>
                <p:oleObj name="Equation" r:id="rId13" imgW="1320227" imgH="203112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6092825"/>
                        <a:ext cx="1889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49153"/>
              </p:ext>
            </p:extLst>
          </p:nvPr>
        </p:nvGraphicFramePr>
        <p:xfrm>
          <a:off x="2868786" y="6092825"/>
          <a:ext cx="29273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5" imgW="2044440" imgH="203040" progId="Equation.DSMT4">
                  <p:embed/>
                </p:oleObj>
              </mc:Choice>
              <mc:Fallback>
                <p:oleObj name="Equation" r:id="rId15" imgW="2044440" imgH="20304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786" y="6092825"/>
                        <a:ext cx="29273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Agora, considerando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pt-BR" sz="1600" dirty="0"/>
              <a:t> </a:t>
            </a:r>
          </a:p>
        </p:txBody>
      </p:sp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12</a:t>
            </a:r>
            <a:endParaRPr lang="pt-BR" altLang="pt-BR" sz="1600"/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>
                <a:sym typeface="Symbol" pitchFamily="18" charset="2"/>
              </a:rPr>
              <a:t>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(aceitar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/ H</a:t>
            </a:r>
            <a:r>
              <a:rPr lang="pt-BR" altLang="pt-BR" sz="1600" baseline="-25000">
                <a:latin typeface="Times New Roman" charset="0"/>
              </a:rPr>
              <a:t>1</a:t>
            </a:r>
            <a:r>
              <a:rPr lang="pt-BR" altLang="pt-BR" sz="1600">
                <a:latin typeface="Times New Roman" charset="0"/>
              </a:rPr>
              <a:t> é verdadeiro)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A8230-43A5-4E4D-9391-0DC18E80DBE7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346575" y="6381750"/>
            <a:ext cx="4376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Mas, e para outras hipóteses alternativas?</a:t>
            </a:r>
          </a:p>
        </p:txBody>
      </p:sp>
      <p:grpSp>
        <p:nvGrpSpPr>
          <p:cNvPr id="22544" name="Grupo 4"/>
          <p:cNvGrpSpPr>
            <a:grpSpLocks/>
          </p:cNvGrpSpPr>
          <p:nvPr/>
        </p:nvGrpSpPr>
        <p:grpSpPr bwMode="auto">
          <a:xfrm>
            <a:off x="6157913" y="3244850"/>
            <a:ext cx="1052512" cy="904875"/>
            <a:chOff x="7862198" y="4699749"/>
            <a:chExt cx="1053202" cy="903864"/>
          </a:xfrm>
        </p:grpSpPr>
        <p:graphicFrame>
          <p:nvGraphicFramePr>
            <p:cNvPr id="22548" name="Object 1026"/>
            <p:cNvGraphicFramePr>
              <a:graphicFrameLocks noChangeAspect="1"/>
            </p:cNvGraphicFramePr>
            <p:nvPr/>
          </p:nvGraphicFramePr>
          <p:xfrm>
            <a:off x="7862198" y="5309349"/>
            <a:ext cx="1053202" cy="294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Equation" r:id="rId17" imgW="863225" imgH="241195" progId="Equation.DSMT4">
                    <p:embed/>
                  </p:oleObj>
                </mc:Choice>
                <mc:Fallback>
                  <p:oleObj name="Equation" r:id="rId17" imgW="863225" imgH="241195" progId="Equation.DSMT4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198" y="5309349"/>
                          <a:ext cx="1053202" cy="294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9" name="Line 66"/>
            <p:cNvSpPr>
              <a:spLocks noChangeShapeType="1"/>
            </p:cNvSpPr>
            <p:nvPr/>
          </p:nvSpPr>
          <p:spPr bwMode="auto">
            <a:xfrm flipV="1">
              <a:off x="8388799" y="46997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22545" name="Objeto 10"/>
          <p:cNvGraphicFramePr>
            <a:graphicFrameLocks noChangeAspect="1"/>
          </p:cNvGraphicFramePr>
          <p:nvPr/>
        </p:nvGraphicFramePr>
        <p:xfrm>
          <a:off x="914400" y="3351213"/>
          <a:ext cx="25955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9" imgW="1816100" imgH="228600" progId="Equation.DSMT4">
                  <p:embed/>
                </p:oleObj>
              </mc:Choice>
              <mc:Fallback>
                <p:oleObj name="Equation" r:id="rId19" imgW="1816100" imgH="228600" progId="Equation.DSMT4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1213"/>
                        <a:ext cx="25955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to 11"/>
          <p:cNvGraphicFramePr>
            <a:graphicFrameLocks noChangeAspect="1"/>
          </p:cNvGraphicFramePr>
          <p:nvPr/>
        </p:nvGraphicFramePr>
        <p:xfrm>
          <a:off x="914400" y="3789363"/>
          <a:ext cx="30511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21" imgW="2133600" imgH="596900" progId="Equation.DSMT4">
                  <p:embed/>
                </p:oleObj>
              </mc:Choice>
              <mc:Fallback>
                <p:oleObj name="Equation" r:id="rId21" imgW="2133600" imgH="596900" progId="Equation.DSMT4">
                  <p:embed/>
                  <p:pic>
                    <p:nvPicPr>
                      <p:cNvPr id="0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89363"/>
                        <a:ext cx="30511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27"/>
          <p:cNvGraphicFramePr>
            <a:graphicFrameLocks noChangeAspect="1"/>
          </p:cNvGraphicFramePr>
          <p:nvPr/>
        </p:nvGraphicFramePr>
        <p:xfrm>
          <a:off x="3348038" y="5157788"/>
          <a:ext cx="2359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23" imgW="1651000" imgH="596900" progId="Equation.DSMT4">
                  <p:embed/>
                </p:oleObj>
              </mc:Choice>
              <mc:Fallback>
                <p:oleObj name="Equation" r:id="rId23" imgW="1651000" imgH="5969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157788"/>
                        <a:ext cx="2359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5043323" y="6075905"/>
            <a:ext cx="744249" cy="305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87" grpId="0" animBg="1"/>
      <p:bldP spid="44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08200"/>
            <a:ext cx="4572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684213" y="5013176"/>
            <a:ext cx="8208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resultado indica que há uma alta probabilidade de se aceitar erroneamente a hipótese de que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é igual a 10, mesmo sendo, de fato,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igual a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como diminuir este erro, conservando-se o mesmo nível de significância (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&lt;&lt; aumentando-se o tamanho da amostra! &gt;&gt;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pt-BR" altLang="pt-BR" sz="16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 = 11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>
                <a:sym typeface="Symbol" pitchFamily="18" charset="2"/>
              </a:rPr>
              <a:t>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(aceitar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/ H</a:t>
            </a:r>
            <a:r>
              <a:rPr lang="pt-BR" altLang="pt-BR" sz="1600" baseline="-25000">
                <a:latin typeface="Times New Roman" charset="0"/>
              </a:rPr>
              <a:t>1</a:t>
            </a:r>
            <a:r>
              <a:rPr lang="pt-BR" altLang="pt-BR" sz="1600">
                <a:latin typeface="Times New Roman" charset="0"/>
              </a:rPr>
              <a:t> é verdadeiro)</a:t>
            </a:r>
          </a:p>
        </p:txBody>
      </p:sp>
      <p:cxnSp>
        <p:nvCxnSpPr>
          <p:cNvPr id="17421" name="Conector de seta reta 44"/>
          <p:cNvCxnSpPr>
            <a:cxnSpLocks noChangeShapeType="1"/>
          </p:cNvCxnSpPr>
          <p:nvPr/>
        </p:nvCxnSpPr>
        <p:spPr bwMode="auto">
          <a:xfrm rot="5400000" flipH="1" flipV="1">
            <a:off x="4741863" y="3638550"/>
            <a:ext cx="129698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Conector de seta reta 46"/>
          <p:cNvCxnSpPr>
            <a:cxnSpLocks noChangeShapeType="1"/>
          </p:cNvCxnSpPr>
          <p:nvPr/>
        </p:nvCxnSpPr>
        <p:spPr bwMode="auto">
          <a:xfrm rot="10800000" flipV="1">
            <a:off x="4668838" y="2997200"/>
            <a:ext cx="7207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56067-84C2-4AC6-969C-5D976958B9A4}" type="slidenum">
              <a:rPr lang="pt-BR"/>
              <a:pPr>
                <a:defRPr/>
              </a:pPr>
              <a:t>26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26318"/>
              </p:ext>
            </p:extLst>
          </p:nvPr>
        </p:nvGraphicFramePr>
        <p:xfrm>
          <a:off x="914400" y="3429000"/>
          <a:ext cx="1127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1127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Considerando que a verdadeira média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/>
              <a:t> seja de fato igual a 11... </a:t>
            </a:r>
          </a:p>
        </p:txBody>
      </p:sp>
      <p:graphicFrame>
        <p:nvGraphicFramePr>
          <p:cNvPr id="23564" name="Object 1034"/>
          <p:cNvGraphicFramePr>
            <a:graphicFrameLocks noChangeAspect="1"/>
          </p:cNvGraphicFramePr>
          <p:nvPr/>
        </p:nvGraphicFramePr>
        <p:xfrm>
          <a:off x="6300788" y="2838450"/>
          <a:ext cx="571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7" imgW="507780" imgH="406224" progId="Equation.DSMT4">
                  <p:embed/>
                </p:oleObj>
              </mc:Choice>
              <mc:Fallback>
                <p:oleObj name="Equation" r:id="rId7" imgW="507780" imgH="406224" progId="Equation.DSMT4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38450"/>
                        <a:ext cx="5715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>
            <a:fillRect/>
          </a:stretch>
        </p:blipFill>
        <p:spPr bwMode="auto">
          <a:xfrm>
            <a:off x="3995738" y="4525963"/>
            <a:ext cx="4572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upo 45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grpSp>
          <p:nvGrpSpPr>
            <p:cNvPr id="24612" name="Grupo 32"/>
            <p:cNvGrpSpPr>
              <a:grpSpLocks/>
            </p:cNvGrpSpPr>
            <p:nvPr/>
          </p:nvGrpSpPr>
          <p:grpSpPr bwMode="auto">
            <a:xfrm>
              <a:off x="3996268" y="2095475"/>
              <a:ext cx="4572000" cy="2430805"/>
              <a:chOff x="3996268" y="2095475"/>
              <a:chExt cx="4572000" cy="2430805"/>
            </a:xfrm>
          </p:grpSpPr>
          <p:grpSp>
            <p:nvGrpSpPr>
              <p:cNvPr id="24614" name="Grupo 24"/>
              <p:cNvGrpSpPr>
                <a:grpSpLocks/>
              </p:cNvGrpSpPr>
              <p:nvPr/>
            </p:nvGrpSpPr>
            <p:grpSpPr bwMode="auto">
              <a:xfrm>
                <a:off x="3996268" y="2095475"/>
                <a:ext cx="4572000" cy="2430805"/>
                <a:chOff x="3996268" y="2095475"/>
                <a:chExt cx="4572000" cy="2430805"/>
              </a:xfrm>
            </p:grpSpPr>
            <p:pic>
              <p:nvPicPr>
                <p:cNvPr id="24616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430"/>
                <a:stretch>
                  <a:fillRect/>
                </a:stretch>
              </p:blipFill>
              <p:spPr bwMode="auto">
                <a:xfrm>
                  <a:off x="3996268" y="2095475"/>
                  <a:ext cx="4572000" cy="2430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617" name="Grupo 4"/>
                <p:cNvGrpSpPr>
                  <a:grpSpLocks/>
                </p:cNvGrpSpPr>
                <p:nvPr/>
              </p:nvGrpSpPr>
              <p:grpSpPr bwMode="auto">
                <a:xfrm>
                  <a:off x="4669250" y="3203684"/>
                  <a:ext cx="720000" cy="196850"/>
                  <a:chOff x="4669250" y="3203684"/>
                  <a:chExt cx="720000" cy="196850"/>
                </a:xfrm>
              </p:grpSpPr>
              <p:cxnSp>
                <p:nvCxnSpPr>
                  <p:cNvPr id="24618" name="Conector de seta reta 46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669250" y="3400533"/>
                    <a:ext cx="720000" cy="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24619" name="Object 1034"/>
                  <p:cNvGraphicFramePr>
                    <a:graphicFrameLocks noChangeAspect="1"/>
                  </p:cNvGraphicFramePr>
                  <p:nvPr/>
                </p:nvGraphicFramePr>
                <p:xfrm>
                  <a:off x="4856981" y="3203684"/>
                  <a:ext cx="485775" cy="1968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602" name="Equation" r:id="rId6" imgW="431425" imgH="177646" progId="Equation.DSMT4">
                          <p:embed/>
                        </p:oleObj>
                      </mc:Choice>
                      <mc:Fallback>
                        <p:oleObj name="Equation" r:id="rId6" imgW="431425" imgH="177646" progId="Equation.DSMT4">
                          <p:embed/>
                          <p:pic>
                            <p:nvPicPr>
                              <p:cNvPr id="0" name="Object 10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56981" y="3203684"/>
                                <a:ext cx="485775" cy="196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cxnSp>
            <p:nvCxnSpPr>
              <p:cNvPr id="24615" name="Conector de seta reta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49090" y="3845811"/>
                <a:ext cx="8820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" name="Retângulo 44"/>
            <p:cNvSpPr/>
            <p:nvPr/>
          </p:nvSpPr>
          <p:spPr>
            <a:xfrm>
              <a:off x="6156855" y="4854550"/>
              <a:ext cx="1800225" cy="374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8" name="Grupo 47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grpSp>
          <p:nvGrpSpPr>
            <p:cNvPr id="24604" name="Grupo 39"/>
            <p:cNvGrpSpPr>
              <a:grpSpLocks/>
            </p:cNvGrpSpPr>
            <p:nvPr/>
          </p:nvGrpSpPr>
          <p:grpSpPr bwMode="auto">
            <a:xfrm>
              <a:off x="3996268" y="2095475"/>
              <a:ext cx="4572000" cy="2430805"/>
              <a:chOff x="3996268" y="2095475"/>
              <a:chExt cx="4572000" cy="2430805"/>
            </a:xfrm>
          </p:grpSpPr>
          <p:grpSp>
            <p:nvGrpSpPr>
              <p:cNvPr id="24606" name="Grupo 21"/>
              <p:cNvGrpSpPr>
                <a:grpSpLocks/>
              </p:cNvGrpSpPr>
              <p:nvPr/>
            </p:nvGrpSpPr>
            <p:grpSpPr bwMode="auto">
              <a:xfrm>
                <a:off x="3996268" y="2095475"/>
                <a:ext cx="4572000" cy="2430805"/>
                <a:chOff x="3996268" y="2095475"/>
                <a:chExt cx="4572000" cy="2430805"/>
              </a:xfrm>
            </p:grpSpPr>
            <p:pic>
              <p:nvPicPr>
                <p:cNvPr id="24608" name="Picture 9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430"/>
                <a:stretch>
                  <a:fillRect/>
                </a:stretch>
              </p:blipFill>
              <p:spPr bwMode="auto">
                <a:xfrm>
                  <a:off x="3996268" y="2095475"/>
                  <a:ext cx="4572000" cy="2430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609" name="Grupo 5"/>
                <p:cNvGrpSpPr>
                  <a:grpSpLocks/>
                </p:cNvGrpSpPr>
                <p:nvPr/>
              </p:nvGrpSpPr>
              <p:grpSpPr bwMode="auto">
                <a:xfrm>
                  <a:off x="4669251" y="3678712"/>
                  <a:ext cx="720000" cy="196850"/>
                  <a:chOff x="4669251" y="3678712"/>
                  <a:chExt cx="720000" cy="196850"/>
                </a:xfrm>
              </p:grpSpPr>
              <p:cxnSp>
                <p:nvCxnSpPr>
                  <p:cNvPr id="24610" name="Conector de seta reta 46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669251" y="3875561"/>
                    <a:ext cx="720000" cy="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24611" name="Object 1034"/>
                  <p:cNvGraphicFramePr>
                    <a:graphicFrameLocks noChangeAspect="1"/>
                  </p:cNvGraphicFramePr>
                  <p:nvPr/>
                </p:nvGraphicFramePr>
                <p:xfrm>
                  <a:off x="4804644" y="3678712"/>
                  <a:ext cx="557212" cy="1968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603" name="Equation" r:id="rId9" imgW="494870" imgH="177646" progId="Equation.DSMT4">
                          <p:embed/>
                        </p:oleObj>
                      </mc:Choice>
                      <mc:Fallback>
                        <p:oleObj name="Equation" r:id="rId9" imgW="494870" imgH="177646" progId="Equation.DSMT4">
                          <p:embed/>
                          <p:pic>
                            <p:nvPicPr>
                              <p:cNvPr id="0" name="Object 10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04644" y="3678712"/>
                                <a:ext cx="557212" cy="196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cxnSp>
            <p:nvCxnSpPr>
              <p:cNvPr id="24607" name="Conector de seta reta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92090" y="4088811"/>
                <a:ext cx="3960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Retângulo 46"/>
            <p:cNvSpPr/>
            <p:nvPr/>
          </p:nvSpPr>
          <p:spPr>
            <a:xfrm>
              <a:off x="6949018" y="4868838"/>
              <a:ext cx="10080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4" name="Grupo 43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268" y="2095475"/>
              <a:ext cx="4572000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601" name="Grupo 6"/>
            <p:cNvGrpSpPr>
              <a:grpSpLocks/>
            </p:cNvGrpSpPr>
            <p:nvPr/>
          </p:nvGrpSpPr>
          <p:grpSpPr bwMode="auto">
            <a:xfrm>
              <a:off x="4669251" y="4061727"/>
              <a:ext cx="720000" cy="202340"/>
              <a:chOff x="4669251" y="4061727"/>
              <a:chExt cx="720000" cy="202340"/>
            </a:xfrm>
          </p:grpSpPr>
          <p:cxnSp>
            <p:nvCxnSpPr>
              <p:cNvPr id="24602" name="Conector de seta reta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4669251" y="4264067"/>
                <a:ext cx="7200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24603" name="Object 1034"/>
              <p:cNvGraphicFramePr>
                <a:graphicFrameLocks noChangeAspect="1"/>
              </p:cNvGraphicFramePr>
              <p:nvPr/>
            </p:nvGraphicFramePr>
            <p:xfrm>
              <a:off x="4738235" y="4061727"/>
              <a:ext cx="642937" cy="196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4" name="Equation" r:id="rId11" imgW="571004" imgH="177646" progId="Equation.DSMT4">
                      <p:embed/>
                    </p:oleObj>
                  </mc:Choice>
                  <mc:Fallback>
                    <p:oleObj name="Equation" r:id="rId11" imgW="571004" imgH="177646" progId="Equation.DSMT4">
                      <p:embed/>
                      <p:pic>
                        <p:nvPicPr>
                          <p:cNvPr id="0" name="Object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8235" y="4061727"/>
                            <a:ext cx="642937" cy="196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11</a:t>
            </a:r>
            <a:endParaRPr lang="pt-BR" altLang="pt-BR" sz="1600"/>
          </a:p>
        </p:txBody>
      </p:sp>
      <p:sp>
        <p:nvSpPr>
          <p:cNvPr id="24584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>
                <a:sym typeface="Symbol" pitchFamily="18" charset="2"/>
              </a:rPr>
              <a:t>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(aceitar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/ H</a:t>
            </a:r>
            <a:r>
              <a:rPr lang="pt-BR" altLang="pt-BR" sz="1600" baseline="-25000">
                <a:latin typeface="Times New Roman" charset="0"/>
              </a:rPr>
              <a:t>1</a:t>
            </a:r>
            <a:r>
              <a:rPr lang="pt-BR" altLang="pt-BR" sz="1600">
                <a:latin typeface="Times New Roman" charset="0"/>
              </a:rPr>
              <a:t> é verdadeiro)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B07E-39DD-481E-9019-930988A56AB4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Considerando que a verdadeira média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/>
              <a:t> seja de fato igual a 11... </a:t>
            </a:r>
          </a:p>
        </p:txBody>
      </p:sp>
      <p:graphicFrame>
        <p:nvGraphicFramePr>
          <p:cNvPr id="24587" name="Object 1034"/>
          <p:cNvGraphicFramePr>
            <a:graphicFrameLocks noChangeAspect="1"/>
          </p:cNvGraphicFramePr>
          <p:nvPr/>
        </p:nvGraphicFramePr>
        <p:xfrm>
          <a:off x="6300788" y="2852738"/>
          <a:ext cx="5715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13" imgW="507780" imgH="177723" progId="Equation.DSMT4">
                  <p:embed/>
                </p:oleObj>
              </mc:Choice>
              <mc:Fallback>
                <p:oleObj name="Equation" r:id="rId13" imgW="507780" imgH="177723" progId="Equation.DSMT4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52738"/>
                        <a:ext cx="5715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8" name="Grupo 49"/>
          <p:cNvGrpSpPr>
            <a:grpSpLocks/>
          </p:cNvGrpSpPr>
          <p:nvPr/>
        </p:nvGrpSpPr>
        <p:grpSpPr bwMode="auto">
          <a:xfrm>
            <a:off x="914400" y="3402013"/>
            <a:ext cx="2254250" cy="338137"/>
            <a:chOff x="877893" y="3401620"/>
            <a:chExt cx="2253947" cy="338554"/>
          </a:xfrm>
        </p:grpSpPr>
        <p:graphicFrame>
          <p:nvGraphicFramePr>
            <p:cNvPr id="24598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643281"/>
                </p:ext>
              </p:extLst>
            </p:nvPr>
          </p:nvGraphicFramePr>
          <p:xfrm>
            <a:off x="877893" y="3428640"/>
            <a:ext cx="1126974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Equation" r:id="rId15" imgW="787320" imgH="203040" progId="Equation.DSMT4">
                    <p:embed/>
                  </p:oleObj>
                </mc:Choice>
                <mc:Fallback>
                  <p:oleObj name="Equation" r:id="rId15" imgW="787320" imgH="203040" progId="Equation.DSMT4">
                    <p:embed/>
                    <p:pic>
                      <p:nvPicPr>
                        <p:cNvPr id="0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893" y="3428640"/>
                          <a:ext cx="1126974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9" name="Retângulo 48"/>
            <p:cNvSpPr>
              <a:spLocks noChangeArrowheads="1"/>
            </p:cNvSpPr>
            <p:nvPr/>
          </p:nvSpPr>
          <p:spPr bwMode="auto">
            <a:xfrm>
              <a:off x="1940488" y="3401620"/>
              <a:ext cx="119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  <a:cs typeface="Times New Roman" charset="0"/>
                </a:rPr>
                <a:t> = 25</a:t>
              </a:r>
            </a:p>
          </p:txBody>
        </p:sp>
      </p:grpSp>
      <p:grpSp>
        <p:nvGrpSpPr>
          <p:cNvPr id="24589" name="Grupo 61"/>
          <p:cNvGrpSpPr>
            <a:grpSpLocks/>
          </p:cNvGrpSpPr>
          <p:nvPr/>
        </p:nvGrpSpPr>
        <p:grpSpPr bwMode="auto">
          <a:xfrm>
            <a:off x="914400" y="3843338"/>
            <a:ext cx="2246312" cy="338137"/>
            <a:chOff x="885831" y="3401620"/>
            <a:chExt cx="2246009" cy="338554"/>
          </a:xfrm>
        </p:grpSpPr>
        <p:graphicFrame>
          <p:nvGraphicFramePr>
            <p:cNvPr id="24596" name="Objeto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609892"/>
                </p:ext>
              </p:extLst>
            </p:nvPr>
          </p:nvGraphicFramePr>
          <p:xfrm>
            <a:off x="885831" y="3428640"/>
            <a:ext cx="1109512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Equation" r:id="rId17" imgW="774360" imgH="203040" progId="Equation.DSMT4">
                    <p:embed/>
                  </p:oleObj>
                </mc:Choice>
                <mc:Fallback>
                  <p:oleObj name="Equation" r:id="rId17" imgW="774360" imgH="203040" progId="Equation.DSMT4">
                    <p:embed/>
                    <p:pic>
                      <p:nvPicPr>
                        <p:cNvPr id="0" name="Objeto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31" y="3428640"/>
                          <a:ext cx="1109512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7" name="Retângulo 63"/>
            <p:cNvSpPr>
              <a:spLocks noChangeArrowheads="1"/>
            </p:cNvSpPr>
            <p:nvPr/>
          </p:nvSpPr>
          <p:spPr bwMode="auto">
            <a:xfrm>
              <a:off x="1940488" y="3401620"/>
              <a:ext cx="119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  <a:cs typeface="Times New Roman" charset="0"/>
                </a:rPr>
                <a:t> = 50</a:t>
              </a:r>
            </a:p>
          </p:txBody>
        </p:sp>
      </p:grpSp>
      <p:grpSp>
        <p:nvGrpSpPr>
          <p:cNvPr id="65" name="Grupo 64"/>
          <p:cNvGrpSpPr>
            <a:grpSpLocks/>
          </p:cNvGrpSpPr>
          <p:nvPr/>
        </p:nvGrpSpPr>
        <p:grpSpPr bwMode="auto">
          <a:xfrm>
            <a:off x="914400" y="4284663"/>
            <a:ext cx="2347912" cy="338137"/>
            <a:chOff x="885815" y="3401620"/>
            <a:chExt cx="2348617" cy="338554"/>
          </a:xfrm>
        </p:grpSpPr>
        <p:graphicFrame>
          <p:nvGraphicFramePr>
            <p:cNvPr id="24594" name="Objeto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555564"/>
                </p:ext>
              </p:extLst>
            </p:nvPr>
          </p:nvGraphicFramePr>
          <p:xfrm>
            <a:off x="885815" y="3428640"/>
            <a:ext cx="1109995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Equation" r:id="rId19" imgW="774360" imgH="203040" progId="Equation.DSMT4">
                    <p:embed/>
                  </p:oleObj>
                </mc:Choice>
                <mc:Fallback>
                  <p:oleObj name="Equation" r:id="rId19" imgW="774360" imgH="203040" progId="Equation.DSMT4">
                    <p:embed/>
                    <p:pic>
                      <p:nvPicPr>
                        <p:cNvPr id="0" name="Objeto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15" y="3428640"/>
                          <a:ext cx="1109995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5" name="Retângulo 66"/>
            <p:cNvSpPr>
              <a:spLocks noChangeArrowheads="1"/>
            </p:cNvSpPr>
            <p:nvPr/>
          </p:nvSpPr>
          <p:spPr bwMode="auto">
            <a:xfrm>
              <a:off x="1940488" y="3401620"/>
              <a:ext cx="12939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  <a:cs typeface="Times New Roman" charset="0"/>
                </a:rPr>
                <a:t> = 100</a:t>
              </a:r>
            </a:p>
          </p:txBody>
        </p:sp>
      </p:grpSp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914400" y="4724400"/>
            <a:ext cx="2793504" cy="339725"/>
            <a:chOff x="741344" y="3401620"/>
            <a:chExt cx="2794336" cy="338554"/>
          </a:xfrm>
        </p:grpSpPr>
        <p:graphicFrame>
          <p:nvGraphicFramePr>
            <p:cNvPr id="24592" name="Obje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791556"/>
                </p:ext>
              </p:extLst>
            </p:nvPr>
          </p:nvGraphicFramePr>
          <p:xfrm>
            <a:off x="741344" y="3412695"/>
            <a:ext cx="1400592" cy="324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Equation" r:id="rId21" imgW="977760" imgH="228600" progId="Equation.DSMT4">
                    <p:embed/>
                  </p:oleObj>
                </mc:Choice>
                <mc:Fallback>
                  <p:oleObj name="Equation" r:id="rId21" imgW="977760" imgH="228600" progId="Equation.DSMT4">
                    <p:embed/>
                    <p:pic>
                      <p:nvPicPr>
                        <p:cNvPr id="0" name="Objeto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344" y="3412695"/>
                          <a:ext cx="1400592" cy="324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3" name="Retângulo 69"/>
            <p:cNvSpPr>
              <a:spLocks noChangeArrowheads="1"/>
            </p:cNvSpPr>
            <p:nvPr/>
          </p:nvSpPr>
          <p:spPr bwMode="auto">
            <a:xfrm>
              <a:off x="2139144" y="3401620"/>
              <a:ext cx="1396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para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 = 1000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Por exemplo: “Com base num teste z unilateral a 5% de significância, pôde-se concluir que a média </a:t>
            </a:r>
            <a:r>
              <a:rPr lang="pt-BR" altLang="pt-BR" sz="1600" i="1">
                <a:sym typeface="Symbol" pitchFamily="18" charset="2"/>
              </a:rPr>
              <a:t> </a:t>
            </a:r>
            <a:r>
              <a:rPr lang="pt-BR" altLang="pt-BR" sz="1600"/>
              <a:t>é maior que 20 uma vez que a estatística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/>
              <a:t> obtida foi de 2,5 (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baseline="-25000">
                <a:latin typeface="Times New Roman" charset="0"/>
              </a:rPr>
              <a:t>crítico</a:t>
            </a:r>
            <a:r>
              <a:rPr lang="pt-BR" altLang="pt-BR" sz="1600"/>
              <a:t> = 1,645)”.</a:t>
            </a:r>
          </a:p>
        </p:txBody>
      </p:sp>
      <p:sp>
        <p:nvSpPr>
          <p:cNvPr id="177234" name="Rectangle 82"/>
          <p:cNvSpPr>
            <a:spLocks noChangeArrowheads="1"/>
          </p:cNvSpPr>
          <p:nvPr/>
        </p:nvSpPr>
        <p:spPr bwMode="auto">
          <a:xfrm>
            <a:off x="685800" y="5286375"/>
            <a:ext cx="7886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 média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/>
              <a:t>continuaria ser significativamente maior do que 20 se fosse adotado um nível de significância de 1%?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responder a esta pergunta, é necessário calcular o novo z crítico!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5628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9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790950" y="2438400"/>
            <a:ext cx="3660775" cy="2776538"/>
            <a:chOff x="1632" y="1536"/>
            <a:chExt cx="2306" cy="1749"/>
          </a:xfrm>
        </p:grpSpPr>
        <p:grpSp>
          <p:nvGrpSpPr>
            <p:cNvPr id="25612" name="Group 64"/>
            <p:cNvGrpSpPr>
              <a:grpSpLocks/>
            </p:cNvGrpSpPr>
            <p:nvPr/>
          </p:nvGrpSpPr>
          <p:grpSpPr bwMode="auto">
            <a:xfrm>
              <a:off x="1632" y="1824"/>
              <a:ext cx="2028" cy="1319"/>
              <a:chOff x="2880" y="2688"/>
              <a:chExt cx="2028" cy="1319"/>
            </a:xfrm>
          </p:grpSpPr>
          <p:pic>
            <p:nvPicPr>
              <p:cNvPr id="25623" name="Picture 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Text Box 66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5625" name="Text Box 67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25626" name="Text Box 68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25627" name="Line 69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613" name="Group 70"/>
            <p:cNvGrpSpPr>
              <a:grpSpLocks/>
            </p:cNvGrpSpPr>
            <p:nvPr/>
          </p:nvGrpSpPr>
          <p:grpSpPr bwMode="auto">
            <a:xfrm>
              <a:off x="2651" y="1536"/>
              <a:ext cx="469" cy="225"/>
              <a:chOff x="3563" y="2380"/>
              <a:chExt cx="469" cy="225"/>
            </a:xfrm>
          </p:grpSpPr>
          <p:sp>
            <p:nvSpPr>
              <p:cNvPr id="25621" name="Line 71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5622" name="Object 1028"/>
              <p:cNvGraphicFramePr>
                <a:graphicFrameLocks noChangeAspect="1"/>
              </p:cNvGraphicFramePr>
              <p:nvPr/>
            </p:nvGraphicFramePr>
            <p:xfrm>
              <a:off x="3709" y="2380"/>
              <a:ext cx="323" cy="1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6" name="Equation" r:id="rId5" imgW="457002" imgH="203112" progId="Equation.DSMT4">
                      <p:embed/>
                    </p:oleObj>
                  </mc:Choice>
                  <mc:Fallback>
                    <p:oleObj name="Equation" r:id="rId5" imgW="457002" imgH="203112" progId="Equation.DSMT4">
                      <p:embed/>
                      <p:pic>
                        <p:nvPicPr>
                          <p:cNvPr id="0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9" y="2380"/>
                            <a:ext cx="323" cy="1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614" name="Freeform 73"/>
            <p:cNvSpPr>
              <a:spLocks/>
            </p:cNvSpPr>
            <p:nvPr/>
          </p:nvSpPr>
          <p:spPr bwMode="auto">
            <a:xfrm>
              <a:off x="1802" y="1858"/>
              <a:ext cx="1122" cy="1027"/>
            </a:xfrm>
            <a:custGeom>
              <a:avLst/>
              <a:gdLst>
                <a:gd name="T0" fmla="*/ 536 w 1122"/>
                <a:gd name="T1" fmla="*/ 540 h 1027"/>
                <a:gd name="T2" fmla="*/ 565 w 1122"/>
                <a:gd name="T3" fmla="*/ 470 h 1027"/>
                <a:gd name="T4" fmla="*/ 591 w 1122"/>
                <a:gd name="T5" fmla="*/ 397 h 1027"/>
                <a:gd name="T6" fmla="*/ 620 w 1122"/>
                <a:gd name="T7" fmla="*/ 319 h 1027"/>
                <a:gd name="T8" fmla="*/ 655 w 1122"/>
                <a:gd name="T9" fmla="*/ 240 h 1027"/>
                <a:gd name="T10" fmla="*/ 684 w 1122"/>
                <a:gd name="T11" fmla="*/ 173 h 1027"/>
                <a:gd name="T12" fmla="*/ 712 w 1122"/>
                <a:gd name="T13" fmla="*/ 109 h 1027"/>
                <a:gd name="T14" fmla="*/ 744 w 1122"/>
                <a:gd name="T15" fmla="*/ 59 h 1027"/>
                <a:gd name="T16" fmla="*/ 770 w 1122"/>
                <a:gd name="T17" fmla="*/ 27 h 1027"/>
                <a:gd name="T18" fmla="*/ 802 w 1122"/>
                <a:gd name="T19" fmla="*/ 4 h 1027"/>
                <a:gd name="T20" fmla="*/ 824 w 1122"/>
                <a:gd name="T21" fmla="*/ 0 h 1027"/>
                <a:gd name="T22" fmla="*/ 850 w 1122"/>
                <a:gd name="T23" fmla="*/ 0 h 1027"/>
                <a:gd name="T24" fmla="*/ 872 w 1122"/>
                <a:gd name="T25" fmla="*/ 16 h 1027"/>
                <a:gd name="T26" fmla="*/ 904 w 1122"/>
                <a:gd name="T27" fmla="*/ 45 h 1027"/>
                <a:gd name="T28" fmla="*/ 940 w 1122"/>
                <a:gd name="T29" fmla="*/ 96 h 1027"/>
                <a:gd name="T30" fmla="*/ 968 w 1122"/>
                <a:gd name="T31" fmla="*/ 164 h 1027"/>
                <a:gd name="T32" fmla="*/ 997 w 1122"/>
                <a:gd name="T33" fmla="*/ 230 h 1027"/>
                <a:gd name="T34" fmla="*/ 1035 w 1122"/>
                <a:gd name="T35" fmla="*/ 323 h 1027"/>
                <a:gd name="T36" fmla="*/ 1063 w 1122"/>
                <a:gd name="T37" fmla="*/ 397 h 1027"/>
                <a:gd name="T38" fmla="*/ 1095 w 1122"/>
                <a:gd name="T39" fmla="*/ 463 h 1027"/>
                <a:gd name="T40" fmla="*/ 1111 w 1122"/>
                <a:gd name="T41" fmla="*/ 508 h 1027"/>
                <a:gd name="T42" fmla="*/ 1122 w 1122"/>
                <a:gd name="T43" fmla="*/ 538 h 1027"/>
                <a:gd name="T44" fmla="*/ 1122 w 1122"/>
                <a:gd name="T45" fmla="*/ 1026 h 1027"/>
                <a:gd name="T46" fmla="*/ 0 w 1122"/>
                <a:gd name="T47" fmla="*/ 1027 h 1027"/>
                <a:gd name="T48" fmla="*/ 125 w 1122"/>
                <a:gd name="T49" fmla="*/ 1013 h 1027"/>
                <a:gd name="T50" fmla="*/ 188 w 1122"/>
                <a:gd name="T51" fmla="*/ 996 h 1027"/>
                <a:gd name="T52" fmla="*/ 236 w 1122"/>
                <a:gd name="T53" fmla="*/ 982 h 1027"/>
                <a:gd name="T54" fmla="*/ 274 w 1122"/>
                <a:gd name="T55" fmla="*/ 958 h 1027"/>
                <a:gd name="T56" fmla="*/ 303 w 1122"/>
                <a:gd name="T57" fmla="*/ 936 h 1027"/>
                <a:gd name="T58" fmla="*/ 346 w 1122"/>
                <a:gd name="T59" fmla="*/ 895 h 1027"/>
                <a:gd name="T60" fmla="*/ 380 w 1122"/>
                <a:gd name="T61" fmla="*/ 854 h 1027"/>
                <a:gd name="T62" fmla="*/ 413 w 1122"/>
                <a:gd name="T63" fmla="*/ 806 h 1027"/>
                <a:gd name="T64" fmla="*/ 444 w 1122"/>
                <a:gd name="T65" fmla="*/ 751 h 1027"/>
                <a:gd name="T66" fmla="*/ 490 w 1122"/>
                <a:gd name="T67" fmla="*/ 660 h 1027"/>
                <a:gd name="T68" fmla="*/ 536 w 1122"/>
                <a:gd name="T69" fmla="*/ 540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25615" name="Object 1026"/>
            <p:cNvGraphicFramePr>
              <a:graphicFrameLocks noChangeAspect="1"/>
            </p:cNvGraphicFramePr>
            <p:nvPr/>
          </p:nvGraphicFramePr>
          <p:xfrm>
            <a:off x="3084" y="2592"/>
            <a:ext cx="180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Equation" r:id="rId7" imgW="253670" imgH="177569" progId="Equation.DSMT4">
                    <p:embed/>
                  </p:oleObj>
                </mc:Choice>
                <mc:Fallback>
                  <p:oleObj name="Equation" r:id="rId7" imgW="253670" imgH="177569" progId="Equation.DSMT4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" y="2592"/>
                          <a:ext cx="180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027"/>
            <p:cNvGraphicFramePr>
              <a:graphicFrameLocks noChangeAspect="1"/>
            </p:cNvGraphicFramePr>
            <p:nvPr/>
          </p:nvGraphicFramePr>
          <p:xfrm>
            <a:off x="2551" y="2304"/>
            <a:ext cx="23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Equation" r:id="rId9" imgW="329914" imgH="177646" progId="Equation.DSMT4">
                    <p:embed/>
                  </p:oleObj>
                </mc:Choice>
                <mc:Fallback>
                  <p:oleObj name="Equation" r:id="rId9" imgW="329914" imgH="177646" progId="Equation.DSMT4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1" y="2304"/>
                          <a:ext cx="23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7" name="Line 77"/>
            <p:cNvSpPr>
              <a:spLocks noChangeShapeType="1"/>
            </p:cNvSpPr>
            <p:nvPr/>
          </p:nvSpPr>
          <p:spPr bwMode="auto">
            <a:xfrm flipV="1">
              <a:off x="2923" y="29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18" name="Text Box 79"/>
            <p:cNvSpPr txBox="1">
              <a:spLocks noChangeArrowheads="1"/>
            </p:cNvSpPr>
            <p:nvPr/>
          </p:nvSpPr>
          <p:spPr bwMode="auto">
            <a:xfrm>
              <a:off x="2802" y="3112"/>
              <a:ext cx="2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1,645</a:t>
              </a:r>
            </a:p>
          </p:txBody>
        </p:sp>
        <p:sp>
          <p:nvSpPr>
            <p:cNvPr id="25619" name="Text Box 90"/>
            <p:cNvSpPr txBox="1">
              <a:spLocks noChangeArrowheads="1"/>
            </p:cNvSpPr>
            <p:nvPr/>
          </p:nvSpPr>
          <p:spPr bwMode="auto">
            <a:xfrm>
              <a:off x="2256" y="2736"/>
              <a:ext cx="5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Aceita </a:t>
              </a:r>
              <a:r>
                <a:rPr lang="pt-BR" altLang="pt-BR" sz="1200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</a:p>
          </p:txBody>
        </p:sp>
        <p:sp>
          <p:nvSpPr>
            <p:cNvPr id="25620" name="Text Box 91"/>
            <p:cNvSpPr txBox="1">
              <a:spLocks noChangeArrowheads="1"/>
            </p:cNvSpPr>
            <p:nvPr/>
          </p:nvSpPr>
          <p:spPr bwMode="auto">
            <a:xfrm>
              <a:off x="3366" y="2736"/>
              <a:ext cx="5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Rejeita </a:t>
              </a:r>
              <a:r>
                <a:rPr lang="pt-BR" altLang="pt-BR" sz="1200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</a:p>
          </p:txBody>
        </p:sp>
      </p:grpSp>
      <p:sp>
        <p:nvSpPr>
          <p:cNvPr id="177245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75456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11" imgW="1231366" imgH="837836" progId="Equation.DSMT4">
                  <p:embed/>
                </p:oleObj>
              </mc:Choice>
              <mc:Fallback>
                <p:oleObj name="Equation" r:id="rId11" imgW="1231366" imgH="837836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247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9F5D-2553-4F10-BE15-C471812E7586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1" name="Rectangle 82"/>
          <p:cNvSpPr>
            <a:spLocks noChangeArrowheads="1"/>
          </p:cNvSpPr>
          <p:nvPr/>
        </p:nvSpPr>
        <p:spPr bwMode="auto">
          <a:xfrm>
            <a:off x="6278562" y="2684463"/>
            <a:ext cx="27579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</a:t>
            </a:r>
            <a:br>
              <a:rPr lang="pt-BR" altLang="pt-BR" sz="1600" dirty="0"/>
            </a:br>
            <a:r>
              <a:rPr lang="pt-BR" altLang="pt-BR" sz="1600" dirty="0"/>
              <a:t>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a 5%, ou seja, a média </a:t>
            </a:r>
            <a:r>
              <a:rPr lang="pt-BR" altLang="pt-BR" sz="1600" i="1" dirty="0">
                <a:sym typeface="Symbol"/>
              </a:rPr>
              <a:t></a:t>
            </a:r>
            <a:r>
              <a:rPr lang="pt-BR" altLang="pt-BR" sz="1600" dirty="0"/>
              <a:t> parece ser mesmo maior que 20.</a:t>
            </a:r>
            <a:endParaRPr lang="pt-BR" altLang="pt-BR" sz="1600" baseline="-250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  <p:bldP spid="177234" grpId="0" build="p" autoUpdateAnimBg="0"/>
      <p:bldP spid="177245" grpId="0" autoUpdateAnimBg="0"/>
      <p:bldP spid="177247" grpId="0" autoUpdateAnimBg="0"/>
      <p:bldP spid="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685800" y="528637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 = 1%,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/>
              <a:t> = 2,33. Sendo assim, 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, ou seja,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pode ser considerado maior que 20.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grpSp>
        <p:nvGrpSpPr>
          <p:cNvPr id="26628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6657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8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sp>
        <p:nvSpPr>
          <p:cNvPr id="26629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6630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1231366" imgH="837836" progId="Equation.DSMT4">
                  <p:embed/>
                </p:oleObj>
              </mc:Choice>
              <mc:Fallback>
                <p:oleObj name="Equation" r:id="rId4" imgW="1231366" imgH="837836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pSp>
        <p:nvGrpSpPr>
          <p:cNvPr id="26632" name="Group 29"/>
          <p:cNvGrpSpPr>
            <a:grpSpLocks/>
          </p:cNvGrpSpPr>
          <p:nvPr/>
        </p:nvGrpSpPr>
        <p:grpSpPr bwMode="auto">
          <a:xfrm>
            <a:off x="3790950" y="2438400"/>
            <a:ext cx="3665538" cy="2894013"/>
            <a:chOff x="2388" y="1536"/>
            <a:chExt cx="2309" cy="1823"/>
          </a:xfrm>
        </p:grpSpPr>
        <p:grpSp>
          <p:nvGrpSpPr>
            <p:cNvPr id="26637" name="Group 5"/>
            <p:cNvGrpSpPr>
              <a:grpSpLocks/>
            </p:cNvGrpSpPr>
            <p:nvPr/>
          </p:nvGrpSpPr>
          <p:grpSpPr bwMode="auto">
            <a:xfrm>
              <a:off x="3813" y="2913"/>
              <a:ext cx="142" cy="446"/>
              <a:chOff x="3057" y="3003"/>
              <a:chExt cx="142" cy="446"/>
            </a:xfrm>
          </p:grpSpPr>
          <p:sp>
            <p:nvSpPr>
              <p:cNvPr id="26655" name="Line 6"/>
              <p:cNvSpPr>
                <a:spLocks noChangeShapeType="1"/>
              </p:cNvSpPr>
              <p:nvPr/>
            </p:nvSpPr>
            <p:spPr bwMode="auto">
              <a:xfrm flipV="1">
                <a:off x="3130" y="3003"/>
                <a:ext cx="0" cy="25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3057" y="3276"/>
                <a:ext cx="1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solidFill>
                      <a:srgbClr val="FF3300"/>
                    </a:solidFill>
                    <a:latin typeface="Times New Roman" charset="0"/>
                  </a:rPr>
                  <a:t>2,5</a:t>
                </a:r>
              </a:p>
            </p:txBody>
          </p:sp>
        </p:grpSp>
        <p:grpSp>
          <p:nvGrpSpPr>
            <p:cNvPr id="26638" name="Group 28"/>
            <p:cNvGrpSpPr>
              <a:grpSpLocks/>
            </p:cNvGrpSpPr>
            <p:nvPr/>
          </p:nvGrpSpPr>
          <p:grpSpPr bwMode="auto">
            <a:xfrm>
              <a:off x="2388" y="1536"/>
              <a:ext cx="2309" cy="1749"/>
              <a:chOff x="2388" y="1536"/>
              <a:chExt cx="2309" cy="1749"/>
            </a:xfrm>
          </p:grpSpPr>
          <p:grpSp>
            <p:nvGrpSpPr>
              <p:cNvPr id="26639" name="Group 9"/>
              <p:cNvGrpSpPr>
                <a:grpSpLocks/>
              </p:cNvGrpSpPr>
              <p:nvPr/>
            </p:nvGrpSpPr>
            <p:grpSpPr bwMode="auto">
              <a:xfrm>
                <a:off x="2388" y="1824"/>
                <a:ext cx="2028" cy="1319"/>
                <a:chOff x="2880" y="2688"/>
                <a:chExt cx="2028" cy="1319"/>
              </a:xfrm>
            </p:grpSpPr>
            <p:pic>
              <p:nvPicPr>
                <p:cNvPr id="26650" name="Picture 1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66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66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6654" name="Line 14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640" name="Group 15"/>
              <p:cNvGrpSpPr>
                <a:grpSpLocks/>
              </p:cNvGrpSpPr>
              <p:nvPr/>
            </p:nvGrpSpPr>
            <p:grpSpPr bwMode="auto">
              <a:xfrm>
                <a:off x="3407" y="1536"/>
                <a:ext cx="469" cy="225"/>
                <a:chOff x="3563" y="2380"/>
                <a:chExt cx="469" cy="225"/>
              </a:xfrm>
            </p:grpSpPr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6649" name="Object 3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51" name="Equation" r:id="rId7" imgW="457002" imgH="203112" progId="Equation.DSMT4">
                        <p:embed/>
                      </p:oleObj>
                    </mc:Choice>
                    <mc:Fallback>
                      <p:oleObj name="Equation" r:id="rId7" imgW="457002" imgH="203112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641" name="Freeform 18"/>
              <p:cNvSpPr>
                <a:spLocks/>
              </p:cNvSpPr>
              <p:nvPr/>
            </p:nvSpPr>
            <p:spPr bwMode="auto">
              <a:xfrm>
                <a:off x="2558" y="1858"/>
                <a:ext cx="1265" cy="1027"/>
              </a:xfrm>
              <a:custGeom>
                <a:avLst/>
                <a:gdLst>
                  <a:gd name="T0" fmla="*/ 536 w 1265"/>
                  <a:gd name="T1" fmla="*/ 540 h 1027"/>
                  <a:gd name="T2" fmla="*/ 565 w 1265"/>
                  <a:gd name="T3" fmla="*/ 470 h 1027"/>
                  <a:gd name="T4" fmla="*/ 591 w 1265"/>
                  <a:gd name="T5" fmla="*/ 397 h 1027"/>
                  <a:gd name="T6" fmla="*/ 620 w 1265"/>
                  <a:gd name="T7" fmla="*/ 319 h 1027"/>
                  <a:gd name="T8" fmla="*/ 655 w 1265"/>
                  <a:gd name="T9" fmla="*/ 240 h 1027"/>
                  <a:gd name="T10" fmla="*/ 684 w 1265"/>
                  <a:gd name="T11" fmla="*/ 173 h 1027"/>
                  <a:gd name="T12" fmla="*/ 712 w 1265"/>
                  <a:gd name="T13" fmla="*/ 109 h 1027"/>
                  <a:gd name="T14" fmla="*/ 744 w 1265"/>
                  <a:gd name="T15" fmla="*/ 59 h 1027"/>
                  <a:gd name="T16" fmla="*/ 770 w 1265"/>
                  <a:gd name="T17" fmla="*/ 27 h 1027"/>
                  <a:gd name="T18" fmla="*/ 802 w 1265"/>
                  <a:gd name="T19" fmla="*/ 4 h 1027"/>
                  <a:gd name="T20" fmla="*/ 824 w 1265"/>
                  <a:gd name="T21" fmla="*/ 0 h 1027"/>
                  <a:gd name="T22" fmla="*/ 850 w 1265"/>
                  <a:gd name="T23" fmla="*/ 0 h 1027"/>
                  <a:gd name="T24" fmla="*/ 872 w 1265"/>
                  <a:gd name="T25" fmla="*/ 16 h 1027"/>
                  <a:gd name="T26" fmla="*/ 904 w 1265"/>
                  <a:gd name="T27" fmla="*/ 45 h 1027"/>
                  <a:gd name="T28" fmla="*/ 940 w 1265"/>
                  <a:gd name="T29" fmla="*/ 96 h 1027"/>
                  <a:gd name="T30" fmla="*/ 968 w 1265"/>
                  <a:gd name="T31" fmla="*/ 164 h 1027"/>
                  <a:gd name="T32" fmla="*/ 997 w 1265"/>
                  <a:gd name="T33" fmla="*/ 230 h 1027"/>
                  <a:gd name="T34" fmla="*/ 1035 w 1265"/>
                  <a:gd name="T35" fmla="*/ 323 h 1027"/>
                  <a:gd name="T36" fmla="*/ 1063 w 1265"/>
                  <a:gd name="T37" fmla="*/ 397 h 1027"/>
                  <a:gd name="T38" fmla="*/ 1095 w 1265"/>
                  <a:gd name="T39" fmla="*/ 463 h 1027"/>
                  <a:gd name="T40" fmla="*/ 1111 w 1265"/>
                  <a:gd name="T41" fmla="*/ 508 h 1027"/>
                  <a:gd name="T42" fmla="*/ 1122 w 1265"/>
                  <a:gd name="T43" fmla="*/ 538 h 1027"/>
                  <a:gd name="T44" fmla="*/ 1162 w 1265"/>
                  <a:gd name="T45" fmla="*/ 628 h 1027"/>
                  <a:gd name="T46" fmla="*/ 1215 w 1265"/>
                  <a:gd name="T47" fmla="*/ 744 h 1027"/>
                  <a:gd name="T48" fmla="*/ 1265 w 1265"/>
                  <a:gd name="T49" fmla="*/ 835 h 1027"/>
                  <a:gd name="T50" fmla="*/ 1265 w 1265"/>
                  <a:gd name="T51" fmla="*/ 1027 h 1027"/>
                  <a:gd name="T52" fmla="*/ 0 w 1265"/>
                  <a:gd name="T53" fmla="*/ 1027 h 1027"/>
                  <a:gd name="T54" fmla="*/ 125 w 1265"/>
                  <a:gd name="T55" fmla="*/ 1013 h 1027"/>
                  <a:gd name="T56" fmla="*/ 188 w 1265"/>
                  <a:gd name="T57" fmla="*/ 996 h 1027"/>
                  <a:gd name="T58" fmla="*/ 236 w 1265"/>
                  <a:gd name="T59" fmla="*/ 982 h 1027"/>
                  <a:gd name="T60" fmla="*/ 274 w 1265"/>
                  <a:gd name="T61" fmla="*/ 958 h 1027"/>
                  <a:gd name="T62" fmla="*/ 303 w 1265"/>
                  <a:gd name="T63" fmla="*/ 936 h 1027"/>
                  <a:gd name="T64" fmla="*/ 346 w 1265"/>
                  <a:gd name="T65" fmla="*/ 895 h 1027"/>
                  <a:gd name="T66" fmla="*/ 380 w 1265"/>
                  <a:gd name="T67" fmla="*/ 854 h 1027"/>
                  <a:gd name="T68" fmla="*/ 413 w 1265"/>
                  <a:gd name="T69" fmla="*/ 806 h 1027"/>
                  <a:gd name="T70" fmla="*/ 444 w 1265"/>
                  <a:gd name="T71" fmla="*/ 751 h 1027"/>
                  <a:gd name="T72" fmla="*/ 490 w 1265"/>
                  <a:gd name="T73" fmla="*/ 660 h 1027"/>
                  <a:gd name="T74" fmla="*/ 536 w 1265"/>
                  <a:gd name="T75" fmla="*/ 540 h 10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5"/>
                  <a:gd name="T115" fmla="*/ 0 h 1027"/>
                  <a:gd name="T116" fmla="*/ 1265 w 1265"/>
                  <a:gd name="T117" fmla="*/ 1027 h 102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5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62" y="628"/>
                    </a:lnTo>
                    <a:lnTo>
                      <a:pt x="1215" y="744"/>
                    </a:lnTo>
                    <a:lnTo>
                      <a:pt x="1265" y="835"/>
                    </a:lnTo>
                    <a:lnTo>
                      <a:pt x="1265" y="1027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6642" name="Object 1"/>
              <p:cNvGraphicFramePr>
                <a:graphicFrameLocks noChangeAspect="1"/>
              </p:cNvGraphicFramePr>
              <p:nvPr/>
            </p:nvGraphicFramePr>
            <p:xfrm>
              <a:off x="3888" y="2640"/>
              <a:ext cx="171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2" name="Equation" r:id="rId9" imgW="241091" imgH="177646" progId="Equation.DSMT4">
                      <p:embed/>
                    </p:oleObj>
                  </mc:Choice>
                  <mc:Fallback>
                    <p:oleObj name="Equation" r:id="rId9" imgW="241091" imgH="177646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2640"/>
                            <a:ext cx="171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43" name="Object 2"/>
              <p:cNvGraphicFramePr>
                <a:graphicFrameLocks noChangeAspect="1"/>
              </p:cNvGraphicFramePr>
              <p:nvPr/>
            </p:nvGraphicFramePr>
            <p:xfrm>
              <a:off x="3307" y="2304"/>
              <a:ext cx="233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3" name="Equation" r:id="rId11" imgW="329914" imgH="177646" progId="Equation.DSMT4">
                      <p:embed/>
                    </p:oleObj>
                  </mc:Choice>
                  <mc:Fallback>
                    <p:oleObj name="Equation" r:id="rId11" imgW="329914" imgH="177646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7" y="2304"/>
                            <a:ext cx="233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44" name="Line 21"/>
              <p:cNvSpPr>
                <a:spLocks noChangeShapeType="1"/>
              </p:cNvSpPr>
              <p:nvPr/>
            </p:nvSpPr>
            <p:spPr bwMode="auto">
              <a:xfrm flipV="1">
                <a:off x="3823" y="29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5" name="Text Box 22"/>
              <p:cNvSpPr txBox="1">
                <a:spLocks noChangeArrowheads="1"/>
              </p:cNvSpPr>
              <p:nvPr/>
            </p:nvSpPr>
            <p:spPr bwMode="auto">
              <a:xfrm>
                <a:off x="3726" y="3112"/>
                <a:ext cx="19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2,33</a:t>
                </a:r>
              </a:p>
            </p:txBody>
          </p:sp>
          <p:sp>
            <p:nvSpPr>
              <p:cNvPr id="26646" name="Text Box 23"/>
              <p:cNvSpPr txBox="1">
                <a:spLocks noChangeArrowheads="1"/>
              </p:cNvSpPr>
              <p:nvPr/>
            </p:nvSpPr>
            <p:spPr bwMode="auto">
              <a:xfrm>
                <a:off x="3012" y="2736"/>
                <a:ext cx="5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/>
                  <a:t>Aceita </a:t>
                </a:r>
                <a:r>
                  <a:rPr lang="pt-BR" altLang="pt-BR" sz="1200">
                    <a:latin typeface="Times New Roman" charset="0"/>
                  </a:rPr>
                  <a:t>H</a:t>
                </a:r>
                <a:r>
                  <a:rPr lang="pt-BR" altLang="pt-BR" sz="1200" baseline="-25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6647" name="Text Box 24"/>
              <p:cNvSpPr txBox="1">
                <a:spLocks noChangeArrowheads="1"/>
              </p:cNvSpPr>
              <p:nvPr/>
            </p:nvSpPr>
            <p:spPr bwMode="auto">
              <a:xfrm>
                <a:off x="4125" y="2736"/>
                <a:ext cx="5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/>
                  <a:t>Rejeita </a:t>
                </a:r>
                <a:r>
                  <a:rPr lang="pt-BR" altLang="pt-BR" sz="1200">
                    <a:latin typeface="Times New Roman" charset="0"/>
                  </a:rPr>
                  <a:t>H</a:t>
                </a:r>
                <a:r>
                  <a:rPr lang="pt-BR" altLang="pt-BR" sz="1200" baseline="-25000">
                    <a:latin typeface="Times New Roman" charset="0"/>
                  </a:rPr>
                  <a:t>0</a:t>
                </a:r>
              </a:p>
            </p:txBody>
          </p:sp>
        </p:grpSp>
      </p:grpSp>
      <p:sp>
        <p:nvSpPr>
          <p:cNvPr id="2663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Por exemplo: “Com base num teste z unilateral a 5% de significância, pôde-se concluir que a média </a:t>
            </a:r>
            <a:r>
              <a:rPr lang="pt-BR" altLang="pt-BR" sz="1600" i="1" dirty="0">
                <a:sym typeface="Symbol" pitchFamily="18" charset="2"/>
              </a:rPr>
              <a:t> </a:t>
            </a:r>
            <a:r>
              <a:rPr lang="pt-BR" altLang="pt-BR" sz="1600" dirty="0"/>
              <a:t>é maior que 20 uma vez que a estatística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/>
              <a:t> obtida foi de 2,5 (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/>
              <a:t> = 1,645)”.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B828A-CBCA-4A1B-8ED5-480EC8C946B2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685800" y="5899174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que valores de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,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 dirty="0">
                <a:sym typeface="Symbol" pitchFamily="18" charset="2"/>
              </a:rPr>
              <a:t>poderia ser </a:t>
            </a:r>
            <a:r>
              <a:rPr lang="pt-BR" altLang="pt-BR" sz="1600" dirty="0"/>
              <a:t>considerada igual a 20?</a:t>
            </a:r>
          </a:p>
        </p:txBody>
      </p:sp>
      <p:sp>
        <p:nvSpPr>
          <p:cNvPr id="26636" name="Rectangle 82"/>
          <p:cNvSpPr>
            <a:spLocks noChangeArrowheads="1"/>
          </p:cNvSpPr>
          <p:nvPr/>
        </p:nvSpPr>
        <p:spPr bwMode="auto">
          <a:xfrm>
            <a:off x="6278563" y="2684463"/>
            <a:ext cx="2614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Conclusão:</a:t>
            </a:r>
            <a:br>
              <a:rPr lang="pt-BR" altLang="pt-BR" sz="1600"/>
            </a:br>
            <a:r>
              <a:rPr lang="pt-BR" altLang="pt-BR" sz="1600"/>
              <a:t>Rejeita-se </a:t>
            </a:r>
            <a:r>
              <a:rPr lang="pt-BR" altLang="pt-BR" sz="160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0</a:t>
            </a:r>
            <a:r>
              <a:rPr lang="pt-BR" altLang="pt-BR" sz="1600"/>
              <a:t> a 1%</a:t>
            </a:r>
            <a:endParaRPr lang="pt-BR" altLang="pt-BR" sz="1600" baseline="-250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250825" y="1511301"/>
            <a:ext cx="8664575" cy="585788"/>
            <a:chOff x="158" y="952"/>
            <a:chExt cx="5458" cy="369"/>
          </a:xfrm>
        </p:grpSpPr>
        <p:sp>
          <p:nvSpPr>
            <p:cNvPr id="5151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</a:t>
              </a:r>
            </a:p>
          </p:txBody>
        </p:sp>
        <p:graphicFrame>
          <p:nvGraphicFramePr>
            <p:cNvPr id="5152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177646" imgH="190335" progId="Equation.DSMT4">
                    <p:embed/>
                  </p:oleObj>
                </mc:Choice>
                <mc:Fallback>
                  <p:oleObj name="Equation" r:id="rId4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</p:txBody>
      </p:sp>
      <p:graphicFrame>
        <p:nvGraphicFramePr>
          <p:cNvPr id="11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660113" imgH="622030" progId="Equation.DSMT4">
                  <p:embed/>
                </p:oleObj>
              </mc:Choice>
              <mc:Fallback>
                <p:oleObj name="Equation" r:id="rId6" imgW="660113" imgH="62203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539552" y="2643188"/>
            <a:ext cx="3745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  </a:t>
            </a:r>
            <a:r>
              <a:rPr lang="pt-BR" altLang="pt-BR" sz="1600" dirty="0"/>
              <a:t>(hipótese nula)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   </a:t>
            </a:r>
            <a:r>
              <a:rPr lang="pt-BR" altLang="pt-BR" sz="1600" dirty="0"/>
              <a:t>(hipótese alternativa)</a:t>
            </a:r>
          </a:p>
        </p:txBody>
      </p:sp>
      <p:graphicFrame>
        <p:nvGraphicFramePr>
          <p:cNvPr id="15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514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5144" name="Picture 2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4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514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1" imgW="457002" imgH="203112" progId="Equation.DSMT4">
                    <p:embed/>
                  </p:oleObj>
                </mc:Choice>
                <mc:Fallback>
                  <p:oleObj name="Equation" r:id="rId11" imgW="457002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1547665" y="3284984"/>
            <a:ext cx="3384375" cy="72884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3600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definição de uma estatística que relaciona o parâmetro ao seu 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(</a:t>
            </a:r>
            <a:r>
              <a:rPr lang="pt-BR" altLang="pt-BR" sz="1400" dirty="0">
                <a:solidFill>
                  <a:srgbClr val="FF0000"/>
                </a:solidFill>
              </a:rPr>
              <a:t>válida sob qualquer hipótese</a:t>
            </a:r>
            <a:r>
              <a:rPr lang="pt-BR" altLang="pt-BR" sz="1400" dirty="0"/>
              <a:t>)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1547665" y="4300538"/>
            <a:ext cx="3384375" cy="9442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3600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Pressuposições: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a) População tem distribuição Normal 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Teorema do Limite Central é válido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b) Variância populacional </a:t>
            </a:r>
            <a:r>
              <a:rPr lang="pt-BR" altLang="pt-BR" sz="1400" dirty="0">
                <a:sym typeface="Symbol"/>
              </a:rPr>
              <a:t></a:t>
            </a:r>
            <a:r>
              <a:rPr lang="pt-BR" alt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400" dirty="0">
                <a:sym typeface="Symbol"/>
              </a:rPr>
              <a:t> é conhecida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1611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build="p" autoUpdateAnimBg="0"/>
      <p:bldP spid="33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grpSp>
        <p:nvGrpSpPr>
          <p:cNvPr id="27651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7684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5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sp>
        <p:nvSpPr>
          <p:cNvPr id="27652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7653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4" imgW="1231366" imgH="837836" progId="Equation.DSMT4">
                  <p:embed/>
                </p:oleObj>
              </mc:Choice>
              <mc:Fallback>
                <p:oleObj name="Equation" r:id="rId4" imgW="1231366" imgH="837836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pSp>
        <p:nvGrpSpPr>
          <p:cNvPr id="27655" name="Group 35"/>
          <p:cNvGrpSpPr>
            <a:grpSpLocks/>
          </p:cNvGrpSpPr>
          <p:nvPr/>
        </p:nvGrpSpPr>
        <p:grpSpPr bwMode="auto">
          <a:xfrm>
            <a:off x="3790950" y="2438400"/>
            <a:ext cx="3660775" cy="2894013"/>
            <a:chOff x="2388" y="1536"/>
            <a:chExt cx="2306" cy="1823"/>
          </a:xfrm>
        </p:grpSpPr>
        <p:grpSp>
          <p:nvGrpSpPr>
            <p:cNvPr id="27668" name="Group 6"/>
            <p:cNvGrpSpPr>
              <a:grpSpLocks/>
            </p:cNvGrpSpPr>
            <p:nvPr/>
          </p:nvGrpSpPr>
          <p:grpSpPr bwMode="auto">
            <a:xfrm>
              <a:off x="3813" y="2913"/>
              <a:ext cx="142" cy="446"/>
              <a:chOff x="3057" y="3003"/>
              <a:chExt cx="142" cy="446"/>
            </a:xfrm>
          </p:grpSpPr>
          <p:sp>
            <p:nvSpPr>
              <p:cNvPr id="27682" name="Line 7"/>
              <p:cNvSpPr>
                <a:spLocks noChangeShapeType="1"/>
              </p:cNvSpPr>
              <p:nvPr/>
            </p:nvSpPr>
            <p:spPr bwMode="auto">
              <a:xfrm flipV="1">
                <a:off x="3130" y="3003"/>
                <a:ext cx="0" cy="25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83" name="Text Box 8"/>
              <p:cNvSpPr txBox="1">
                <a:spLocks noChangeArrowheads="1"/>
              </p:cNvSpPr>
              <p:nvPr/>
            </p:nvSpPr>
            <p:spPr bwMode="auto">
              <a:xfrm>
                <a:off x="3057" y="3276"/>
                <a:ext cx="1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solidFill>
                      <a:srgbClr val="FF3300"/>
                    </a:solidFill>
                    <a:latin typeface="Times New Roman" charset="0"/>
                  </a:rPr>
                  <a:t>2,5</a:t>
                </a:r>
              </a:p>
            </p:txBody>
          </p:sp>
        </p:grpSp>
        <p:grpSp>
          <p:nvGrpSpPr>
            <p:cNvPr id="27669" name="Group 34"/>
            <p:cNvGrpSpPr>
              <a:grpSpLocks/>
            </p:cNvGrpSpPr>
            <p:nvPr/>
          </p:nvGrpSpPr>
          <p:grpSpPr bwMode="auto">
            <a:xfrm>
              <a:off x="2388" y="1536"/>
              <a:ext cx="2306" cy="1607"/>
              <a:chOff x="2388" y="1536"/>
              <a:chExt cx="2306" cy="1607"/>
            </a:xfrm>
          </p:grpSpPr>
          <p:grpSp>
            <p:nvGrpSpPr>
              <p:cNvPr id="27670" name="Group 10"/>
              <p:cNvGrpSpPr>
                <a:grpSpLocks/>
              </p:cNvGrpSpPr>
              <p:nvPr/>
            </p:nvGrpSpPr>
            <p:grpSpPr bwMode="auto">
              <a:xfrm>
                <a:off x="2388" y="1824"/>
                <a:ext cx="2028" cy="1319"/>
                <a:chOff x="2880" y="2688"/>
                <a:chExt cx="2028" cy="1319"/>
              </a:xfrm>
            </p:grpSpPr>
            <p:pic>
              <p:nvPicPr>
                <p:cNvPr id="27677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767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76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7671" name="Group 16"/>
              <p:cNvGrpSpPr>
                <a:grpSpLocks/>
              </p:cNvGrpSpPr>
              <p:nvPr/>
            </p:nvGrpSpPr>
            <p:grpSpPr bwMode="auto">
              <a:xfrm>
                <a:off x="3407" y="1536"/>
                <a:ext cx="469" cy="225"/>
                <a:chOff x="3563" y="2380"/>
                <a:chExt cx="469" cy="225"/>
              </a:xfrm>
            </p:grpSpPr>
            <p:sp>
              <p:nvSpPr>
                <p:cNvPr id="2767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7676" name="Object 1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75" name="Equation" r:id="rId7" imgW="457002" imgH="203112" progId="Equation.DSMT4">
                        <p:embed/>
                      </p:oleObj>
                    </mc:Choice>
                    <mc:Fallback>
                      <p:oleObj name="Equation" r:id="rId7" imgW="457002" imgH="203112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672" name="Freeform 19"/>
              <p:cNvSpPr>
                <a:spLocks/>
              </p:cNvSpPr>
              <p:nvPr/>
            </p:nvSpPr>
            <p:spPr bwMode="auto">
              <a:xfrm>
                <a:off x="2558" y="1858"/>
                <a:ext cx="1332" cy="1027"/>
              </a:xfrm>
              <a:custGeom>
                <a:avLst/>
                <a:gdLst>
                  <a:gd name="T0" fmla="*/ 536 w 1332"/>
                  <a:gd name="T1" fmla="*/ 540 h 1027"/>
                  <a:gd name="T2" fmla="*/ 565 w 1332"/>
                  <a:gd name="T3" fmla="*/ 470 h 1027"/>
                  <a:gd name="T4" fmla="*/ 591 w 1332"/>
                  <a:gd name="T5" fmla="*/ 397 h 1027"/>
                  <a:gd name="T6" fmla="*/ 620 w 1332"/>
                  <a:gd name="T7" fmla="*/ 319 h 1027"/>
                  <a:gd name="T8" fmla="*/ 655 w 1332"/>
                  <a:gd name="T9" fmla="*/ 240 h 1027"/>
                  <a:gd name="T10" fmla="*/ 684 w 1332"/>
                  <a:gd name="T11" fmla="*/ 173 h 1027"/>
                  <a:gd name="T12" fmla="*/ 712 w 1332"/>
                  <a:gd name="T13" fmla="*/ 109 h 1027"/>
                  <a:gd name="T14" fmla="*/ 744 w 1332"/>
                  <a:gd name="T15" fmla="*/ 59 h 1027"/>
                  <a:gd name="T16" fmla="*/ 770 w 1332"/>
                  <a:gd name="T17" fmla="*/ 27 h 1027"/>
                  <a:gd name="T18" fmla="*/ 802 w 1332"/>
                  <a:gd name="T19" fmla="*/ 4 h 1027"/>
                  <a:gd name="T20" fmla="*/ 824 w 1332"/>
                  <a:gd name="T21" fmla="*/ 0 h 1027"/>
                  <a:gd name="T22" fmla="*/ 850 w 1332"/>
                  <a:gd name="T23" fmla="*/ 0 h 1027"/>
                  <a:gd name="T24" fmla="*/ 872 w 1332"/>
                  <a:gd name="T25" fmla="*/ 16 h 1027"/>
                  <a:gd name="T26" fmla="*/ 904 w 1332"/>
                  <a:gd name="T27" fmla="*/ 45 h 1027"/>
                  <a:gd name="T28" fmla="*/ 940 w 1332"/>
                  <a:gd name="T29" fmla="*/ 96 h 1027"/>
                  <a:gd name="T30" fmla="*/ 968 w 1332"/>
                  <a:gd name="T31" fmla="*/ 164 h 1027"/>
                  <a:gd name="T32" fmla="*/ 997 w 1332"/>
                  <a:gd name="T33" fmla="*/ 230 h 1027"/>
                  <a:gd name="T34" fmla="*/ 1035 w 1332"/>
                  <a:gd name="T35" fmla="*/ 323 h 1027"/>
                  <a:gd name="T36" fmla="*/ 1063 w 1332"/>
                  <a:gd name="T37" fmla="*/ 397 h 1027"/>
                  <a:gd name="T38" fmla="*/ 1095 w 1332"/>
                  <a:gd name="T39" fmla="*/ 463 h 1027"/>
                  <a:gd name="T40" fmla="*/ 1111 w 1332"/>
                  <a:gd name="T41" fmla="*/ 508 h 1027"/>
                  <a:gd name="T42" fmla="*/ 1122 w 1332"/>
                  <a:gd name="T43" fmla="*/ 538 h 1027"/>
                  <a:gd name="T44" fmla="*/ 1162 w 1332"/>
                  <a:gd name="T45" fmla="*/ 628 h 1027"/>
                  <a:gd name="T46" fmla="*/ 1215 w 1332"/>
                  <a:gd name="T47" fmla="*/ 744 h 1027"/>
                  <a:gd name="T48" fmla="*/ 1265 w 1332"/>
                  <a:gd name="T49" fmla="*/ 835 h 1027"/>
                  <a:gd name="T50" fmla="*/ 1301 w 1332"/>
                  <a:gd name="T51" fmla="*/ 883 h 1027"/>
                  <a:gd name="T52" fmla="*/ 1332 w 1332"/>
                  <a:gd name="T53" fmla="*/ 912 h 1027"/>
                  <a:gd name="T54" fmla="*/ 1332 w 1332"/>
                  <a:gd name="T55" fmla="*/ 1027 h 1027"/>
                  <a:gd name="T56" fmla="*/ 0 w 1332"/>
                  <a:gd name="T57" fmla="*/ 1027 h 1027"/>
                  <a:gd name="T58" fmla="*/ 125 w 1332"/>
                  <a:gd name="T59" fmla="*/ 1013 h 1027"/>
                  <a:gd name="T60" fmla="*/ 188 w 1332"/>
                  <a:gd name="T61" fmla="*/ 996 h 1027"/>
                  <a:gd name="T62" fmla="*/ 236 w 1332"/>
                  <a:gd name="T63" fmla="*/ 982 h 1027"/>
                  <a:gd name="T64" fmla="*/ 274 w 1332"/>
                  <a:gd name="T65" fmla="*/ 958 h 1027"/>
                  <a:gd name="T66" fmla="*/ 303 w 1332"/>
                  <a:gd name="T67" fmla="*/ 936 h 1027"/>
                  <a:gd name="T68" fmla="*/ 346 w 1332"/>
                  <a:gd name="T69" fmla="*/ 895 h 1027"/>
                  <a:gd name="T70" fmla="*/ 380 w 1332"/>
                  <a:gd name="T71" fmla="*/ 854 h 1027"/>
                  <a:gd name="T72" fmla="*/ 413 w 1332"/>
                  <a:gd name="T73" fmla="*/ 806 h 1027"/>
                  <a:gd name="T74" fmla="*/ 444 w 1332"/>
                  <a:gd name="T75" fmla="*/ 751 h 1027"/>
                  <a:gd name="T76" fmla="*/ 490 w 1332"/>
                  <a:gd name="T77" fmla="*/ 660 h 1027"/>
                  <a:gd name="T78" fmla="*/ 536 w 1332"/>
                  <a:gd name="T79" fmla="*/ 540 h 10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2"/>
                  <a:gd name="T121" fmla="*/ 0 h 1027"/>
                  <a:gd name="T122" fmla="*/ 1332 w 1332"/>
                  <a:gd name="T123" fmla="*/ 1027 h 10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2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62" y="628"/>
                    </a:lnTo>
                    <a:lnTo>
                      <a:pt x="1215" y="744"/>
                    </a:lnTo>
                    <a:lnTo>
                      <a:pt x="1265" y="835"/>
                    </a:lnTo>
                    <a:lnTo>
                      <a:pt x="1301" y="883"/>
                    </a:lnTo>
                    <a:lnTo>
                      <a:pt x="1332" y="912"/>
                    </a:lnTo>
                    <a:lnTo>
                      <a:pt x="1332" y="1027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73" name="Text Box 24"/>
              <p:cNvSpPr txBox="1">
                <a:spLocks noChangeArrowheads="1"/>
              </p:cNvSpPr>
              <p:nvPr/>
            </p:nvSpPr>
            <p:spPr bwMode="auto">
              <a:xfrm>
                <a:off x="3012" y="2736"/>
                <a:ext cx="5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/>
                  <a:t>Aceita </a:t>
                </a:r>
                <a:r>
                  <a:rPr lang="pt-BR" altLang="pt-BR" sz="1200">
                    <a:latin typeface="Times New Roman" charset="0"/>
                  </a:rPr>
                  <a:t>H</a:t>
                </a:r>
                <a:r>
                  <a:rPr lang="pt-BR" altLang="pt-BR" sz="1200" baseline="-25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7674" name="Text Box 25"/>
              <p:cNvSpPr txBox="1">
                <a:spLocks noChangeArrowheads="1"/>
              </p:cNvSpPr>
              <p:nvPr/>
            </p:nvSpPr>
            <p:spPr bwMode="auto">
              <a:xfrm>
                <a:off x="4122" y="2736"/>
                <a:ext cx="5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/>
                  <a:t>Rejeita </a:t>
                </a:r>
                <a:r>
                  <a:rPr lang="pt-BR" altLang="pt-BR" sz="1200">
                    <a:latin typeface="Times New Roman" charset="0"/>
                  </a:rPr>
                  <a:t>H</a:t>
                </a:r>
                <a:r>
                  <a:rPr lang="pt-BR" altLang="pt-BR" sz="1200" baseline="-25000">
                    <a:latin typeface="Times New Roman" charset="0"/>
                  </a:rPr>
                  <a:t>0</a:t>
                </a:r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248400" y="3798888"/>
            <a:ext cx="655638" cy="696912"/>
            <a:chOff x="3936" y="2393"/>
            <a:chExt cx="413" cy="439"/>
          </a:xfrm>
        </p:grpSpPr>
        <p:sp>
          <p:nvSpPr>
            <p:cNvPr id="27666" name="Line 36"/>
            <p:cNvSpPr>
              <a:spLocks noChangeShapeType="1"/>
            </p:cNvSpPr>
            <p:nvPr/>
          </p:nvSpPr>
          <p:spPr bwMode="auto">
            <a:xfrm flipV="1">
              <a:off x="3936" y="254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7" name="Text Box 37"/>
            <p:cNvSpPr txBox="1">
              <a:spLocks noChangeArrowheads="1"/>
            </p:cNvSpPr>
            <p:nvPr/>
          </p:nvSpPr>
          <p:spPr bwMode="auto">
            <a:xfrm>
              <a:off x="4166" y="239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?</a:t>
              </a:r>
            </a:p>
          </p:txBody>
        </p:sp>
      </p:grp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6400800" y="3810000"/>
            <a:ext cx="6479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imes New Roman" charset="0"/>
              </a:rPr>
              <a:t>0,62%</a:t>
            </a:r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auto">
          <a:xfrm>
            <a:off x="898525" y="6237312"/>
            <a:ext cx="76962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Pode-se 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para qualquer nível de significância (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 menor que </a:t>
            </a:r>
            <a:r>
              <a:rPr lang="pt-BR" altLang="pt-BR" sz="1600" dirty="0">
                <a:latin typeface="Times New Roman" charset="0"/>
              </a:rPr>
              <a:t>0,62%</a:t>
            </a:r>
            <a:r>
              <a:rPr lang="pt-BR" altLang="pt-BR" sz="1600" dirty="0"/>
              <a:t/>
            </a:r>
            <a:br>
              <a:rPr lang="pt-BR" altLang="pt-BR" sz="1600" dirty="0"/>
            </a:br>
            <a:r>
              <a:rPr lang="pt-BR" altLang="pt-BR" sz="1600" dirty="0"/>
              <a:t>uma vez que 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2,5) = 0,62%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357258" y="3646488"/>
            <a:ext cx="2341563" cy="544512"/>
            <a:chOff x="4032" y="2297"/>
            <a:chExt cx="1475" cy="343"/>
          </a:xfrm>
        </p:grpSpPr>
        <p:sp>
          <p:nvSpPr>
            <p:cNvPr id="27664" name="Oval 41"/>
            <p:cNvSpPr>
              <a:spLocks noChangeArrowheads="1"/>
            </p:cNvSpPr>
            <p:nvPr/>
          </p:nvSpPr>
          <p:spPr bwMode="auto">
            <a:xfrm>
              <a:off x="4032" y="2352"/>
              <a:ext cx="432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7665" name="Text Box 42"/>
            <p:cNvSpPr txBox="1">
              <a:spLocks noChangeArrowheads="1"/>
            </p:cNvSpPr>
            <p:nvPr/>
          </p:nvSpPr>
          <p:spPr bwMode="auto">
            <a:xfrm>
              <a:off x="4454" y="2297"/>
              <a:ext cx="10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valor-P = 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P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(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Z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 &gt; 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z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)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7660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Por exemplo: “Com base num teste z unilateral a 5% de significância, pôde-se concluir que a média </a:t>
            </a:r>
            <a:r>
              <a:rPr lang="pt-BR" altLang="pt-BR" sz="1600" i="1">
                <a:sym typeface="Symbol" pitchFamily="18" charset="2"/>
              </a:rPr>
              <a:t> </a:t>
            </a:r>
            <a:r>
              <a:rPr lang="pt-BR" altLang="pt-BR" sz="1600"/>
              <a:t>é maior que 20 uma vez que a estatística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/>
              <a:t> obtida foi de 2,5 (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baseline="-25000">
                <a:latin typeface="Times New Roman" charset="0"/>
              </a:rPr>
              <a:t>crítico</a:t>
            </a:r>
            <a:r>
              <a:rPr lang="pt-BR" altLang="pt-BR" sz="1600"/>
              <a:t> = 1,645)”.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13FD-FA98-46F8-94B0-4F94AD7978E1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685800" y="528637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 = 1%,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/>
              <a:t> = 2,33. Sendo assim, 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, ou seja,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pode ser considerado maior que 20.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85800" y="5899174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que valores de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,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 dirty="0">
                <a:sym typeface="Symbol" pitchFamily="18" charset="2"/>
              </a:rPr>
              <a:t>poderia ser </a:t>
            </a:r>
            <a:r>
              <a:rPr lang="pt-BR" altLang="pt-BR" sz="1600" dirty="0"/>
              <a:t>considerada igual a 20?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 autoUpdateAnimBg="0"/>
      <p:bldP spid="7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4506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2066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De fato, o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sz="1600" dirty="0"/>
              <a:t> refere-se à probabilidade de se obter uma estatística com um valor tão extremo (muito grande ou muito pequeno) quanto ao obtido para uma amostra em particular.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conceito pode ser aplicado para qualquer distribuição.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qual lado da distribuição devo escolher?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</a:t>
            </a:r>
            <a:r>
              <a:rPr lang="pt-BR" altLang="pt-BR" sz="1600" dirty="0">
                <a:sym typeface="Symbol"/>
              </a:rPr>
              <a:t> </a:t>
            </a:r>
            <a:r>
              <a:rPr lang="pt-BR" altLang="pt-BR" sz="1600" dirty="0"/>
              <a:t>Sempre o lado que inclui a área de rejeição de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3B82B-4459-4F2F-B702-DAB732D0F885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1133475" y="4039071"/>
            <a:ext cx="1782763" cy="1309688"/>
            <a:chOff x="2988" y="1638"/>
            <a:chExt cx="2794" cy="2054"/>
          </a:xfrm>
        </p:grpSpPr>
        <p:grpSp>
          <p:nvGrpSpPr>
            <p:cNvPr id="28710" name="Group 23"/>
            <p:cNvGrpSpPr>
              <a:grpSpLocks/>
            </p:cNvGrpSpPr>
            <p:nvPr/>
          </p:nvGrpSpPr>
          <p:grpSpPr bwMode="auto">
            <a:xfrm>
              <a:off x="2988" y="1872"/>
              <a:ext cx="2794" cy="1820"/>
              <a:chOff x="2988" y="1872"/>
              <a:chExt cx="2794" cy="1820"/>
            </a:xfrm>
          </p:grpSpPr>
          <p:pic>
            <p:nvPicPr>
              <p:cNvPr id="28713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14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541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-</a:t>
                </a:r>
                <a:r>
                  <a:rPr lang="pt-BR" altLang="pt-BR" sz="12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200">
                  <a:latin typeface="Times New Roman" charset="0"/>
                </a:endParaRPr>
              </a:p>
            </p:txBody>
          </p:sp>
          <p:sp>
            <p:nvSpPr>
              <p:cNvPr id="28715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596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+</a:t>
                </a:r>
                <a:r>
                  <a:rPr lang="pt-BR" altLang="pt-BR" sz="12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200">
                  <a:latin typeface="Times New Roman" charset="0"/>
                </a:endParaRPr>
              </a:p>
            </p:txBody>
          </p:sp>
          <p:sp>
            <p:nvSpPr>
              <p:cNvPr id="28716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410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8717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28711" name="Object 30"/>
            <p:cNvGraphicFramePr>
              <a:graphicFrameLocks noChangeAspect="1"/>
            </p:cNvGraphicFramePr>
            <p:nvPr/>
          </p:nvGraphicFramePr>
          <p:xfrm>
            <a:off x="4841" y="1638"/>
            <a:ext cx="71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Equation" r:id="rId5" imgW="457002" imgH="203112" progId="Equation.DSMT4">
                    <p:embed/>
                  </p:oleObj>
                </mc:Choice>
                <mc:Fallback>
                  <p:oleObj name="Equation" r:id="rId5" imgW="457002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" y="1638"/>
                          <a:ext cx="716" cy="3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2" name="Line 29"/>
            <p:cNvSpPr>
              <a:spLocks noChangeShapeType="1"/>
            </p:cNvSpPr>
            <p:nvPr/>
          </p:nvSpPr>
          <p:spPr bwMode="auto">
            <a:xfrm flipH="1">
              <a:off x="4535" y="1853"/>
              <a:ext cx="22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3584575" y="3870796"/>
            <a:ext cx="1779588" cy="1473200"/>
            <a:chOff x="3707" y="1593"/>
            <a:chExt cx="1873" cy="1550"/>
          </a:xfrm>
        </p:grpSpPr>
        <p:grpSp>
          <p:nvGrpSpPr>
            <p:cNvPr id="28703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28708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8709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99" name="Equation" r:id="rId7" imgW="279279" imgH="241195" progId="Equation.DSMT4">
                      <p:embed/>
                    </p:oleObj>
                  </mc:Choice>
                  <mc:Fallback>
                    <p:oleObj name="Equation" r:id="rId7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04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706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28707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6156325" y="3870796"/>
            <a:ext cx="1779588" cy="1473200"/>
            <a:chOff x="3707" y="1593"/>
            <a:chExt cx="1873" cy="1550"/>
          </a:xfrm>
        </p:grpSpPr>
        <p:grpSp>
          <p:nvGrpSpPr>
            <p:cNvPr id="28696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28701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8702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00" name="Equation" r:id="rId9" imgW="279279" imgH="241195" progId="Equation.DSMT4">
                      <p:embed/>
                    </p:oleObj>
                  </mc:Choice>
                  <mc:Fallback>
                    <p:oleObj name="Equation" r:id="rId9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697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699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28700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079625" y="5051896"/>
            <a:ext cx="115888" cy="669925"/>
            <a:chOff x="2079263" y="5881657"/>
            <a:chExt cx="116502" cy="670344"/>
          </a:xfrm>
        </p:grpSpPr>
        <p:sp>
          <p:nvSpPr>
            <p:cNvPr id="28694" name="Line 7"/>
            <p:cNvSpPr>
              <a:spLocks noChangeShapeType="1"/>
            </p:cNvSpPr>
            <p:nvPr/>
          </p:nvSpPr>
          <p:spPr bwMode="auto">
            <a:xfrm flipV="1">
              <a:off x="2140690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5" name="Text Box 8"/>
            <p:cNvSpPr txBox="1">
              <a:spLocks noChangeArrowheads="1"/>
            </p:cNvSpPr>
            <p:nvPr/>
          </p:nvSpPr>
          <p:spPr bwMode="auto">
            <a:xfrm>
              <a:off x="2079263" y="6213447"/>
              <a:ext cx="116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3300"/>
                  </a:solidFill>
                  <a:latin typeface="Times New Roman" charset="0"/>
                </a:rPr>
                <a:t>z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606411" y="5051899"/>
            <a:ext cx="161386" cy="699742"/>
            <a:chOff x="4606940" y="5881657"/>
            <a:chExt cx="161474" cy="699026"/>
          </a:xfrm>
        </p:grpSpPr>
        <p:sp>
          <p:nvSpPr>
            <p:cNvPr id="28692" name="Line 7"/>
            <p:cNvSpPr>
              <a:spLocks noChangeShapeType="1"/>
            </p:cNvSpPr>
            <p:nvPr/>
          </p:nvSpPr>
          <p:spPr bwMode="auto">
            <a:xfrm flipV="1">
              <a:off x="4690853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3" name="Text Box 8"/>
            <p:cNvSpPr txBox="1">
              <a:spLocks noChangeArrowheads="1"/>
            </p:cNvSpPr>
            <p:nvPr/>
          </p:nvSpPr>
          <p:spPr bwMode="auto">
            <a:xfrm>
              <a:off x="4606940" y="6242475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505065" y="5040787"/>
            <a:ext cx="161386" cy="699741"/>
            <a:chOff x="6504312" y="5871308"/>
            <a:chExt cx="161474" cy="699026"/>
          </a:xfrm>
        </p:grpSpPr>
        <p:sp>
          <p:nvSpPr>
            <p:cNvPr id="28690" name="Line 7"/>
            <p:cNvSpPr>
              <a:spLocks noChangeShapeType="1"/>
            </p:cNvSpPr>
            <p:nvPr/>
          </p:nvSpPr>
          <p:spPr bwMode="auto">
            <a:xfrm flipV="1">
              <a:off x="6588224" y="5871308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6504312" y="6232126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2139950" y="4556596"/>
            <a:ext cx="427038" cy="496888"/>
          </a:xfrm>
          <a:custGeom>
            <a:avLst/>
            <a:gdLst>
              <a:gd name="connsiteX0" fmla="*/ 0 w 427055"/>
              <a:gd name="connsiteY0" fmla="*/ 492370 h 497394"/>
              <a:gd name="connsiteX1" fmla="*/ 0 w 427055"/>
              <a:gd name="connsiteY1" fmla="*/ 0 h 497394"/>
              <a:gd name="connsiteX2" fmla="*/ 55266 w 427055"/>
              <a:gd name="connsiteY2" fmla="*/ 155750 h 497394"/>
              <a:gd name="connsiteX3" fmla="*/ 105508 w 427055"/>
              <a:gd name="connsiteY3" fmla="*/ 251209 h 497394"/>
              <a:gd name="connsiteX4" fmla="*/ 135653 w 427055"/>
              <a:gd name="connsiteY4" fmla="*/ 311499 h 497394"/>
              <a:gd name="connsiteX5" fmla="*/ 180870 w 427055"/>
              <a:gd name="connsiteY5" fmla="*/ 371789 h 497394"/>
              <a:gd name="connsiteX6" fmla="*/ 231112 w 427055"/>
              <a:gd name="connsiteY6" fmla="*/ 422031 h 497394"/>
              <a:gd name="connsiteX7" fmla="*/ 296426 w 427055"/>
              <a:gd name="connsiteY7" fmla="*/ 462225 h 497394"/>
              <a:gd name="connsiteX8" fmla="*/ 351692 w 427055"/>
              <a:gd name="connsiteY8" fmla="*/ 477297 h 497394"/>
              <a:gd name="connsiteX9" fmla="*/ 427055 w 427055"/>
              <a:gd name="connsiteY9" fmla="*/ 497394 h 497394"/>
              <a:gd name="connsiteX10" fmla="*/ 422031 w 427055"/>
              <a:gd name="connsiteY10" fmla="*/ 497394 h 497394"/>
              <a:gd name="connsiteX0" fmla="*/ 0 w 427055"/>
              <a:gd name="connsiteY0" fmla="*/ 492370 h 497394"/>
              <a:gd name="connsiteX1" fmla="*/ 0 w 427055"/>
              <a:gd name="connsiteY1" fmla="*/ 0 h 497394"/>
              <a:gd name="connsiteX2" fmla="*/ 55266 w 427055"/>
              <a:gd name="connsiteY2" fmla="*/ 155750 h 497394"/>
              <a:gd name="connsiteX3" fmla="*/ 105508 w 427055"/>
              <a:gd name="connsiteY3" fmla="*/ 251209 h 497394"/>
              <a:gd name="connsiteX4" fmla="*/ 135653 w 427055"/>
              <a:gd name="connsiteY4" fmla="*/ 311499 h 497394"/>
              <a:gd name="connsiteX5" fmla="*/ 180870 w 427055"/>
              <a:gd name="connsiteY5" fmla="*/ 371789 h 497394"/>
              <a:gd name="connsiteX6" fmla="*/ 231112 w 427055"/>
              <a:gd name="connsiteY6" fmla="*/ 422031 h 497394"/>
              <a:gd name="connsiteX7" fmla="*/ 296426 w 427055"/>
              <a:gd name="connsiteY7" fmla="*/ 462225 h 497394"/>
              <a:gd name="connsiteX8" fmla="*/ 351692 w 427055"/>
              <a:gd name="connsiteY8" fmla="*/ 477297 h 497394"/>
              <a:gd name="connsiteX9" fmla="*/ 427055 w 427055"/>
              <a:gd name="connsiteY9" fmla="*/ 497394 h 497394"/>
              <a:gd name="connsiteX10" fmla="*/ 422031 w 427055"/>
              <a:gd name="connsiteY10" fmla="*/ 497394 h 497394"/>
              <a:gd name="connsiteX11" fmla="*/ 0 w 427055"/>
              <a:gd name="connsiteY11" fmla="*/ 492370 h 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055" h="497394">
                <a:moveTo>
                  <a:pt x="0" y="492370"/>
                </a:moveTo>
                <a:lnTo>
                  <a:pt x="0" y="0"/>
                </a:lnTo>
                <a:lnTo>
                  <a:pt x="55266" y="155750"/>
                </a:lnTo>
                <a:lnTo>
                  <a:pt x="105508" y="251209"/>
                </a:lnTo>
                <a:lnTo>
                  <a:pt x="135653" y="311499"/>
                </a:lnTo>
                <a:lnTo>
                  <a:pt x="180870" y="371789"/>
                </a:lnTo>
                <a:lnTo>
                  <a:pt x="231112" y="422031"/>
                </a:lnTo>
                <a:lnTo>
                  <a:pt x="296426" y="462225"/>
                </a:lnTo>
                <a:lnTo>
                  <a:pt x="351692" y="477297"/>
                </a:lnTo>
                <a:lnTo>
                  <a:pt x="427055" y="497394"/>
                </a:lnTo>
                <a:lnTo>
                  <a:pt x="422031" y="497394"/>
                </a:lnTo>
                <a:lnTo>
                  <a:pt x="0" y="49237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4687888" y="4761384"/>
            <a:ext cx="531812" cy="282575"/>
          </a:xfrm>
          <a:custGeom>
            <a:avLst/>
            <a:gdLst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11" fmla="*/ 5024 w 532563"/>
              <a:gd name="connsiteY11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63" h="281354">
                <a:moveTo>
                  <a:pt x="5024" y="281354"/>
                </a:moveTo>
                <a:cubicBezTo>
                  <a:pt x="3349" y="187569"/>
                  <a:pt x="1675" y="93785"/>
                  <a:pt x="0" y="0"/>
                </a:cubicBezTo>
                <a:lnTo>
                  <a:pt x="70339" y="90435"/>
                </a:lnTo>
                <a:lnTo>
                  <a:pt x="130629" y="145701"/>
                </a:lnTo>
                <a:lnTo>
                  <a:pt x="195943" y="205991"/>
                </a:lnTo>
                <a:lnTo>
                  <a:pt x="261257" y="246184"/>
                </a:lnTo>
                <a:lnTo>
                  <a:pt x="336620" y="266281"/>
                </a:lnTo>
                <a:lnTo>
                  <a:pt x="437103" y="276329"/>
                </a:lnTo>
                <a:lnTo>
                  <a:pt x="532563" y="281354"/>
                </a:lnTo>
                <a:lnTo>
                  <a:pt x="532563" y="281354"/>
                </a:lnTo>
                <a:lnTo>
                  <a:pt x="527539" y="276329"/>
                </a:lnTo>
                <a:lnTo>
                  <a:pt x="5024" y="28135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6284913" y="4204171"/>
            <a:ext cx="306387" cy="844550"/>
          </a:xfrm>
          <a:custGeom>
            <a:avLst/>
            <a:gdLst>
              <a:gd name="connsiteX0" fmla="*/ 301451 w 306475"/>
              <a:gd name="connsiteY0" fmla="*/ 839038 h 844062"/>
              <a:gd name="connsiteX1" fmla="*/ 306475 w 306475"/>
              <a:gd name="connsiteY1" fmla="*/ 0 h 844062"/>
              <a:gd name="connsiteX2" fmla="*/ 236136 w 306475"/>
              <a:gd name="connsiteY2" fmla="*/ 120580 h 844062"/>
              <a:gd name="connsiteX3" fmla="*/ 185894 w 306475"/>
              <a:gd name="connsiteY3" fmla="*/ 246185 h 844062"/>
              <a:gd name="connsiteX4" fmla="*/ 130629 w 306475"/>
              <a:gd name="connsiteY4" fmla="*/ 401934 h 844062"/>
              <a:gd name="connsiteX5" fmla="*/ 90435 w 306475"/>
              <a:gd name="connsiteY5" fmla="*/ 537587 h 844062"/>
              <a:gd name="connsiteX6" fmla="*/ 55266 w 306475"/>
              <a:gd name="connsiteY6" fmla="*/ 663191 h 844062"/>
              <a:gd name="connsiteX7" fmla="*/ 25121 w 306475"/>
              <a:gd name="connsiteY7" fmla="*/ 748602 h 844062"/>
              <a:gd name="connsiteX8" fmla="*/ 0 w 306475"/>
              <a:gd name="connsiteY8" fmla="*/ 844062 h 844062"/>
              <a:gd name="connsiteX9" fmla="*/ 301451 w 306475"/>
              <a:gd name="connsiteY9" fmla="*/ 839038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475" h="844062">
                <a:moveTo>
                  <a:pt x="301451" y="839038"/>
                </a:moveTo>
                <a:cubicBezTo>
                  <a:pt x="303126" y="559359"/>
                  <a:pt x="304800" y="279679"/>
                  <a:pt x="306475" y="0"/>
                </a:cubicBezTo>
                <a:lnTo>
                  <a:pt x="236136" y="120580"/>
                </a:lnTo>
                <a:lnTo>
                  <a:pt x="185894" y="246185"/>
                </a:lnTo>
                <a:lnTo>
                  <a:pt x="130629" y="401934"/>
                </a:lnTo>
                <a:lnTo>
                  <a:pt x="90435" y="537587"/>
                </a:lnTo>
                <a:lnTo>
                  <a:pt x="55266" y="663191"/>
                </a:lnTo>
                <a:lnTo>
                  <a:pt x="25121" y="748602"/>
                </a:lnTo>
                <a:lnTo>
                  <a:pt x="0" y="844062"/>
                </a:lnTo>
                <a:lnTo>
                  <a:pt x="301451" y="83903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1189041" y="6043191"/>
            <a:ext cx="1671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>
            <a:off x="3559940" y="6043191"/>
            <a:ext cx="185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6200099" y="6028903"/>
            <a:ext cx="185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988357" y="5682734"/>
            <a:ext cx="2073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+mn-lt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410471" y="5682734"/>
            <a:ext cx="2151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+mn-lt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6050630" y="5682734"/>
            <a:ext cx="2151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+mn-lt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build="p"/>
      <p:bldP spid="79" grpId="0"/>
      <p:bldP spid="80" grpId="0"/>
      <p:bldP spid="81" grpId="0"/>
      <p:bldP spid="45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3B82B-4459-4F2F-B702-DAB732D0F885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685800" y="1484784"/>
            <a:ext cx="806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/>
              <a:t> quase sempre se refere a uma interpretação de um teste unilateral pois é calculado considerando-se apenas um dos lados da distribuição</a:t>
            </a:r>
          </a:p>
        </p:txBody>
      </p:sp>
      <p:grpSp>
        <p:nvGrpSpPr>
          <p:cNvPr id="46" name="Group 56"/>
          <p:cNvGrpSpPr>
            <a:grpSpLocks/>
          </p:cNvGrpSpPr>
          <p:nvPr/>
        </p:nvGrpSpPr>
        <p:grpSpPr bwMode="auto">
          <a:xfrm>
            <a:off x="3827338" y="2204864"/>
            <a:ext cx="1779588" cy="1473200"/>
            <a:chOff x="3707" y="1593"/>
            <a:chExt cx="1873" cy="1550"/>
          </a:xfrm>
        </p:grpSpPr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55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22" name="Equation" r:id="rId4" imgW="279279" imgH="241195" progId="Equation.DSMT4">
                      <p:embed/>
                    </p:oleObj>
                  </mc:Choice>
                  <mc:Fallback>
                    <p:oleObj name="Equation" r:id="rId4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56" name="Grupo 55"/>
          <p:cNvGrpSpPr>
            <a:grpSpLocks/>
          </p:cNvGrpSpPr>
          <p:nvPr/>
        </p:nvGrpSpPr>
        <p:grpSpPr bwMode="auto">
          <a:xfrm>
            <a:off x="4073327" y="3385967"/>
            <a:ext cx="161386" cy="699742"/>
            <a:chOff x="4606940" y="5881657"/>
            <a:chExt cx="161474" cy="699026"/>
          </a:xfrm>
        </p:grpSpPr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4690853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4606940" y="6242475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60" name="Forma livre 59"/>
          <p:cNvSpPr/>
          <p:nvPr/>
        </p:nvSpPr>
        <p:spPr>
          <a:xfrm>
            <a:off x="4930651" y="3095452"/>
            <a:ext cx="531812" cy="282575"/>
          </a:xfrm>
          <a:custGeom>
            <a:avLst/>
            <a:gdLst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11" fmla="*/ 5024 w 532563"/>
              <a:gd name="connsiteY11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63" h="281354">
                <a:moveTo>
                  <a:pt x="5024" y="281354"/>
                </a:moveTo>
                <a:cubicBezTo>
                  <a:pt x="3349" y="187569"/>
                  <a:pt x="1675" y="93785"/>
                  <a:pt x="0" y="0"/>
                </a:cubicBezTo>
                <a:lnTo>
                  <a:pt x="70339" y="90435"/>
                </a:lnTo>
                <a:lnTo>
                  <a:pt x="130629" y="145701"/>
                </a:lnTo>
                <a:lnTo>
                  <a:pt x="195943" y="205991"/>
                </a:lnTo>
                <a:lnTo>
                  <a:pt x="261257" y="246184"/>
                </a:lnTo>
                <a:lnTo>
                  <a:pt x="336620" y="266281"/>
                </a:lnTo>
                <a:lnTo>
                  <a:pt x="437103" y="276329"/>
                </a:lnTo>
                <a:lnTo>
                  <a:pt x="532563" y="281354"/>
                </a:lnTo>
                <a:lnTo>
                  <a:pt x="532563" y="281354"/>
                </a:lnTo>
                <a:lnTo>
                  <a:pt x="527539" y="276329"/>
                </a:lnTo>
                <a:lnTo>
                  <a:pt x="5024" y="28135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6247780" y="2296020"/>
            <a:ext cx="185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694950" y="2346846"/>
            <a:ext cx="2868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Nos casos em que se pretende utilizar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/>
              <a:t> para tirar conclusões a partir de testes bilaterais, basta multiplicar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/>
              <a:t> por 2.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5781174" y="2708920"/>
            <a:ext cx="2785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bilateral = 2*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66" name="Forma livre 65"/>
          <p:cNvSpPr/>
          <p:nvPr/>
        </p:nvSpPr>
        <p:spPr>
          <a:xfrm>
            <a:off x="3962844" y="2791838"/>
            <a:ext cx="186003" cy="584631"/>
          </a:xfrm>
          <a:custGeom>
            <a:avLst/>
            <a:gdLst>
              <a:gd name="connsiteX0" fmla="*/ 301451 w 306475"/>
              <a:gd name="connsiteY0" fmla="*/ 839038 h 844062"/>
              <a:gd name="connsiteX1" fmla="*/ 306475 w 306475"/>
              <a:gd name="connsiteY1" fmla="*/ 0 h 844062"/>
              <a:gd name="connsiteX2" fmla="*/ 236136 w 306475"/>
              <a:gd name="connsiteY2" fmla="*/ 120580 h 844062"/>
              <a:gd name="connsiteX3" fmla="*/ 185894 w 306475"/>
              <a:gd name="connsiteY3" fmla="*/ 246185 h 844062"/>
              <a:gd name="connsiteX4" fmla="*/ 130629 w 306475"/>
              <a:gd name="connsiteY4" fmla="*/ 401934 h 844062"/>
              <a:gd name="connsiteX5" fmla="*/ 90435 w 306475"/>
              <a:gd name="connsiteY5" fmla="*/ 537587 h 844062"/>
              <a:gd name="connsiteX6" fmla="*/ 55266 w 306475"/>
              <a:gd name="connsiteY6" fmla="*/ 663191 h 844062"/>
              <a:gd name="connsiteX7" fmla="*/ 25121 w 306475"/>
              <a:gd name="connsiteY7" fmla="*/ 748602 h 844062"/>
              <a:gd name="connsiteX8" fmla="*/ 0 w 306475"/>
              <a:gd name="connsiteY8" fmla="*/ 844062 h 844062"/>
              <a:gd name="connsiteX9" fmla="*/ 301451 w 306475"/>
              <a:gd name="connsiteY9" fmla="*/ 839038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475" h="844062">
                <a:moveTo>
                  <a:pt x="301451" y="839038"/>
                </a:moveTo>
                <a:cubicBezTo>
                  <a:pt x="303126" y="559359"/>
                  <a:pt x="304800" y="279679"/>
                  <a:pt x="306475" y="0"/>
                </a:cubicBezTo>
                <a:lnTo>
                  <a:pt x="236136" y="120580"/>
                </a:lnTo>
                <a:lnTo>
                  <a:pt x="185894" y="246185"/>
                </a:lnTo>
                <a:lnTo>
                  <a:pt x="130629" y="401934"/>
                </a:lnTo>
                <a:lnTo>
                  <a:pt x="90435" y="537587"/>
                </a:lnTo>
                <a:lnTo>
                  <a:pt x="55266" y="663191"/>
                </a:lnTo>
                <a:lnTo>
                  <a:pt x="25121" y="748602"/>
                </a:lnTo>
                <a:lnTo>
                  <a:pt x="0" y="844062"/>
                </a:lnTo>
                <a:lnTo>
                  <a:pt x="301451" y="83903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685800" y="4193793"/>
            <a:ext cx="8062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Para se calcular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/>
              <a:t>, em geral, não é possível utilizar tabelas de probabilidade, necessitando o uso de funções específicas em programas como o R ou o Excel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R: </a:t>
            </a:r>
            <a:r>
              <a:rPr lang="pt-BR" alt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pchisq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x,gl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Excel: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DIST.QUIQUA(x;gl;1)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Na prática,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será rejeitado toda vez que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/>
              <a:t> for menor que o nível de significância (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 escolhido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3563888" y="5065439"/>
            <a:ext cx="4719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solidFill>
                  <a:srgbClr val="FF0000"/>
                </a:solidFill>
                <a:sym typeface="Symbol"/>
              </a:rPr>
              <a:t> </a:t>
            </a:r>
            <a:r>
              <a:rPr lang="pt-BR" altLang="pt-BR" sz="1400" dirty="0">
                <a:solidFill>
                  <a:srgbClr val="FF0000"/>
                </a:solidFill>
              </a:rPr>
              <a:t>ambas funções calculam a área a esquerda do ponto!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7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29699" name="Text Box 33"/>
          <p:cNvSpPr txBox="1">
            <a:spLocks noChangeArrowheads="1"/>
          </p:cNvSpPr>
          <p:nvPr/>
        </p:nvSpPr>
        <p:spPr bwMode="auto">
          <a:xfrm>
            <a:off x="685800" y="1371600"/>
            <a:ext cx="769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Foram coletadas amostras (50 pontos) em mapas a fim de avaliar sua exatidão. Procedeu-se o teste z para verificar quais deles possuíam exatidão (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/>
              <a:t>) de 0,90 (ou 90%). A tabela abaixo apresenta a exatidão estimada, o resultado do teste (estatística z) e o valor-P de cada mapa.</a:t>
            </a:r>
          </a:p>
        </p:txBody>
      </p:sp>
      <p:graphicFrame>
        <p:nvGraphicFramePr>
          <p:cNvPr id="18039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07977"/>
              </p:ext>
            </p:extLst>
          </p:nvPr>
        </p:nvGraphicFramePr>
        <p:xfrm>
          <a:off x="1600200" y="2667000"/>
          <a:ext cx="5334000" cy="22098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Mapa 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-0,707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0,2397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Mapa 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2,07.10</a:t>
                      </a:r>
                      <a:r>
                        <a:rPr kumimoji="0" lang="pt-B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Mapa 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-1,886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Mapa 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-1,414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0,0786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9732" name="Object 1024"/>
          <p:cNvGraphicFramePr>
            <a:graphicFrameLocks noChangeAspect="1"/>
          </p:cNvGraphicFramePr>
          <p:nvPr/>
        </p:nvGraphicFramePr>
        <p:xfrm>
          <a:off x="3505200" y="2743200"/>
          <a:ext cx="2476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4" imgW="152268" imgH="203024" progId="Equation.DSMT4">
                  <p:embed/>
                </p:oleObj>
              </mc:Choice>
              <mc:Fallback>
                <p:oleObj name="Equation" r:id="rId4" imgW="152268" imgH="203024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43200"/>
                        <a:ext cx="2476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396" name="Text Box 172"/>
          <p:cNvSpPr txBox="1">
            <a:spLocks noChangeArrowheads="1"/>
          </p:cNvSpPr>
          <p:nvPr/>
        </p:nvSpPr>
        <p:spPr bwMode="auto">
          <a:xfrm>
            <a:off x="251520" y="51498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Quais mapas possuem exatidão menor que 0,90, com 5% de significância?</a:t>
            </a:r>
          </a:p>
        </p:txBody>
      </p:sp>
      <p:sp>
        <p:nvSpPr>
          <p:cNvPr id="180397" name="AutoShape 173"/>
          <p:cNvSpPr>
            <a:spLocks noChangeArrowheads="1"/>
          </p:cNvSpPr>
          <p:nvPr/>
        </p:nvSpPr>
        <p:spPr bwMode="auto">
          <a:xfrm>
            <a:off x="70104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7010400" y="3657600"/>
            <a:ext cx="533400" cy="685800"/>
            <a:chOff x="4416" y="2304"/>
            <a:chExt cx="336" cy="432"/>
          </a:xfrm>
        </p:grpSpPr>
        <p:sp>
          <p:nvSpPr>
            <p:cNvPr id="29745" name="AutoShape 174"/>
            <p:cNvSpPr>
              <a:spLocks noChangeArrowheads="1"/>
            </p:cNvSpPr>
            <p:nvPr/>
          </p:nvSpPr>
          <p:spPr bwMode="auto">
            <a:xfrm>
              <a:off x="4416" y="2592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746" name="AutoShape 175"/>
            <p:cNvSpPr>
              <a:spLocks noChangeArrowheads="1"/>
            </p:cNvSpPr>
            <p:nvPr/>
          </p:nvSpPr>
          <p:spPr bwMode="auto">
            <a:xfrm>
              <a:off x="4416" y="2304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80401" name="Text Box 177"/>
          <p:cNvSpPr txBox="1">
            <a:spLocks noChangeArrowheads="1"/>
          </p:cNvSpPr>
          <p:nvPr/>
        </p:nvSpPr>
        <p:spPr bwMode="auto">
          <a:xfrm>
            <a:off x="251520" y="58102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Quais mapas possuem exatidão menor que 0,90, com 1% de significância?</a:t>
            </a:r>
          </a:p>
        </p:txBody>
      </p:sp>
      <p:sp>
        <p:nvSpPr>
          <p:cNvPr id="180402" name="Text Box 178"/>
          <p:cNvSpPr txBox="1">
            <a:spLocks noChangeArrowheads="1"/>
          </p:cNvSpPr>
          <p:nvPr/>
        </p:nvSpPr>
        <p:spPr bwMode="auto">
          <a:xfrm>
            <a:off x="556320" y="54800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Mapas 2 e 3</a:t>
            </a:r>
          </a:p>
        </p:txBody>
      </p:sp>
      <p:sp>
        <p:nvSpPr>
          <p:cNvPr id="180403" name="Text Box 179"/>
          <p:cNvSpPr txBox="1">
            <a:spLocks noChangeArrowheads="1"/>
          </p:cNvSpPr>
          <p:nvPr/>
        </p:nvSpPr>
        <p:spPr bwMode="auto">
          <a:xfrm>
            <a:off x="556320" y="61404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Somente Mapa 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9568E-77FF-4EA6-953B-960A812B9B6C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2075" y="3103563"/>
            <a:ext cx="14557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0,90</a:t>
            </a:r>
            <a:endParaRPr lang="pt-BR" altLang="pt-BR" sz="1600" baseline="-250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0,90</a:t>
            </a:r>
            <a:endParaRPr lang="pt-BR" altLang="pt-BR" sz="1600" dirty="0"/>
          </a:p>
        </p:txBody>
      </p:sp>
      <p:sp>
        <p:nvSpPr>
          <p:cNvPr id="20" name="Text Box 172"/>
          <p:cNvSpPr txBox="1">
            <a:spLocks noChangeArrowheads="1"/>
          </p:cNvSpPr>
          <p:nvPr/>
        </p:nvSpPr>
        <p:spPr bwMode="auto">
          <a:xfrm>
            <a:off x="7277100" y="5145580"/>
            <a:ext cx="1866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OBS:</a:t>
            </a:r>
            <a:r>
              <a:rPr lang="pt-BR" altLang="pt-BR" sz="1600" dirty="0"/>
              <a:t>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sempre que o valor-P for menor que </a:t>
            </a:r>
            <a:r>
              <a:rPr lang="pt-BR" altLang="pt-BR" sz="1600" i="1" dirty="0">
                <a:sym typeface="Symbol"/>
              </a:rPr>
              <a:t></a:t>
            </a:r>
            <a:endParaRPr lang="pt-BR" altLang="pt-BR" sz="1600" i="1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20F0C5C8-52F6-62E5-F0DD-E3215041F438}"/>
              </a:ext>
            </a:extLst>
          </p:cNvPr>
          <p:cNvGrpSpPr/>
          <p:nvPr/>
        </p:nvGrpSpPr>
        <p:grpSpPr>
          <a:xfrm>
            <a:off x="4356101" y="2349500"/>
            <a:ext cx="4609590" cy="1263650"/>
            <a:chOff x="4356101" y="2349500"/>
            <a:chExt cx="4609590" cy="1263650"/>
          </a:xfrm>
        </p:grpSpPr>
        <p:grpSp>
          <p:nvGrpSpPr>
            <p:cNvPr id="3" name="Group 185"/>
            <p:cNvGrpSpPr>
              <a:grpSpLocks/>
            </p:cNvGrpSpPr>
            <p:nvPr/>
          </p:nvGrpSpPr>
          <p:grpSpPr bwMode="auto">
            <a:xfrm>
              <a:off x="4356101" y="2349500"/>
              <a:ext cx="3600451" cy="1263650"/>
              <a:chOff x="2744" y="1480"/>
              <a:chExt cx="2268" cy="796"/>
            </a:xfrm>
          </p:grpSpPr>
          <p:sp>
            <p:nvSpPr>
              <p:cNvPr id="29742" name="Oval 180"/>
              <p:cNvSpPr>
                <a:spLocks noChangeArrowheads="1"/>
              </p:cNvSpPr>
              <p:nvPr/>
            </p:nvSpPr>
            <p:spPr bwMode="auto">
              <a:xfrm>
                <a:off x="2744" y="1913"/>
                <a:ext cx="771" cy="36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cxnSp>
            <p:nvCxnSpPr>
              <p:cNvPr id="29743" name="AutoShape 182"/>
              <p:cNvCxnSpPr>
                <a:cxnSpLocks noChangeShapeType="1"/>
                <a:stCxn id="29742" idx="6"/>
              </p:cNvCxnSpPr>
              <p:nvPr/>
            </p:nvCxnSpPr>
            <p:spPr bwMode="auto">
              <a:xfrm flipV="1">
                <a:off x="3515" y="1752"/>
                <a:ext cx="953" cy="343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9744" name="Object 10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2740757"/>
                      </p:ext>
                    </p:extLst>
                  </p:nvPr>
                </p:nvGraphicFramePr>
                <p:xfrm>
                  <a:off x="4439" y="1480"/>
                  <a:ext cx="573" cy="56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1747" name="Equation" r:id="rId6" imgW="634725" imgH="634725" progId="Equation.DSMT4">
                          <p:embed/>
                        </p:oleObj>
                      </mc:Choice>
                      <mc:Fallback>
                        <p:oleObj name="Equation" r:id="rId6" imgW="634725" imgH="634725" progId="Equation.DSMT4">
                          <p:embed/>
                          <p:pic>
                            <p:nvPicPr>
                              <p:cNvPr id="0" name="Object 10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39" y="1480"/>
                                <a:ext cx="573" cy="5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9744" name="Object 10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2740757"/>
                      </p:ext>
                    </p:extLst>
                  </p:nvPr>
                </p:nvGraphicFramePr>
                <p:xfrm>
                  <a:off x="4439" y="1480"/>
                  <a:ext cx="573" cy="56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634725" imgH="634725" progId="Equation.DSMT4">
                          <p:embed/>
                        </p:oleObj>
                      </mc:Choice>
                      <mc:Fallback>
                        <p:oleObj name="Equation" r:id="rId8" imgW="634725" imgH="634725" progId="Equation.DSMT4">
                          <p:embed/>
                          <p:pic>
                            <p:nvPicPr>
                              <p:cNvPr id="0" name="Object 10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39" y="1480"/>
                                <a:ext cx="573" cy="5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xmlns="" id="{75B70417-43EC-B368-BBD3-83440E9C6D18}"/>
                    </a:ext>
                  </a:extLst>
                </p:cNvPr>
                <p:cNvSpPr txBox="1"/>
                <p:nvPr/>
              </p:nvSpPr>
              <p:spPr>
                <a:xfrm>
                  <a:off x="7956376" y="2369376"/>
                  <a:ext cx="1009315" cy="7749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−0,9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0,9 0,1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75B70417-43EC-B368-BBD3-83440E9C6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2369376"/>
                  <a:ext cx="1009315" cy="77495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96" grpId="0" autoUpdateAnimBg="0"/>
      <p:bldP spid="180397" grpId="0" animBg="1"/>
      <p:bldP spid="180401" grpId="0" autoUpdateAnimBg="0"/>
      <p:bldP spid="180402" grpId="0" autoUpdateAnimBg="0"/>
      <p:bldP spid="180403" grpId="0" autoUpdateAnimBg="0"/>
      <p:bldP spid="19" grpId="0"/>
      <p:bldP spid="2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/>
              <a:t>Inferência entre parâmetros de duas populações</a:t>
            </a:r>
            <a:endParaRPr lang="pt-BR" sz="2800" baseline="-250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30723" name="Group 33"/>
          <p:cNvGrpSpPr>
            <a:grpSpLocks/>
          </p:cNvGrpSpPr>
          <p:nvPr/>
        </p:nvGrpSpPr>
        <p:grpSpPr bwMode="auto">
          <a:xfrm>
            <a:off x="1828800" y="1524000"/>
            <a:ext cx="1622425" cy="2138363"/>
            <a:chOff x="576" y="1872"/>
            <a:chExt cx="1022" cy="1347"/>
          </a:xfrm>
        </p:grpSpPr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1269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30724" name="Group 36"/>
          <p:cNvGrpSpPr>
            <a:grpSpLocks/>
          </p:cNvGrpSpPr>
          <p:nvPr/>
        </p:nvGrpSpPr>
        <p:grpSpPr bwMode="auto">
          <a:xfrm>
            <a:off x="5486400" y="1524000"/>
            <a:ext cx="1622425" cy="2138363"/>
            <a:chOff x="576" y="1872"/>
            <a:chExt cx="1022" cy="1347"/>
          </a:xfrm>
        </p:grpSpPr>
        <p:sp>
          <p:nvSpPr>
            <p:cNvPr id="30743" name="Rectangle 37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0744" name="Text Box 38"/>
            <p:cNvSpPr txBox="1">
              <a:spLocks noChangeArrowheads="1"/>
            </p:cNvSpPr>
            <p:nvPr/>
          </p:nvSpPr>
          <p:spPr bwMode="auto">
            <a:xfrm>
              <a:off x="1269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148519" name="Object 39"/>
          <p:cNvGraphicFramePr>
            <a:graphicFrameLocks noChangeAspect="1"/>
          </p:cNvGraphicFramePr>
          <p:nvPr/>
        </p:nvGraphicFramePr>
        <p:xfrm>
          <a:off x="2111375" y="3810000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3810000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20" name="Object 40"/>
          <p:cNvGraphicFramePr>
            <a:graphicFrameLocks noChangeAspect="1"/>
          </p:cNvGraphicFramePr>
          <p:nvPr/>
        </p:nvGraphicFramePr>
        <p:xfrm>
          <a:off x="5741988" y="3810000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3810000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21" name="Rectangle 41" descr="Diagonal para cima clara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8522" name="Rectangle 42" descr="Diagonal para cima clara"/>
          <p:cNvSpPr>
            <a:spLocks noChangeArrowheads="1"/>
          </p:cNvSpPr>
          <p:nvPr/>
        </p:nvSpPr>
        <p:spPr bwMode="auto">
          <a:xfrm>
            <a:off x="6553200" y="2209800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66800" y="1789113"/>
            <a:ext cx="990600" cy="1296987"/>
            <a:chOff x="672" y="1127"/>
            <a:chExt cx="624" cy="817"/>
          </a:xfrm>
        </p:grpSpPr>
        <p:grpSp>
          <p:nvGrpSpPr>
            <p:cNvPr id="30739" name="Group 45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30741" name="Freeform 43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0742" name="Object 44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2" name="Equation" r:id="rId7" imgW="203112" imgH="241195" progId="Equation.DSMT4">
                      <p:embed/>
                    </p:oleObj>
                  </mc:Choice>
                  <mc:Fallback>
                    <p:oleObj name="Equation" r:id="rId7" imgW="203112" imgH="241195" progId="Equation.DSMT4">
                      <p:embed/>
                      <p:pic>
                        <p:nvPicPr>
                          <p:cNvPr id="0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40" name="Text Box 50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815138" y="2238375"/>
            <a:ext cx="1000125" cy="1271588"/>
            <a:chOff x="4293" y="1410"/>
            <a:chExt cx="630" cy="801"/>
          </a:xfrm>
        </p:grpSpPr>
        <p:grpSp>
          <p:nvGrpSpPr>
            <p:cNvPr id="30735" name="Group 49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30737" name="Freeform 47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0738" name="Object 4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3" name="Equation" r:id="rId9" imgW="215713" imgH="241091" progId="Equation.DSMT4">
                      <p:embed/>
                    </p:oleObj>
                  </mc:Choice>
                  <mc:Fallback>
                    <p:oleObj name="Equation" r:id="rId9" imgW="215713" imgH="241091" progId="Equation.DSMT4">
                      <p:embed/>
                      <p:pic>
                        <p:nvPicPr>
                          <p:cNvPr id="0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36" name="Text Box 5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822325" y="4789488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Mesmo não se conhecendo as médias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sym typeface="Symbol" pitchFamily="18" charset="2"/>
              </a:rPr>
              <a:t> e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sym typeface="Symbol" pitchFamily="18" charset="2"/>
              </a:rPr>
              <a:t>, seria possível verificar se elas são iguais a partir de seus valores amostrais?</a:t>
            </a:r>
          </a:p>
        </p:txBody>
      </p:sp>
      <p:sp>
        <p:nvSpPr>
          <p:cNvPr id="148535" name="Text Box 55"/>
          <p:cNvSpPr txBox="1">
            <a:spLocks noChangeArrowheads="1"/>
          </p:cNvSpPr>
          <p:nvPr/>
        </p:nvSpPr>
        <p:spPr bwMode="auto">
          <a:xfrm>
            <a:off x="822325" y="5486400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sym typeface="Symbol" pitchFamily="18" charset="2"/>
              </a:rPr>
              <a:t> 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ym typeface="Symbol" pitchFamily="18" charset="2"/>
              </a:rPr>
              <a:t> são iguais, então</a:t>
            </a:r>
          </a:p>
        </p:txBody>
      </p:sp>
      <p:sp>
        <p:nvSpPr>
          <p:cNvPr id="148536" name="Text Box 56"/>
          <p:cNvSpPr txBox="1">
            <a:spLocks noChangeArrowheads="1"/>
          </p:cNvSpPr>
          <p:nvPr/>
        </p:nvSpPr>
        <p:spPr bwMode="auto">
          <a:xfrm>
            <a:off x="3429000" y="5486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0C86E-2654-4445-8CDF-68A0C7A01782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4254823" y="5499100"/>
            <a:ext cx="362609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0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822324" y="6093296"/>
            <a:ext cx="7822817" cy="353975"/>
            <a:chOff x="822324" y="6093296"/>
            <a:chExt cx="7822817" cy="353975"/>
          </a:xfrm>
        </p:grpSpPr>
        <p:graphicFrame>
          <p:nvGraphicFramePr>
            <p:cNvPr id="3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105507"/>
                </p:ext>
              </p:extLst>
            </p:nvPr>
          </p:nvGraphicFramePr>
          <p:xfrm>
            <a:off x="7900604" y="6102784"/>
            <a:ext cx="744537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Equation" r:id="rId11" imgW="520560" imgH="241200" progId="Equation.DSMT4">
                    <p:embed/>
                  </p:oleObj>
                </mc:Choice>
                <mc:Fallback>
                  <p:oleObj name="Equation" r:id="rId11" imgW="520560" imgH="241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604" y="6102784"/>
                          <a:ext cx="744537" cy="3444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822324" y="6093296"/>
              <a:ext cx="7494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1000" indent="-3810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Para avaliar se essa hipótese é válida, deve-se investigar a distribuição de</a:t>
              </a:r>
              <a:endParaRPr lang="pt-BR" altLang="pt-BR" sz="1600" dirty="0"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1" grpId="0" animBg="1"/>
      <p:bldP spid="148522" grpId="0" animBg="1"/>
      <p:bldP spid="148532" grpId="0" autoUpdateAnimBg="0"/>
      <p:bldP spid="148535" grpId="0" autoUpdateAnimBg="0"/>
      <p:bldP spid="148536" grpId="0" autoUpdateAnimBg="0"/>
      <p:bldP spid="2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1495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27298"/>
              </p:ext>
            </p:extLst>
          </p:nvPr>
        </p:nvGraphicFramePr>
        <p:xfrm>
          <a:off x="714772" y="2492896"/>
          <a:ext cx="2705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1892160" imgH="698400" progId="Equation.DSMT4">
                  <p:embed/>
                </p:oleObj>
              </mc:Choice>
              <mc:Fallback>
                <p:oleObj name="Equation" r:id="rId3" imgW="18921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2" y="2492896"/>
                        <a:ext cx="27051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788024" y="3140968"/>
            <a:ext cx="4000500" cy="2643187"/>
            <a:chOff x="2988" y="1824"/>
            <a:chExt cx="2520" cy="1665"/>
          </a:xfrm>
        </p:grpSpPr>
        <p:grpSp>
          <p:nvGrpSpPr>
            <p:cNvPr id="31768" name="Group 2"/>
            <p:cNvGrpSpPr>
              <a:grpSpLocks/>
            </p:cNvGrpSpPr>
            <p:nvPr/>
          </p:nvGrpSpPr>
          <p:grpSpPr bwMode="auto">
            <a:xfrm>
              <a:off x="2988" y="1824"/>
              <a:ext cx="2520" cy="1665"/>
              <a:chOff x="2988" y="1824"/>
              <a:chExt cx="2520" cy="1665"/>
            </a:xfrm>
          </p:grpSpPr>
          <p:grpSp>
            <p:nvGrpSpPr>
              <p:cNvPr id="31779" name="Group 3"/>
              <p:cNvGrpSpPr>
                <a:grpSpLocks/>
              </p:cNvGrpSpPr>
              <p:nvPr/>
            </p:nvGrpSpPr>
            <p:grpSpPr bwMode="auto">
              <a:xfrm>
                <a:off x="2988" y="1872"/>
                <a:ext cx="2520" cy="1617"/>
                <a:chOff x="2988" y="1872"/>
                <a:chExt cx="2520" cy="1617"/>
              </a:xfrm>
            </p:grpSpPr>
            <p:pic>
              <p:nvPicPr>
                <p:cNvPr id="31782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8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178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17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1786" name="Line 8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780" name="Line 9"/>
              <p:cNvSpPr>
                <a:spLocks noChangeShapeType="1"/>
              </p:cNvSpPr>
              <p:nvPr/>
            </p:nvSpPr>
            <p:spPr bwMode="auto">
              <a:xfrm flipH="1">
                <a:off x="4512" y="196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81" name="Object 19"/>
              <p:cNvGraphicFramePr>
                <a:graphicFrameLocks noChangeAspect="1"/>
              </p:cNvGraphicFramePr>
              <p:nvPr/>
            </p:nvGraphicFramePr>
            <p:xfrm>
              <a:off x="4656" y="1824"/>
              <a:ext cx="411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5" name="Equation" r:id="rId6" imgW="457002" imgH="203112" progId="Equation.DSMT4">
                      <p:embed/>
                    </p:oleObj>
                  </mc:Choice>
                  <mc:Fallback>
                    <p:oleObj name="Equation" r:id="rId6" imgW="457002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1824"/>
                            <a:ext cx="411" cy="18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769" name="Freeform 17"/>
            <p:cNvSpPr>
              <a:spLocks/>
            </p:cNvSpPr>
            <p:nvPr/>
          </p:nvSpPr>
          <p:spPr bwMode="auto">
            <a:xfrm>
              <a:off x="3886" y="1916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70" name="Text Box 18"/>
            <p:cNvSpPr txBox="1">
              <a:spLocks noChangeArrowheads="1"/>
            </p:cNvSpPr>
            <p:nvPr/>
          </p:nvSpPr>
          <p:spPr bwMode="auto">
            <a:xfrm>
              <a:off x="4529" y="3173"/>
              <a:ext cx="3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z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1771" name="Text Box 19"/>
            <p:cNvSpPr txBox="1">
              <a:spLocks noChangeArrowheads="1"/>
            </p:cNvSpPr>
            <p:nvPr/>
          </p:nvSpPr>
          <p:spPr bwMode="auto">
            <a:xfrm>
              <a:off x="3756" y="3173"/>
              <a:ext cx="3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-z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1772" name="Group 21"/>
            <p:cNvGrpSpPr>
              <a:grpSpLocks/>
            </p:cNvGrpSpPr>
            <p:nvPr/>
          </p:nvGrpSpPr>
          <p:grpSpPr bwMode="auto">
            <a:xfrm>
              <a:off x="4800" y="2602"/>
              <a:ext cx="385" cy="470"/>
              <a:chOff x="4800" y="2602"/>
              <a:chExt cx="385" cy="470"/>
            </a:xfrm>
          </p:grpSpPr>
          <p:sp>
            <p:nvSpPr>
              <p:cNvPr id="31777" name="Line 22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78" name="Object 18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6" name="Equation" r:id="rId8" imgW="177646" imgH="393359" progId="Equation.DSMT4">
                      <p:embed/>
                    </p:oleObj>
                  </mc:Choice>
                  <mc:Fallback>
                    <p:oleObj name="Equation" r:id="rId8" imgW="177646" imgH="3933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73" name="Group 24"/>
            <p:cNvGrpSpPr>
              <a:grpSpLocks/>
            </p:cNvGrpSpPr>
            <p:nvPr/>
          </p:nvGrpSpPr>
          <p:grpSpPr bwMode="auto">
            <a:xfrm>
              <a:off x="3393" y="2592"/>
              <a:ext cx="351" cy="470"/>
              <a:chOff x="2769" y="2544"/>
              <a:chExt cx="351" cy="470"/>
            </a:xfrm>
          </p:grpSpPr>
          <p:sp>
            <p:nvSpPr>
              <p:cNvPr id="31775" name="Line 25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76" name="Object 17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7" name="Equation" r:id="rId10" imgW="177646" imgH="393359" progId="Equation.DSMT4">
                      <p:embed/>
                    </p:oleObj>
                  </mc:Choice>
                  <mc:Fallback>
                    <p:oleObj name="Equation" r:id="rId10" imgW="177646" imgH="3933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74" name="Object 15"/>
            <p:cNvGraphicFramePr>
              <a:graphicFrameLocks noChangeAspect="1"/>
            </p:cNvGraphicFramePr>
            <p:nvPr/>
          </p:nvGraphicFramePr>
          <p:xfrm>
            <a:off x="4111" y="2686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Equation" r:id="rId12" imgW="342603" imgH="177646" progId="Equation.DSMT4">
                    <p:embed/>
                  </p:oleObj>
                </mc:Choice>
                <mc:Fallback>
                  <p:oleObj name="Equation" r:id="rId12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1" y="2686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4" name="Group 46"/>
          <p:cNvGrpSpPr>
            <a:grpSpLocks/>
          </p:cNvGrpSpPr>
          <p:nvPr/>
        </p:nvGrpSpPr>
        <p:grpSpPr bwMode="auto">
          <a:xfrm>
            <a:off x="4119563" y="1556792"/>
            <a:ext cx="3525837" cy="352425"/>
            <a:chOff x="2595" y="946"/>
            <a:chExt cx="2221" cy="222"/>
          </a:xfrm>
        </p:grpSpPr>
        <p:sp>
          <p:nvSpPr>
            <p:cNvPr id="31765" name="Text Box 37"/>
            <p:cNvSpPr txBox="1">
              <a:spLocks noChangeArrowheads="1"/>
            </p:cNvSpPr>
            <p:nvPr/>
          </p:nvSpPr>
          <p:spPr bwMode="auto">
            <a:xfrm>
              <a:off x="2705" y="946"/>
              <a:ext cx="21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desconhecidas, mas   </a:t>
              </a:r>
              <a:r>
                <a:rPr lang="pt-BR" altLang="pt-BR" sz="1600" i="1" dirty="0">
                  <a:sym typeface="Symbol" pitchFamily="18" charset="2"/>
                </a:rPr>
                <a:t>  </a:t>
              </a:r>
              <a:r>
                <a:rPr lang="pt-BR" altLang="pt-BR" sz="1600" dirty="0">
                  <a:solidFill>
                    <a:srgbClr val="FF0000"/>
                  </a:solidFill>
                  <a:sym typeface="Symbol" pitchFamily="18" charset="2"/>
                </a:rPr>
                <a:t>conhecidas</a:t>
              </a:r>
              <a:endParaRPr lang="pt-BR" altLang="pt-BR" sz="16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1766" name="Object 13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9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3844610"/>
                </p:ext>
              </p:extLst>
            </p:nvPr>
          </p:nvGraphicFramePr>
          <p:xfrm>
            <a:off x="3942" y="952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Equation" r:id="rId16" imgW="203040" imgH="241200" progId="Equation.DSMT4">
                    <p:embed/>
                  </p:oleObj>
                </mc:Choice>
                <mc:Fallback>
                  <p:oleObj name="Equation" r:id="rId16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952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714375" y="386104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aphicFrame>
        <p:nvGraphicFramePr>
          <p:cNvPr id="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41428"/>
              </p:ext>
            </p:extLst>
          </p:nvPr>
        </p:nvGraphicFramePr>
        <p:xfrm>
          <a:off x="857250" y="4379441"/>
          <a:ext cx="21605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18" imgW="1511300" imgH="698500" progId="Equation.DSMT4">
                  <p:embed/>
                </p:oleObj>
              </mc:Choice>
              <mc:Fallback>
                <p:oleObj name="Equation" r:id="rId18" imgW="15113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379441"/>
                        <a:ext cx="216058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grpSp>
        <p:nvGrpSpPr>
          <p:cNvPr id="9" name="Grupo 41"/>
          <p:cNvGrpSpPr>
            <a:grpSpLocks/>
          </p:cNvGrpSpPr>
          <p:nvPr/>
        </p:nvGrpSpPr>
        <p:grpSpPr bwMode="auto">
          <a:xfrm>
            <a:off x="714375" y="5661248"/>
            <a:ext cx="5715000" cy="917575"/>
            <a:chOff x="714348" y="5940449"/>
            <a:chExt cx="5715000" cy="917575"/>
          </a:xfrm>
        </p:grpSpPr>
        <p:sp>
          <p:nvSpPr>
            <p:cNvPr id="31763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Região Crítica:</a:t>
              </a:r>
            </a:p>
          </p:txBody>
        </p:sp>
        <p:sp>
          <p:nvSpPr>
            <p:cNvPr id="31764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/>
                <a:t>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  <a:endParaRPr lang="pt-BR" altLang="pt-BR" sz="1600" i="1" baseline="-2500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caso contrário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</a:rPr>
                <a:t>(|</a:t>
              </a:r>
              <a:r>
                <a:rPr lang="pt-BR" altLang="pt-BR" sz="1600" i="1">
                  <a:latin typeface="Times New Roman" charset="0"/>
                </a:rPr>
                <a:t>z|</a:t>
              </a:r>
              <a:r>
                <a:rPr lang="pt-BR" altLang="pt-BR" sz="1600">
                  <a:latin typeface="Times New Roman" charset="0"/>
                </a:rPr>
                <a:t> &gt; </a:t>
              </a: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77E09-2D2D-4E16-AE4B-18D5B54631D4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9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571500" y="2571750"/>
          <a:ext cx="3652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2552700" imgH="698500" progId="Equation.DSMT4">
                  <p:embed/>
                </p:oleObj>
              </mc:Choice>
              <mc:Fallback>
                <p:oleObj name="Equation" r:id="rId3" imgW="25527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571750"/>
                        <a:ext cx="3652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4119563" y="1501775"/>
            <a:ext cx="2695575" cy="346075"/>
            <a:chOff x="2595" y="946"/>
            <a:chExt cx="1698" cy="218"/>
          </a:xfrm>
        </p:grpSpPr>
        <p:sp>
          <p:nvSpPr>
            <p:cNvPr id="35875" name="Text Box 7"/>
            <p:cNvSpPr txBox="1">
              <a:spLocks noChangeArrowheads="1"/>
            </p:cNvSpPr>
            <p:nvPr/>
          </p:nvSpPr>
          <p:spPr bwMode="auto">
            <a:xfrm>
              <a:off x="2705" y="946"/>
              <a:ext cx="15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e     desconhecidas mas  </a:t>
              </a:r>
              <a:endParaRPr lang="pt-BR" altLang="pt-BR" sz="1600"/>
            </a:p>
          </p:txBody>
        </p:sp>
        <p:graphicFrame>
          <p:nvGraphicFramePr>
            <p:cNvPr id="35876" name="Object 17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77" name="Object 18"/>
            <p:cNvGraphicFramePr>
              <a:graphicFrameLocks noChangeAspect="1"/>
            </p:cNvGraphicFramePr>
            <p:nvPr/>
          </p:nvGraphicFramePr>
          <p:xfrm>
            <a:off x="2847" y="947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947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105400" y="3048000"/>
            <a:ext cx="4000500" cy="2670175"/>
            <a:chOff x="3264" y="2105"/>
            <a:chExt cx="2520" cy="1682"/>
          </a:xfrm>
        </p:grpSpPr>
        <p:grpSp>
          <p:nvGrpSpPr>
            <p:cNvPr id="35856" name="Group 50"/>
            <p:cNvGrpSpPr>
              <a:grpSpLocks/>
            </p:cNvGrpSpPr>
            <p:nvPr/>
          </p:nvGrpSpPr>
          <p:grpSpPr bwMode="auto">
            <a:xfrm>
              <a:off x="3264" y="2105"/>
              <a:ext cx="2520" cy="1682"/>
              <a:chOff x="3264" y="2105"/>
              <a:chExt cx="2520" cy="1682"/>
            </a:xfrm>
          </p:grpSpPr>
          <p:grpSp>
            <p:nvGrpSpPr>
              <p:cNvPr id="35867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5870" name="Picture 2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87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587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587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5874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5868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5869" name="Object 12"/>
              <p:cNvGraphicFramePr>
                <a:graphicFrameLocks noChangeAspect="1"/>
              </p:cNvGraphicFramePr>
              <p:nvPr/>
            </p:nvGraphicFramePr>
            <p:xfrm>
              <a:off x="4955" y="2105"/>
              <a:ext cx="365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1" name="Equation" r:id="rId10" imgW="406224" imgH="241195" progId="Equation.DSMT4">
                      <p:embed/>
                    </p:oleObj>
                  </mc:Choice>
                  <mc:Fallback>
                    <p:oleObj name="Equation" r:id="rId10" imgW="406224" imgH="241195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5" y="2105"/>
                            <a:ext cx="365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57" name="Freeform 32"/>
            <p:cNvSpPr>
              <a:spLocks/>
            </p:cNvSpPr>
            <p:nvPr/>
          </p:nvSpPr>
          <p:spPr bwMode="auto">
            <a:xfrm>
              <a:off x="4162" y="2214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58" name="Text Box 33"/>
            <p:cNvSpPr txBox="1">
              <a:spLocks noChangeArrowheads="1"/>
            </p:cNvSpPr>
            <p:nvPr/>
          </p:nvSpPr>
          <p:spPr bwMode="auto">
            <a:xfrm>
              <a:off x="4805" y="3471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5859" name="Text Box 34"/>
            <p:cNvSpPr txBox="1">
              <a:spLocks noChangeArrowheads="1"/>
            </p:cNvSpPr>
            <p:nvPr/>
          </p:nvSpPr>
          <p:spPr bwMode="auto">
            <a:xfrm>
              <a:off x="4032" y="3471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5860" name="Group 35"/>
            <p:cNvGrpSpPr>
              <a:grpSpLocks/>
            </p:cNvGrpSpPr>
            <p:nvPr/>
          </p:nvGrpSpPr>
          <p:grpSpPr bwMode="auto">
            <a:xfrm>
              <a:off x="5076" y="2900"/>
              <a:ext cx="385" cy="470"/>
              <a:chOff x="4800" y="2602"/>
              <a:chExt cx="385" cy="470"/>
            </a:xfrm>
          </p:grpSpPr>
          <p:sp>
            <p:nvSpPr>
              <p:cNvPr id="35865" name="Line 36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5866" name="Object 11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2" name="Equation" r:id="rId12" imgW="177646" imgH="393359" progId="Equation.DSMT4">
                      <p:embed/>
                    </p:oleObj>
                  </mc:Choice>
                  <mc:Fallback>
                    <p:oleObj name="Equation" r:id="rId12" imgW="177646" imgH="393359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61" name="Group 38"/>
            <p:cNvGrpSpPr>
              <a:grpSpLocks/>
            </p:cNvGrpSpPr>
            <p:nvPr/>
          </p:nvGrpSpPr>
          <p:grpSpPr bwMode="auto">
            <a:xfrm>
              <a:off x="3669" y="2890"/>
              <a:ext cx="351" cy="470"/>
              <a:chOff x="2769" y="2544"/>
              <a:chExt cx="351" cy="470"/>
            </a:xfrm>
          </p:grpSpPr>
          <p:sp>
            <p:nvSpPr>
              <p:cNvPr id="35863" name="Line 39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5864" name="Object 10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3" name="Equation" r:id="rId14" imgW="177646" imgH="393359" progId="Equation.DSMT4">
                      <p:embed/>
                    </p:oleObj>
                  </mc:Choice>
                  <mc:Fallback>
                    <p:oleObj name="Equation" r:id="rId14" imgW="177646" imgH="393359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862" name="Object 8"/>
            <p:cNvGraphicFramePr>
              <a:graphicFrameLocks noChangeAspect="1"/>
            </p:cNvGraphicFramePr>
            <p:nvPr/>
          </p:nvGraphicFramePr>
          <p:xfrm>
            <a:off x="4387" y="2984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4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2984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46" name="Object 43"/>
          <p:cNvGraphicFramePr>
            <a:graphicFrameLocks noChangeAspect="1"/>
          </p:cNvGraphicFramePr>
          <p:nvPr/>
        </p:nvGraphicFramePr>
        <p:xfrm>
          <a:off x="6643688" y="1500188"/>
          <a:ext cx="7445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18" imgW="520474" imgH="241195" progId="Equation.DSMT4">
                  <p:embed/>
                </p:oleObj>
              </mc:Choice>
              <mc:Fallback>
                <p:oleObj name="Equation" r:id="rId18" imgW="520474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500188"/>
                        <a:ext cx="7445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642938" y="385762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aphicFrame>
        <p:nvGraphicFramePr>
          <p:cNvPr id="30765" name="Object 45"/>
          <p:cNvGraphicFramePr>
            <a:graphicFrameLocks noChangeAspect="1"/>
          </p:cNvGraphicFramePr>
          <p:nvPr/>
        </p:nvGraphicFramePr>
        <p:xfrm>
          <a:off x="755650" y="4437063"/>
          <a:ext cx="38877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20" imgW="2717800" imgH="698500" progId="Equation.DSMT4">
                  <p:embed/>
                </p:oleObj>
              </mc:Choice>
              <mc:Fallback>
                <p:oleObj name="Equation" r:id="rId20" imgW="2717800" imgH="6985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38877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tângulo 47"/>
          <p:cNvSpPr>
            <a:spLocks noChangeArrowheads="1"/>
          </p:cNvSpPr>
          <p:nvPr/>
        </p:nvSpPr>
        <p:spPr bwMode="auto">
          <a:xfrm>
            <a:off x="6621463" y="1428750"/>
            <a:ext cx="857250" cy="5000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621463" y="19288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</a:rPr>
              <a:t>homocedástico</a:t>
            </a:r>
            <a:r>
              <a:rPr lang="pt-BR" altLang="pt-BR" sz="1800" dirty="0">
                <a:solidFill>
                  <a:srgbClr val="FF3300"/>
                </a:solidFill>
              </a:rPr>
              <a:t>)</a:t>
            </a:r>
          </a:p>
        </p:txBody>
      </p:sp>
      <p:grpSp>
        <p:nvGrpSpPr>
          <p:cNvPr id="8" name="Grupo 34"/>
          <p:cNvGrpSpPr>
            <a:grpSpLocks/>
          </p:cNvGrpSpPr>
          <p:nvPr/>
        </p:nvGrpSpPr>
        <p:grpSpPr bwMode="auto">
          <a:xfrm>
            <a:off x="714375" y="5643563"/>
            <a:ext cx="5715000" cy="917575"/>
            <a:chOff x="714348" y="5940449"/>
            <a:chExt cx="5715000" cy="917575"/>
          </a:xfrm>
        </p:grpSpPr>
        <p:sp>
          <p:nvSpPr>
            <p:cNvPr id="35854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Região Crítica:</a:t>
              </a:r>
            </a:p>
          </p:txBody>
        </p:sp>
        <p:sp>
          <p:nvSpPr>
            <p:cNvPr id="35855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/>
                <a:t>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  <a:endParaRPr lang="pt-BR" altLang="pt-BR" sz="1600" i="1" baseline="-2500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caso contrário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</a:rPr>
                <a:t>(|</a:t>
              </a:r>
              <a:r>
                <a:rPr lang="pt-BR" altLang="pt-BR" sz="1600" i="1">
                  <a:latin typeface="Times New Roman" charset="0"/>
                </a:rPr>
                <a:t>t|</a:t>
              </a:r>
              <a:r>
                <a:rPr lang="pt-BR" altLang="pt-BR" sz="1600">
                  <a:latin typeface="Times New Roman" charset="0"/>
                </a:rPr>
                <a:t> &gt;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AF353-9293-4B18-8CA6-CA434E7E558E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785813" y="2571750"/>
          <a:ext cx="2254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1574800" imgH="698500" progId="Equation.DSMT4">
                  <p:embed/>
                </p:oleObj>
              </mc:Choice>
              <mc:Fallback>
                <p:oleObj name="Equation" r:id="rId3" imgW="15748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571750"/>
                        <a:ext cx="22542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4119563" y="1501775"/>
            <a:ext cx="2695575" cy="346075"/>
            <a:chOff x="2595" y="946"/>
            <a:chExt cx="1698" cy="218"/>
          </a:xfrm>
        </p:grpSpPr>
        <p:sp>
          <p:nvSpPr>
            <p:cNvPr id="36900" name="Text Box 7"/>
            <p:cNvSpPr txBox="1">
              <a:spLocks noChangeArrowheads="1"/>
            </p:cNvSpPr>
            <p:nvPr/>
          </p:nvSpPr>
          <p:spPr bwMode="auto">
            <a:xfrm>
              <a:off x="2705" y="946"/>
              <a:ext cx="15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e     desconhecidas mas  </a:t>
              </a:r>
              <a:endParaRPr lang="pt-BR" altLang="pt-BR" sz="1600"/>
            </a:p>
          </p:txBody>
        </p:sp>
        <p:graphicFrame>
          <p:nvGraphicFramePr>
            <p:cNvPr id="36901" name="Object 17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2" name="Object 18"/>
            <p:cNvGraphicFramePr>
              <a:graphicFrameLocks noChangeAspect="1"/>
            </p:cNvGraphicFramePr>
            <p:nvPr/>
          </p:nvGraphicFramePr>
          <p:xfrm>
            <a:off x="2847" y="947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947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105400" y="3048000"/>
            <a:ext cx="4000500" cy="2670175"/>
            <a:chOff x="3264" y="2105"/>
            <a:chExt cx="2520" cy="1682"/>
          </a:xfrm>
        </p:grpSpPr>
        <p:grpSp>
          <p:nvGrpSpPr>
            <p:cNvPr id="36881" name="Group 50"/>
            <p:cNvGrpSpPr>
              <a:grpSpLocks/>
            </p:cNvGrpSpPr>
            <p:nvPr/>
          </p:nvGrpSpPr>
          <p:grpSpPr bwMode="auto">
            <a:xfrm>
              <a:off x="3264" y="2105"/>
              <a:ext cx="2520" cy="1682"/>
              <a:chOff x="3264" y="2105"/>
              <a:chExt cx="2520" cy="1682"/>
            </a:xfrm>
          </p:grpSpPr>
          <p:grpSp>
            <p:nvGrpSpPr>
              <p:cNvPr id="36892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6895" name="Picture 2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8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689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689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6899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6893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6894" name="Object 12"/>
              <p:cNvGraphicFramePr>
                <a:graphicFrameLocks noChangeAspect="1"/>
              </p:cNvGraphicFramePr>
              <p:nvPr/>
            </p:nvGraphicFramePr>
            <p:xfrm>
              <a:off x="5069" y="2105"/>
              <a:ext cx="137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5" name="Equation" r:id="rId10" imgW="152334" imgH="241195" progId="Equation.DSMT4">
                      <p:embed/>
                    </p:oleObj>
                  </mc:Choice>
                  <mc:Fallback>
                    <p:oleObj name="Equation" r:id="rId10" imgW="152334" imgH="241195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9" y="2105"/>
                            <a:ext cx="137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882" name="Freeform 32"/>
            <p:cNvSpPr>
              <a:spLocks/>
            </p:cNvSpPr>
            <p:nvPr/>
          </p:nvSpPr>
          <p:spPr bwMode="auto">
            <a:xfrm>
              <a:off x="4162" y="2214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3" name="Text Box 33"/>
            <p:cNvSpPr txBox="1">
              <a:spLocks noChangeArrowheads="1"/>
            </p:cNvSpPr>
            <p:nvPr/>
          </p:nvSpPr>
          <p:spPr bwMode="auto">
            <a:xfrm>
              <a:off x="4805" y="3471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6884" name="Text Box 34"/>
            <p:cNvSpPr txBox="1">
              <a:spLocks noChangeArrowheads="1"/>
            </p:cNvSpPr>
            <p:nvPr/>
          </p:nvSpPr>
          <p:spPr bwMode="auto">
            <a:xfrm>
              <a:off x="4032" y="3471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6885" name="Group 35"/>
            <p:cNvGrpSpPr>
              <a:grpSpLocks/>
            </p:cNvGrpSpPr>
            <p:nvPr/>
          </p:nvGrpSpPr>
          <p:grpSpPr bwMode="auto">
            <a:xfrm>
              <a:off x="5076" y="2900"/>
              <a:ext cx="385" cy="470"/>
              <a:chOff x="4800" y="2602"/>
              <a:chExt cx="385" cy="470"/>
            </a:xfrm>
          </p:grpSpPr>
          <p:sp>
            <p:nvSpPr>
              <p:cNvPr id="36890" name="Line 36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6891" name="Object 6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6" name="Equation" r:id="rId12" imgW="177646" imgH="393359" progId="Equation.DSMT4">
                      <p:embed/>
                    </p:oleObj>
                  </mc:Choice>
                  <mc:Fallback>
                    <p:oleObj name="Equation" r:id="rId12" imgW="177646" imgH="393359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86" name="Group 38"/>
            <p:cNvGrpSpPr>
              <a:grpSpLocks/>
            </p:cNvGrpSpPr>
            <p:nvPr/>
          </p:nvGrpSpPr>
          <p:grpSpPr bwMode="auto">
            <a:xfrm>
              <a:off x="3669" y="2890"/>
              <a:ext cx="351" cy="470"/>
              <a:chOff x="2769" y="2544"/>
              <a:chExt cx="351" cy="470"/>
            </a:xfrm>
          </p:grpSpPr>
          <p:sp>
            <p:nvSpPr>
              <p:cNvPr id="36888" name="Line 39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6889" name="Object 10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7" name="Equation" r:id="rId14" imgW="177646" imgH="393359" progId="Equation.DSMT4">
                      <p:embed/>
                    </p:oleObj>
                  </mc:Choice>
                  <mc:Fallback>
                    <p:oleObj name="Equation" r:id="rId14" imgW="177646" imgH="393359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887" name="Object 8"/>
            <p:cNvGraphicFramePr>
              <a:graphicFrameLocks noChangeAspect="1"/>
            </p:cNvGraphicFramePr>
            <p:nvPr/>
          </p:nvGraphicFramePr>
          <p:xfrm>
            <a:off x="4387" y="2984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2984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45" name="Text Box 46"/>
          <p:cNvSpPr txBox="1">
            <a:spLocks noChangeArrowheads="1"/>
          </p:cNvSpPr>
          <p:nvPr/>
        </p:nvSpPr>
        <p:spPr bwMode="auto">
          <a:xfrm>
            <a:off x="6621463" y="19288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</a:rPr>
              <a:t>heterocedástico</a:t>
            </a:r>
            <a:r>
              <a:rPr lang="pt-BR" altLang="pt-BR" sz="1800" dirty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36871" name="Object 43"/>
          <p:cNvGraphicFramePr>
            <a:graphicFrameLocks noChangeAspect="1"/>
          </p:cNvGraphicFramePr>
          <p:nvPr/>
        </p:nvGraphicFramePr>
        <p:xfrm>
          <a:off x="6634163" y="1500188"/>
          <a:ext cx="763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18" imgW="533169" imgH="241195" progId="Equation.DSMT4">
                  <p:embed/>
                </p:oleObj>
              </mc:Choice>
              <mc:Fallback>
                <p:oleObj name="Equation" r:id="rId18" imgW="533169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1500188"/>
                        <a:ext cx="7635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642938" y="378618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30765" name="Object 11"/>
          <p:cNvGraphicFramePr>
            <a:graphicFrameLocks noChangeAspect="1"/>
          </p:cNvGraphicFramePr>
          <p:nvPr/>
        </p:nvGraphicFramePr>
        <p:xfrm>
          <a:off x="714375" y="4357688"/>
          <a:ext cx="1562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20" imgW="1091726" imgH="698197" progId="Equation.DSMT4">
                  <p:embed/>
                </p:oleObj>
              </mc:Choice>
              <mc:Fallback>
                <p:oleObj name="Equation" r:id="rId20" imgW="1091726" imgH="69819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57688"/>
                        <a:ext cx="15621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tângulo 47"/>
          <p:cNvSpPr>
            <a:spLocks noChangeArrowheads="1"/>
          </p:cNvSpPr>
          <p:nvPr/>
        </p:nvSpPr>
        <p:spPr bwMode="auto">
          <a:xfrm>
            <a:off x="6621463" y="1428750"/>
            <a:ext cx="857250" cy="5000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169003" name="Object 7"/>
          <p:cNvGraphicFramePr>
            <a:graphicFrameLocks noChangeAspect="1"/>
          </p:cNvGraphicFramePr>
          <p:nvPr/>
        </p:nvGraphicFramePr>
        <p:xfrm>
          <a:off x="3571875" y="2214563"/>
          <a:ext cx="179863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22" imgW="1257300" imgH="1206500" progId="Equation.DSMT4">
                  <p:embed/>
                </p:oleObj>
              </mc:Choice>
              <mc:Fallback>
                <p:oleObj name="Equation" r:id="rId22" imgW="1257300" imgH="1206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214563"/>
                        <a:ext cx="1798638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o 35"/>
          <p:cNvGrpSpPr>
            <a:grpSpLocks/>
          </p:cNvGrpSpPr>
          <p:nvPr/>
        </p:nvGrpSpPr>
        <p:grpSpPr bwMode="auto">
          <a:xfrm>
            <a:off x="714375" y="5643563"/>
            <a:ext cx="5715000" cy="917575"/>
            <a:chOff x="714348" y="5940449"/>
            <a:chExt cx="5715000" cy="917575"/>
          </a:xfrm>
        </p:grpSpPr>
        <p:sp>
          <p:nvSpPr>
            <p:cNvPr id="36879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Região Crítica:</a:t>
              </a:r>
            </a:p>
          </p:txBody>
        </p:sp>
        <p:sp>
          <p:nvSpPr>
            <p:cNvPr id="36880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/>
                <a:t>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  <a:endParaRPr lang="pt-BR" altLang="pt-BR" sz="1600" i="1" baseline="-2500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caso contrário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</a:rPr>
                <a:t>(|</a:t>
              </a:r>
              <a:r>
                <a:rPr lang="pt-BR" altLang="pt-BR" sz="1600" i="1">
                  <a:latin typeface="Times New Roman" charset="0"/>
                </a:rPr>
                <a:t>t|</a:t>
              </a:r>
              <a:r>
                <a:rPr lang="pt-BR" altLang="pt-BR" sz="1600">
                  <a:latin typeface="Times New Roman" charset="0"/>
                </a:rPr>
                <a:t> &gt;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E822-9A85-4905-A9E5-7E00209CEEAB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/>
      <p:bldP spid="4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duas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quaisquer têm distribuições normais com médias e variâncias desconhecidas. Retira-se uma amostra de cada população e calcula-se a média e a variância para cada amostra. Teste a hipótese de que as médias populacionais não diferem significativamente a 5% entre si, considerando que: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00250" y="3857625"/>
            <a:ext cx="486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Usar teste t homocedástico ou heterocedástico?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2276475" y="4429125"/>
            <a:ext cx="4867275" cy="344488"/>
            <a:chOff x="2000232" y="4357694"/>
            <a:chExt cx="4867282" cy="344488"/>
          </a:xfrm>
        </p:grpSpPr>
        <p:sp>
          <p:nvSpPr>
            <p:cNvPr id="37896" name="Text Box 19"/>
            <p:cNvSpPr txBox="1">
              <a:spLocks noChangeArrowheads="1"/>
            </p:cNvSpPr>
            <p:nvPr/>
          </p:nvSpPr>
          <p:spPr bwMode="auto">
            <a:xfrm>
              <a:off x="2000232" y="4357694"/>
              <a:ext cx="48672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primeiramente deve-se testar se </a:t>
              </a:r>
            </a:p>
          </p:txBody>
        </p:sp>
        <p:graphicFrame>
          <p:nvGraphicFramePr>
            <p:cNvPr id="37897" name="Object 14"/>
            <p:cNvGraphicFramePr>
              <a:graphicFrameLocks noChangeAspect="1"/>
            </p:cNvGraphicFramePr>
            <p:nvPr/>
          </p:nvGraphicFramePr>
          <p:xfrm>
            <a:off x="5259398" y="4357694"/>
            <a:ext cx="7413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6" name="Equation" r:id="rId3" imgW="520474" imgH="241195" progId="Equation.DSMT4">
                    <p:embed/>
                  </p:oleObj>
                </mc:Choice>
                <mc:Fallback>
                  <p:oleObj name="Equation" r:id="rId3" imgW="520474" imgH="24119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9398" y="4357694"/>
                          <a:ext cx="741362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E6384-D95F-40EA-B9F6-DCB04E6E1357}" type="slidenum">
              <a:rPr lang="pt-BR"/>
              <a:pPr>
                <a:defRPr/>
              </a:pPr>
              <a:t>38</a:t>
            </a:fld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5" imgW="4254500" imgH="241300" progId="Equation.DSMT4">
                  <p:embed/>
                </p:oleObj>
              </mc:Choice>
              <mc:Fallback>
                <p:oleObj name="Equation" r:id="rId5" imgW="42545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duas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quaisquer têm distribuições normais com médias e variâncias desconhecidas. Retira-se uma amostra de cada população e calculam-se a média e a variância para cada amostra. Teste a hipótese de que as médias populacionais não diferem significativamente a 5% entre si, considerando que:</a:t>
            </a: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3" imgW="4254500" imgH="241300" progId="Equation.DSMT4">
                  <p:embed/>
                </p:oleObj>
              </mc:Choice>
              <mc:Fallback>
                <p:oleObj name="Equation" r:id="rId3" imgW="42545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0" name="Group 39"/>
          <p:cNvGrpSpPr>
            <a:grpSpLocks/>
          </p:cNvGrpSpPr>
          <p:nvPr/>
        </p:nvGrpSpPr>
        <p:grpSpPr bwMode="auto">
          <a:xfrm>
            <a:off x="1839913" y="642938"/>
            <a:ext cx="6089650" cy="660400"/>
            <a:chOff x="447" y="3684"/>
            <a:chExt cx="3836" cy="416"/>
          </a:xfrm>
        </p:grpSpPr>
        <p:sp>
          <p:nvSpPr>
            <p:cNvPr id="161825" name="Rectangle 33"/>
            <p:cNvSpPr>
              <a:spLocks noChangeArrowheads="1"/>
            </p:cNvSpPr>
            <p:nvPr/>
          </p:nvSpPr>
          <p:spPr bwMode="auto">
            <a:xfrm>
              <a:off x="447" y="3684"/>
              <a:ext cx="297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200" kern="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/>
                  <a:ea typeface="+mj-ea"/>
                  <a:cs typeface="+mj-cs"/>
                </a:rPr>
                <a:t>Teste de Hipótese para</a:t>
              </a:r>
              <a:endPara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Symbol" pitchFamily="18" charset="2"/>
              </a:endParaRPr>
            </a:p>
          </p:txBody>
        </p:sp>
        <p:grpSp>
          <p:nvGrpSpPr>
            <p:cNvPr id="45102" name="Group 35"/>
            <p:cNvGrpSpPr>
              <a:grpSpLocks/>
            </p:cNvGrpSpPr>
            <p:nvPr/>
          </p:nvGrpSpPr>
          <p:grpSpPr bwMode="auto">
            <a:xfrm>
              <a:off x="3403" y="3686"/>
              <a:ext cx="880" cy="414"/>
              <a:chOff x="4134" y="422"/>
              <a:chExt cx="880" cy="414"/>
            </a:xfrm>
          </p:grpSpPr>
          <p:graphicFrame>
            <p:nvGraphicFramePr>
              <p:cNvPr id="45103" name="Object 15"/>
              <p:cNvGraphicFramePr>
                <a:graphicFrameLocks noChangeAspect="1"/>
              </p:cNvGraphicFramePr>
              <p:nvPr/>
            </p:nvGraphicFramePr>
            <p:xfrm>
              <a:off x="4140" y="432"/>
              <a:ext cx="874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1" name="Equation" r:id="rId5" imgW="520474" imgH="241195" progId="Equation.DSMT4">
                      <p:embed/>
                    </p:oleObj>
                  </mc:Choice>
                  <mc:Fallback>
                    <p:oleObj name="Equation" r:id="rId5" imgW="520474" imgH="241195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0" y="432"/>
                            <a:ext cx="874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104" name="Object 16"/>
              <p:cNvGraphicFramePr>
                <a:graphicFrameLocks noChangeAspect="1"/>
              </p:cNvGraphicFramePr>
              <p:nvPr/>
            </p:nvGraphicFramePr>
            <p:xfrm>
              <a:off x="4134" y="422"/>
              <a:ext cx="874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2" name="Equation" r:id="rId7" imgW="520474" imgH="241195" progId="Equation.DSMT4">
                      <p:embed/>
                    </p:oleObj>
                  </mc:Choice>
                  <mc:Fallback>
                    <p:oleObj name="Equation" r:id="rId7" imgW="520474" imgH="241195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4" y="422"/>
                            <a:ext cx="874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172200" y="5508625"/>
            <a:ext cx="290513" cy="706438"/>
            <a:chOff x="4616" y="3120"/>
            <a:chExt cx="183" cy="445"/>
          </a:xfrm>
        </p:grpSpPr>
        <p:sp>
          <p:nvSpPr>
            <p:cNvPr id="45099" name="Line 26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100" name="Text Box 27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3300"/>
                  </a:solidFill>
                </a:rPr>
                <a:t>?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921625" y="4405313"/>
            <a:ext cx="757238" cy="601662"/>
            <a:chOff x="4990" y="2339"/>
            <a:chExt cx="477" cy="379"/>
          </a:xfrm>
        </p:grpSpPr>
        <p:sp>
          <p:nvSpPr>
            <p:cNvPr id="45097" name="Line 36"/>
            <p:cNvSpPr>
              <a:spLocks noChangeShapeType="1"/>
            </p:cNvSpPr>
            <p:nvPr/>
          </p:nvSpPr>
          <p:spPr bwMode="auto">
            <a:xfrm flipV="1">
              <a:off x="4990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5098" name="Object 10"/>
            <p:cNvGraphicFramePr>
              <a:graphicFrameLocks noChangeAspect="1"/>
            </p:cNvGraphicFramePr>
            <p:nvPr/>
          </p:nvGraphicFramePr>
          <p:xfrm>
            <a:off x="5124" y="2339"/>
            <a:ext cx="3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3" name="Equation" r:id="rId9" imgW="380835" imgH="190417" progId="Equation.DSMT4">
                    <p:embed/>
                  </p:oleObj>
                </mc:Choice>
                <mc:Fallback>
                  <p:oleObj name="Equation" r:id="rId9" imgW="380835" imgH="190417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" y="2339"/>
                          <a:ext cx="3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529263" y="4405313"/>
            <a:ext cx="701675" cy="601662"/>
            <a:chOff x="3483" y="2339"/>
            <a:chExt cx="442" cy="379"/>
          </a:xfrm>
        </p:grpSpPr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 flipH="1" flipV="1">
              <a:off x="3733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5096" name="Object 9"/>
            <p:cNvGraphicFramePr>
              <a:graphicFrameLocks noChangeAspect="1"/>
            </p:cNvGraphicFramePr>
            <p:nvPr/>
          </p:nvGraphicFramePr>
          <p:xfrm>
            <a:off x="3483" y="2339"/>
            <a:ext cx="34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Equation" r:id="rId11" imgW="380835" imgH="190417" progId="Equation.DSMT4">
                    <p:embed/>
                  </p:oleObj>
                </mc:Choice>
                <mc:Fallback>
                  <p:oleObj name="Equation" r:id="rId11" imgW="380835" imgH="190417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2339"/>
                          <a:ext cx="34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85" name="Group 56"/>
          <p:cNvGrpSpPr>
            <a:grpSpLocks/>
          </p:cNvGrpSpPr>
          <p:nvPr/>
        </p:nvGrpSpPr>
        <p:grpSpPr bwMode="auto">
          <a:xfrm>
            <a:off x="5959475" y="3270250"/>
            <a:ext cx="2867025" cy="2286000"/>
            <a:chOff x="3754" y="1624"/>
            <a:chExt cx="1806" cy="1440"/>
          </a:xfrm>
        </p:grpSpPr>
        <p:grpSp>
          <p:nvGrpSpPr>
            <p:cNvPr id="45088" name="Group 55"/>
            <p:cNvGrpSpPr>
              <a:grpSpLocks/>
            </p:cNvGrpSpPr>
            <p:nvPr/>
          </p:nvGrpSpPr>
          <p:grpSpPr bwMode="auto">
            <a:xfrm>
              <a:off x="4656" y="1655"/>
              <a:ext cx="454" cy="309"/>
              <a:chOff x="4656" y="1655"/>
              <a:chExt cx="454" cy="309"/>
            </a:xfrm>
          </p:grpSpPr>
          <p:sp>
            <p:nvSpPr>
              <p:cNvPr id="45093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45094" name="Object 8"/>
              <p:cNvGraphicFramePr>
                <a:graphicFrameLocks noChangeAspect="1"/>
              </p:cNvGraphicFramePr>
              <p:nvPr/>
            </p:nvGraphicFramePr>
            <p:xfrm>
              <a:off x="4802" y="1655"/>
              <a:ext cx="3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5" name="Equation" r:id="rId12" imgW="342751" imgH="241195" progId="Equation.DSMT4">
                      <p:embed/>
                    </p:oleObj>
                  </mc:Choice>
                  <mc:Fallback>
                    <p:oleObj name="Equation" r:id="rId12" imgW="342751" imgH="241195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2" y="1655"/>
                            <a:ext cx="308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5089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90" name="Freeform 47"/>
            <p:cNvSpPr>
              <a:spLocks/>
            </p:cNvSpPr>
            <p:nvPr/>
          </p:nvSpPr>
          <p:spPr bwMode="auto">
            <a:xfrm>
              <a:off x="3838" y="1858"/>
              <a:ext cx="1607" cy="1014"/>
            </a:xfrm>
            <a:custGeom>
              <a:avLst/>
              <a:gdLst>
                <a:gd name="T0" fmla="*/ 0 w 1034"/>
                <a:gd name="T1" fmla="*/ 2147483647 h 645"/>
                <a:gd name="T2" fmla="*/ 2147483647 w 1034"/>
                <a:gd name="T3" fmla="*/ 224221358 h 645"/>
                <a:gd name="T4" fmla="*/ 2147483647 w 1034"/>
                <a:gd name="T5" fmla="*/ 2147483647 h 645"/>
                <a:gd name="T6" fmla="*/ 2147483647 w 1034"/>
                <a:gd name="T7" fmla="*/ 214748364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91" name="Text Box 48"/>
            <p:cNvSpPr txBox="1">
              <a:spLocks noChangeArrowheads="1"/>
            </p:cNvSpPr>
            <p:nvPr/>
          </p:nvSpPr>
          <p:spPr bwMode="auto">
            <a:xfrm>
              <a:off x="3754" y="285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5092" name="Text Box 49"/>
            <p:cNvSpPr txBox="1">
              <a:spLocks noChangeArrowheads="1"/>
            </p:cNvSpPr>
            <p:nvPr/>
          </p:nvSpPr>
          <p:spPr bwMode="auto">
            <a:xfrm>
              <a:off x="5230" y="2809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588250" y="5508625"/>
            <a:ext cx="290513" cy="706438"/>
            <a:chOff x="4616" y="3120"/>
            <a:chExt cx="183" cy="445"/>
          </a:xfrm>
        </p:grpSpPr>
        <p:sp>
          <p:nvSpPr>
            <p:cNvPr id="45083" name="Line 59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84" name="Text Box 60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3300"/>
                  </a:solidFill>
                </a:rPr>
                <a:t>?</a:t>
              </a:r>
            </a:p>
          </p:txBody>
        </p:sp>
      </p:grp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04850" y="45402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704850" y="55118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Região Crítica:</a:t>
            </a:r>
          </a:p>
        </p:txBody>
      </p:sp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890588" y="3865563"/>
          <a:ext cx="1385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14" imgW="965200" imgH="457200" progId="Equation.DSMT4">
                  <p:embed/>
                </p:oleObj>
              </mc:Choice>
              <mc:Fallback>
                <p:oleObj name="Equation" r:id="rId14" imgW="9652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865563"/>
                        <a:ext cx="13858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877888" y="4870450"/>
          <a:ext cx="15509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16" imgW="1079500" imgH="457200" progId="Equation.DSMT4">
                  <p:embed/>
                </p:oleObj>
              </mc:Choice>
              <mc:Fallback>
                <p:oleObj name="Equation" r:id="rId16" imgW="10795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870450"/>
                        <a:ext cx="15509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45"/>
          <p:cNvGrpSpPr>
            <a:grpSpLocks/>
          </p:cNvGrpSpPr>
          <p:nvPr/>
        </p:nvGrpSpPr>
        <p:grpSpPr bwMode="auto">
          <a:xfrm>
            <a:off x="642938" y="2880636"/>
            <a:ext cx="3124200" cy="954767"/>
            <a:chOff x="642910" y="2880657"/>
            <a:chExt cx="3124200" cy="954393"/>
          </a:xfrm>
        </p:grpSpPr>
        <p:sp>
          <p:nvSpPr>
            <p:cNvPr id="45081" name="Text Box 51"/>
            <p:cNvSpPr txBox="1">
              <a:spLocks noChangeArrowheads="1"/>
            </p:cNvSpPr>
            <p:nvPr/>
          </p:nvSpPr>
          <p:spPr bwMode="auto">
            <a:xfrm>
              <a:off x="642910" y="2880657"/>
              <a:ext cx="3124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Hipóteses</a:t>
              </a:r>
            </a:p>
          </p:txBody>
        </p:sp>
        <p:graphicFrame>
          <p:nvGraphicFramePr>
            <p:cNvPr id="45082" name="Object 14"/>
            <p:cNvGraphicFramePr>
              <a:graphicFrameLocks noChangeAspect="1"/>
            </p:cNvGraphicFramePr>
            <p:nvPr/>
          </p:nvGraphicFramePr>
          <p:xfrm>
            <a:off x="830942" y="3146075"/>
            <a:ext cx="24050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8" name="Equation" r:id="rId18" imgW="1688367" imgH="482391" progId="Equation.DSMT4">
                    <p:embed/>
                  </p:oleObj>
                </mc:Choice>
                <mc:Fallback>
                  <p:oleObj name="Equation" r:id="rId18" imgW="1688367" imgH="482391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942" y="3146075"/>
                          <a:ext cx="2405063" cy="688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6BC7B-EC9F-416F-A77D-81965EE15E9A}" type="slidenum">
              <a:rPr lang="pt-BR"/>
              <a:pPr>
                <a:defRPr/>
              </a:pPr>
              <a:t>39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6192092" y="3663950"/>
            <a:ext cx="1692276" cy="1864835"/>
            <a:chOff x="6192092" y="3663950"/>
            <a:chExt cx="1692276" cy="1864835"/>
          </a:xfrm>
        </p:grpSpPr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6324600" y="3663950"/>
              <a:ext cx="1433513" cy="1517650"/>
            </a:xfrm>
            <a:custGeom>
              <a:avLst/>
              <a:gdLst>
                <a:gd name="T0" fmla="*/ 0 w 581"/>
                <a:gd name="T1" fmla="*/ 2147483647 h 608"/>
                <a:gd name="T2" fmla="*/ 0 w 581"/>
                <a:gd name="T3" fmla="*/ 2147483647 h 608"/>
                <a:gd name="T4" fmla="*/ 2147483647 w 581"/>
                <a:gd name="T5" fmla="*/ 2147483647 h 608"/>
                <a:gd name="T6" fmla="*/ 2147483647 w 581"/>
                <a:gd name="T7" fmla="*/ 2147483647 h 608"/>
                <a:gd name="T8" fmla="*/ 2147483647 w 581"/>
                <a:gd name="T9" fmla="*/ 2147483647 h 608"/>
                <a:gd name="T10" fmla="*/ 2147483647 w 581"/>
                <a:gd name="T11" fmla="*/ 2147483647 h 608"/>
                <a:gd name="T12" fmla="*/ 2147483647 w 581"/>
                <a:gd name="T13" fmla="*/ 2147483647 h 608"/>
                <a:gd name="T14" fmla="*/ 2147483647 w 581"/>
                <a:gd name="T15" fmla="*/ 2147483647 h 608"/>
                <a:gd name="T16" fmla="*/ 2147483647 w 581"/>
                <a:gd name="T17" fmla="*/ 0 h 608"/>
                <a:gd name="T18" fmla="*/ 2147483647 w 581"/>
                <a:gd name="T19" fmla="*/ 2147483647 h 608"/>
                <a:gd name="T20" fmla="*/ 2147483647 w 581"/>
                <a:gd name="T21" fmla="*/ 2147483647 h 608"/>
                <a:gd name="T22" fmla="*/ 2147483647 w 581"/>
                <a:gd name="T23" fmla="*/ 2147483647 h 608"/>
                <a:gd name="T24" fmla="*/ 2147483647 w 581"/>
                <a:gd name="T25" fmla="*/ 2147483647 h 608"/>
                <a:gd name="T26" fmla="*/ 2147483647 w 581"/>
                <a:gd name="T27" fmla="*/ 2147483647 h 608"/>
                <a:gd name="T28" fmla="*/ 2147483647 w 581"/>
                <a:gd name="T29" fmla="*/ 2147483647 h 608"/>
                <a:gd name="T30" fmla="*/ 2147483647 w 581"/>
                <a:gd name="T31" fmla="*/ 2147483647 h 608"/>
                <a:gd name="T32" fmla="*/ 2147483647 w 581"/>
                <a:gd name="T33" fmla="*/ 2147483647 h 608"/>
                <a:gd name="T34" fmla="*/ 2147483647 w 581"/>
                <a:gd name="T35" fmla="*/ 2147483647 h 608"/>
                <a:gd name="T36" fmla="*/ 2147483647 w 581"/>
                <a:gd name="T37" fmla="*/ 2147483647 h 608"/>
                <a:gd name="T38" fmla="*/ 0 w 581"/>
                <a:gd name="T39" fmla="*/ 2147483647 h 6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1"/>
                <a:gd name="T61" fmla="*/ 0 h 608"/>
                <a:gd name="T62" fmla="*/ 581 w 581"/>
                <a:gd name="T63" fmla="*/ 608 h 6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1" h="608">
                  <a:moveTo>
                    <a:pt x="0" y="608"/>
                  </a:moveTo>
                  <a:lnTo>
                    <a:pt x="0" y="305"/>
                  </a:lnTo>
                  <a:lnTo>
                    <a:pt x="24" y="238"/>
                  </a:lnTo>
                  <a:lnTo>
                    <a:pt x="50" y="171"/>
                  </a:lnTo>
                  <a:lnTo>
                    <a:pt x="70" y="118"/>
                  </a:lnTo>
                  <a:lnTo>
                    <a:pt x="103" y="68"/>
                  </a:lnTo>
                  <a:lnTo>
                    <a:pt x="127" y="32"/>
                  </a:lnTo>
                  <a:lnTo>
                    <a:pt x="166" y="5"/>
                  </a:lnTo>
                  <a:lnTo>
                    <a:pt x="199" y="0"/>
                  </a:lnTo>
                  <a:lnTo>
                    <a:pt x="233" y="20"/>
                  </a:lnTo>
                  <a:lnTo>
                    <a:pt x="269" y="46"/>
                  </a:lnTo>
                  <a:lnTo>
                    <a:pt x="310" y="80"/>
                  </a:lnTo>
                  <a:lnTo>
                    <a:pt x="355" y="135"/>
                  </a:lnTo>
                  <a:lnTo>
                    <a:pt x="401" y="188"/>
                  </a:lnTo>
                  <a:lnTo>
                    <a:pt x="444" y="248"/>
                  </a:lnTo>
                  <a:lnTo>
                    <a:pt x="499" y="320"/>
                  </a:lnTo>
                  <a:lnTo>
                    <a:pt x="557" y="394"/>
                  </a:lnTo>
                  <a:lnTo>
                    <a:pt x="581" y="430"/>
                  </a:lnTo>
                  <a:lnTo>
                    <a:pt x="581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0736909"/>
                </p:ext>
              </p:extLst>
            </p:nvPr>
          </p:nvGraphicFramePr>
          <p:xfrm>
            <a:off x="6192092" y="5200172"/>
            <a:ext cx="254000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9" name="Equation" r:id="rId20" imgW="177646" imgH="228402" progId="Equation.DSMT4">
                    <p:embed/>
                  </p:oleObj>
                </mc:Choice>
                <mc:Fallback>
                  <p:oleObj name="Equation" r:id="rId20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2092" y="5200172"/>
                          <a:ext cx="254000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926175"/>
                </p:ext>
              </p:extLst>
            </p:nvPr>
          </p:nvGraphicFramePr>
          <p:xfrm>
            <a:off x="7628780" y="5200172"/>
            <a:ext cx="2555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0" name="Equation" r:id="rId22" imgW="177646" imgH="228402" progId="Equation.DSMT4">
                    <p:embed/>
                  </p:oleObj>
                </mc:Choice>
                <mc:Fallback>
                  <p:oleObj name="Equation" r:id="rId22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8780" y="5200172"/>
                          <a:ext cx="2555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05712"/>
              </p:ext>
            </p:extLst>
          </p:nvPr>
        </p:nvGraphicFramePr>
        <p:xfrm>
          <a:off x="6711950" y="4489450"/>
          <a:ext cx="4714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24" imgW="329914" imgH="177646" progId="Equation.DSMT4">
                  <p:embed/>
                </p:oleObj>
              </mc:Choice>
              <mc:Fallback>
                <p:oleObj name="Equation" r:id="rId24" imgW="32991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4489450"/>
                        <a:ext cx="4714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259345"/>
              </p:ext>
            </p:extLst>
          </p:nvPr>
        </p:nvGraphicFramePr>
        <p:xfrm>
          <a:off x="6115050" y="5940425"/>
          <a:ext cx="4730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26" imgW="330120" imgH="203040" progId="Equation.DSMT4">
                  <p:embed/>
                </p:oleObj>
              </mc:Choice>
              <mc:Fallback>
                <p:oleObj name="Equation" r:id="rId26" imgW="330120" imgH="203040" progId="Equation.DSMT4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5940425"/>
                        <a:ext cx="473075" cy="287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81921"/>
              </p:ext>
            </p:extLst>
          </p:nvPr>
        </p:nvGraphicFramePr>
        <p:xfrm>
          <a:off x="7564438" y="5940425"/>
          <a:ext cx="4365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28" imgW="304668" imgH="190417" progId="Equation.DSMT4">
                  <p:embed/>
                </p:oleObj>
              </mc:Choice>
              <mc:Fallback>
                <p:oleObj name="Equation" r:id="rId28" imgW="304668" imgH="19041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5940425"/>
                        <a:ext cx="436562" cy="26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1009650" y="584835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dirty="0">
                <a:latin typeface="Times New Roman" charset="0"/>
              </a:rPr>
              <a:t>0,47 &lt; </a:t>
            </a:r>
            <a:r>
              <a:rPr lang="pt-BR" altLang="pt-BR" sz="1600" i="1" dirty="0">
                <a:latin typeface="Times New Roman" charset="0"/>
              </a:rPr>
              <a:t>F</a:t>
            </a:r>
            <a:r>
              <a:rPr lang="pt-BR" altLang="pt-BR" sz="1600" dirty="0">
                <a:latin typeface="Times New Roman" charset="0"/>
              </a:rPr>
              <a:t> &lt; 1,99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</a:t>
            </a:r>
            <a:endParaRPr lang="pt-BR" altLang="pt-BR" sz="1600" i="1" dirty="0">
              <a:sym typeface="Symbol" pitchFamily="18" charset="2"/>
            </a:endParaRPr>
          </a:p>
        </p:txBody>
      </p:sp>
      <p:graphicFrame>
        <p:nvGraphicFramePr>
          <p:cNvPr id="52" name="Object 13"/>
          <p:cNvGraphicFramePr>
            <a:graphicFrameLocks noChangeAspect="1"/>
          </p:cNvGraphicFramePr>
          <p:nvPr/>
        </p:nvGraphicFramePr>
        <p:xfrm>
          <a:off x="2571750" y="4897438"/>
          <a:ext cx="16795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30" imgW="1168400" imgH="419100" progId="Equation.DSMT4">
                  <p:embed/>
                </p:oleObj>
              </mc:Choice>
              <mc:Fallback>
                <p:oleObj name="Equation" r:id="rId30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897438"/>
                        <a:ext cx="16795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upo 49"/>
          <p:cNvGrpSpPr>
            <a:grpSpLocks/>
          </p:cNvGrpSpPr>
          <p:nvPr/>
        </p:nvGrpSpPr>
        <p:grpSpPr bwMode="auto">
          <a:xfrm>
            <a:off x="704850" y="6483350"/>
            <a:ext cx="8224838" cy="352425"/>
            <a:chOff x="704822" y="6483340"/>
            <a:chExt cx="8224896" cy="352082"/>
          </a:xfrm>
        </p:grpSpPr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704822" y="6483340"/>
              <a:ext cx="82248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Conclusão: 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, ou seja, não há razões para discordar que, a 5%,</a:t>
              </a:r>
            </a:p>
          </p:txBody>
        </p:sp>
        <p:graphicFrame>
          <p:nvGraphicFramePr>
            <p:cNvPr id="55" name="Object 18"/>
            <p:cNvGraphicFramePr>
              <a:graphicFrameLocks noChangeAspect="1"/>
            </p:cNvGraphicFramePr>
            <p:nvPr/>
          </p:nvGraphicFramePr>
          <p:xfrm>
            <a:off x="7418231" y="6490934"/>
            <a:ext cx="741362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5" name="Equation" r:id="rId32" imgW="520474" imgH="241195" progId="Equation.DSMT4">
                    <p:embed/>
                  </p:oleObj>
                </mc:Choice>
                <mc:Fallback>
                  <p:oleObj name="Equation" r:id="rId32" imgW="520474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231" y="6490934"/>
                          <a:ext cx="741362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o 8"/>
          <p:cNvGrpSpPr/>
          <p:nvPr/>
        </p:nvGrpSpPr>
        <p:grpSpPr>
          <a:xfrm>
            <a:off x="2239509" y="3466647"/>
            <a:ext cx="3528161" cy="830997"/>
            <a:chOff x="2239509" y="3466647"/>
            <a:chExt cx="3528161" cy="830997"/>
          </a:xfrm>
        </p:grpSpPr>
        <p:sp>
          <p:nvSpPr>
            <p:cNvPr id="56" name="AutoShape 173"/>
            <p:cNvSpPr>
              <a:spLocks noChangeArrowheads="1"/>
            </p:cNvSpPr>
            <p:nvPr/>
          </p:nvSpPr>
          <p:spPr bwMode="auto">
            <a:xfrm>
              <a:off x="2239509" y="3549650"/>
              <a:ext cx="533400" cy="228600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846388" y="3466647"/>
              <a:ext cx="2921282" cy="8309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Sempre bilateral se o propósito é apenas escolher qual teste t utilizar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utoUpdateAnimBg="0"/>
      <p:bldP spid="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250825" y="1511301"/>
            <a:ext cx="8664575" cy="585788"/>
            <a:chOff x="158" y="952"/>
            <a:chExt cx="5458" cy="369"/>
          </a:xfrm>
        </p:grpSpPr>
        <p:sp>
          <p:nvSpPr>
            <p:cNvPr id="5151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</a:t>
              </a:r>
            </a:p>
          </p:txBody>
        </p:sp>
        <p:graphicFrame>
          <p:nvGraphicFramePr>
            <p:cNvPr id="5152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177646" imgH="190335" progId="Equation.DSMT4">
                    <p:embed/>
                  </p:oleObj>
                </mc:Choice>
                <mc:Fallback>
                  <p:oleObj name="Equation" r:id="rId4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</a:t>
            </a:r>
          </a:p>
        </p:txBody>
      </p:sp>
      <p:graphicFrame>
        <p:nvGraphicFramePr>
          <p:cNvPr id="11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660113" imgH="622030" progId="Equation.DSMT4">
                  <p:embed/>
                </p:oleObj>
              </mc:Choice>
              <mc:Fallback>
                <p:oleObj name="Equation" r:id="rId6" imgW="660113" imgH="62203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aphicFrame>
        <p:nvGraphicFramePr>
          <p:cNvPr id="13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257300" imgH="622300" progId="Equation.DSMT4">
                  <p:embed/>
                </p:oleObj>
              </mc:Choice>
              <mc:Fallback>
                <p:oleObj name="Equation" r:id="rId8" imgW="12573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1555750" y="2643188"/>
            <a:ext cx="2230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alternativa)</a:t>
            </a:r>
          </a:p>
        </p:txBody>
      </p:sp>
      <p:graphicFrame>
        <p:nvGraphicFramePr>
          <p:cNvPr id="15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583947" imgH="203112" progId="Equation.DSMT4">
                  <p:embed/>
                </p:oleObj>
              </mc:Choice>
              <mc:Fallback>
                <p:oleObj name="Equation" r:id="rId10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46925" y="4240213"/>
            <a:ext cx="815975" cy="1366837"/>
            <a:chOff x="3836" y="3191"/>
            <a:chExt cx="514" cy="861"/>
          </a:xfrm>
        </p:grpSpPr>
        <p:sp>
          <p:nvSpPr>
            <p:cNvPr id="5149" name="Line 45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50" name="Text Box 46"/>
            <p:cNvSpPr txBox="1">
              <a:spLocks noChangeArrowheads="1"/>
            </p:cNvSpPr>
            <p:nvPr/>
          </p:nvSpPr>
          <p:spPr bwMode="auto">
            <a:xfrm>
              <a:off x="3836" y="3529"/>
              <a:ext cx="5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&gt;&gt;&gt;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falsa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514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5144" name="Picture 2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4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514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3" imgW="457002" imgH="203112" progId="Equation.DSMT4">
                    <p:embed/>
                  </p:oleObj>
                </mc:Choice>
                <mc:Fallback>
                  <p:oleObj name="Equation" r:id="rId13" imgW="457002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81688" y="4240213"/>
            <a:ext cx="1217612" cy="1366837"/>
            <a:chOff x="3705" y="3191"/>
            <a:chExt cx="767" cy="861"/>
          </a:xfrm>
        </p:grpSpPr>
        <p:sp>
          <p:nvSpPr>
            <p:cNvPr id="5139" name="Line 41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0" name="Text Box 42"/>
            <p:cNvSpPr txBox="1">
              <a:spLocks noChangeArrowheads="1"/>
            </p:cNvSpPr>
            <p:nvPr/>
          </p:nvSpPr>
          <p:spPr bwMode="auto">
            <a:xfrm>
              <a:off x="3705" y="3529"/>
              <a:ext cx="76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=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verdadeira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968875" y="4240213"/>
            <a:ext cx="815975" cy="1366837"/>
            <a:chOff x="3836" y="3191"/>
            <a:chExt cx="514" cy="861"/>
          </a:xfrm>
        </p:grpSpPr>
        <p:sp>
          <p:nvSpPr>
            <p:cNvPr id="5137" name="Line 48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Text Box 49"/>
            <p:cNvSpPr txBox="1">
              <a:spLocks noChangeArrowheads="1"/>
            </p:cNvSpPr>
            <p:nvPr/>
          </p:nvSpPr>
          <p:spPr bwMode="auto">
            <a:xfrm>
              <a:off x="3836" y="3529"/>
              <a:ext cx="5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z</a:t>
              </a:r>
              <a:r>
                <a:rPr lang="pt-BR" altLang="pt-BR" sz="1600">
                  <a:latin typeface="Times New Roman" charset="0"/>
                </a:rPr>
                <a:t> &lt;&lt;&lt;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pt-BR" altLang="pt-BR" sz="1600">
                <a:latin typeface="Times New Roman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falsa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357188" y="5395913"/>
            <a:ext cx="4519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Quais os valores desta estatística indicariam que </a:t>
            </a:r>
            <a:r>
              <a:rPr lang="pt-BR" altLang="pt-BR" sz="160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0</a:t>
            </a:r>
            <a:r>
              <a:rPr lang="pt-BR" altLang="pt-BR" sz="1600"/>
              <a:t> seria verdadeira?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357188" y="5981700"/>
            <a:ext cx="4732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 quais os valores desta estatística indicariam que </a:t>
            </a:r>
            <a:r>
              <a:rPr lang="pt-BR" altLang="pt-BR" sz="160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0</a:t>
            </a:r>
            <a:r>
              <a:rPr lang="pt-BR" altLang="pt-BR" sz="1600"/>
              <a:t> seria falsa?</a:t>
            </a: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1547664" y="4862455"/>
            <a:ext cx="336596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(</a:t>
            </a:r>
            <a:r>
              <a:rPr lang="pt-BR" altLang="pt-BR" sz="1400" dirty="0">
                <a:solidFill>
                  <a:srgbClr val="FF0000"/>
                </a:solidFill>
              </a:rPr>
              <a:t>válida somente se </a:t>
            </a:r>
            <a:r>
              <a:rPr lang="pt-BR" alt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400" dirty="0">
                <a:solidFill>
                  <a:srgbClr val="FF0000"/>
                </a:solidFill>
              </a:rPr>
              <a:t> for verdadeira</a:t>
            </a:r>
            <a:r>
              <a:rPr lang="pt-BR" altLang="pt-B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8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5370513" y="55165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Região Crítica:</a:t>
            </a:r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5675313" y="5853113"/>
            <a:ext cx="3121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dirty="0">
                <a:latin typeface="Times New Roman" charset="0"/>
              </a:rPr>
              <a:t>-1,997 &lt;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&lt; 1,997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</a:t>
            </a:r>
            <a:endParaRPr lang="pt-BR" altLang="pt-BR" sz="1600" i="1" dirty="0">
              <a:sym typeface="Symbol" pitchFamily="18" charset="2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duas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quaisquer têm distribuições normais com médias e variâncias desconhecidas. Retira-se uma amostra de cada população e calcula-se a média e a variância para cada amostra. Teste a hipótese de que as médias populacionais não diferem significativamente a 5% entre si, considerando que:</a:t>
            </a:r>
          </a:p>
        </p:txBody>
      </p: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626315" y="5408389"/>
            <a:ext cx="671513" cy="396875"/>
            <a:chOff x="4740" y="3047"/>
            <a:chExt cx="423" cy="250"/>
          </a:xfrm>
        </p:grpSpPr>
        <p:sp>
          <p:nvSpPr>
            <p:cNvPr id="46098" name="Line 85"/>
            <p:cNvSpPr>
              <a:spLocks noChangeShapeType="1"/>
            </p:cNvSpPr>
            <p:nvPr/>
          </p:nvSpPr>
          <p:spPr bwMode="auto">
            <a:xfrm flipH="1" flipV="1">
              <a:off x="4740" y="3047"/>
              <a:ext cx="240" cy="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9" name="Text Box 86"/>
            <p:cNvSpPr txBox="1">
              <a:spLocks noChangeArrowheads="1"/>
            </p:cNvSpPr>
            <p:nvPr/>
          </p:nvSpPr>
          <p:spPr bwMode="auto">
            <a:xfrm>
              <a:off x="4980" y="3085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3300"/>
                  </a:solidFill>
                </a:rPr>
                <a:t>?</a:t>
              </a:r>
            </a:p>
          </p:txBody>
        </p:sp>
      </p:grpSp>
      <p:sp>
        <p:nvSpPr>
          <p:cNvPr id="162903" name="Text Box 87"/>
          <p:cNvSpPr txBox="1">
            <a:spLocks noChangeArrowheads="1"/>
          </p:cNvSpPr>
          <p:nvPr/>
        </p:nvSpPr>
        <p:spPr bwMode="auto">
          <a:xfrm>
            <a:off x="7883490" y="5470301"/>
            <a:ext cx="5334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  <a:latin typeface="Times New Roman" charset="0"/>
              </a:rPr>
              <a:t>1,997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214313" y="661988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Teste de Hipótese para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  <a:sym typeface="Symbol" pitchFamily="18" charset="2"/>
              </a:rPr>
              <a:t>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1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 =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  <a:sym typeface="Symbol" pitchFamily="18" charset="2"/>
              </a:rPr>
              <a:t> 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2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+mn-cs"/>
              </a:rPr>
              <a:t> (cont.)</a:t>
            </a:r>
            <a:endParaRPr lang="pt-BR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  <a:sym typeface="Symbol" pitchFamily="18" charset="2"/>
            </a:endParaRPr>
          </a:p>
        </p:txBody>
      </p:sp>
      <p:graphicFrame>
        <p:nvGraphicFramePr>
          <p:cNvPr id="46089" name="Object 2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4254500" imgH="241300" progId="Equation.DSMT4">
                  <p:embed/>
                </p:oleObj>
              </mc:Choice>
              <mc:Fallback>
                <p:oleObj name="Equation" r:id="rId3" imgW="42545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00063" y="3865563"/>
          <a:ext cx="36528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2552700" imgH="698500" progId="Equation.DSMT4">
                  <p:embed/>
                </p:oleObj>
              </mc:Choice>
              <mc:Fallback>
                <p:oleObj name="Equation" r:id="rId5" imgW="2552700" imgH="6985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865563"/>
                        <a:ext cx="365283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571500" y="50085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44" name="Object 42"/>
          <p:cNvGraphicFramePr>
            <a:graphicFrameLocks noChangeAspect="1"/>
          </p:cNvGraphicFramePr>
          <p:nvPr/>
        </p:nvGraphicFramePr>
        <p:xfrm>
          <a:off x="642938" y="5365750"/>
          <a:ext cx="38877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7" imgW="2717800" imgH="698500" progId="Equation.DSMT4">
                  <p:embed/>
                </p:oleObj>
              </mc:Choice>
              <mc:Fallback>
                <p:oleObj name="Equation" r:id="rId7" imgW="2717800" imgH="6985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365750"/>
                        <a:ext cx="388778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500063" y="288925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4067175" y="6000750"/>
            <a:ext cx="119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 = -14,9515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571500" y="6483350"/>
            <a:ext cx="822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Conclusão: 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as médias são diferentes significativamente a 5%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4187-F8D2-4F38-A6C4-7082560EAD47}" type="slidenum">
              <a:rPr lang="pt-BR"/>
              <a:pPr>
                <a:defRPr/>
              </a:pPr>
              <a:t>40</a:t>
            </a:fld>
            <a:endParaRPr lang="pt-BR"/>
          </a:p>
        </p:txBody>
      </p: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4857750" y="2928938"/>
            <a:ext cx="4000500" cy="2660650"/>
            <a:chOff x="3072" y="1525"/>
            <a:chExt cx="2520" cy="1676"/>
          </a:xfrm>
        </p:grpSpPr>
        <p:grpSp>
          <p:nvGrpSpPr>
            <p:cNvPr id="38" name="Group 68"/>
            <p:cNvGrpSpPr>
              <a:grpSpLocks/>
            </p:cNvGrpSpPr>
            <p:nvPr/>
          </p:nvGrpSpPr>
          <p:grpSpPr bwMode="auto">
            <a:xfrm>
              <a:off x="3072" y="1584"/>
              <a:ext cx="2520" cy="1617"/>
              <a:chOff x="2988" y="1872"/>
              <a:chExt cx="2520" cy="1617"/>
            </a:xfrm>
          </p:grpSpPr>
          <p:pic>
            <p:nvPicPr>
              <p:cNvPr id="45" name="Picture 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70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-</a:t>
                </a:r>
                <a:r>
                  <a:rPr lang="pt-BR" altLang="pt-BR" sz="20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>
                  <a:latin typeface="Times New Roman" charset="0"/>
                </a:endParaRPr>
              </a:p>
            </p:txBody>
          </p:sp>
          <p:sp>
            <p:nvSpPr>
              <p:cNvPr id="50" name="Text Box 71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+</a:t>
                </a:r>
                <a:r>
                  <a:rPr lang="pt-BR" altLang="pt-BR" sz="20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>
                  <a:latin typeface="Times New Roman" charset="0"/>
                </a:endParaRPr>
              </a:p>
            </p:txBody>
          </p:sp>
          <p:sp>
            <p:nvSpPr>
              <p:cNvPr id="51" name="Text Box 72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2" name="Line 73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9" name="Line 74"/>
            <p:cNvSpPr>
              <a:spLocks noChangeShapeType="1"/>
            </p:cNvSpPr>
            <p:nvPr/>
          </p:nvSpPr>
          <p:spPr bwMode="auto">
            <a:xfrm flipH="1">
              <a:off x="4596" y="16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0" name="Object 8"/>
            <p:cNvGraphicFramePr>
              <a:graphicFrameLocks noChangeAspect="1"/>
            </p:cNvGraphicFramePr>
            <p:nvPr/>
          </p:nvGraphicFramePr>
          <p:xfrm>
            <a:off x="4790" y="1525"/>
            <a:ext cx="160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name="Equation" r:id="rId10" imgW="177646" imgH="228402" progId="Equation.DSMT4">
                    <p:embed/>
                  </p:oleObj>
                </mc:Choice>
                <mc:Fallback>
                  <p:oleObj name="Equation" r:id="rId10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0" y="1525"/>
                          <a:ext cx="160" cy="2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429000" y="43529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</a:rPr>
              <a:t>homocedástico</a:t>
            </a:r>
            <a:r>
              <a:rPr lang="pt-BR" altLang="pt-BR" sz="1800" dirty="0">
                <a:solidFill>
                  <a:srgbClr val="FF3300"/>
                </a:solidFill>
              </a:rPr>
              <a:t>)</a:t>
            </a:r>
          </a:p>
        </p:txBody>
      </p:sp>
      <p:grpSp>
        <p:nvGrpSpPr>
          <p:cNvPr id="53" name="Group 89"/>
          <p:cNvGrpSpPr>
            <a:grpSpLocks/>
          </p:cNvGrpSpPr>
          <p:nvPr/>
        </p:nvGrpSpPr>
        <p:grpSpPr bwMode="auto">
          <a:xfrm>
            <a:off x="5391151" y="2928938"/>
            <a:ext cx="3103563" cy="2660650"/>
            <a:chOff x="3408" y="1525"/>
            <a:chExt cx="1955" cy="1676"/>
          </a:xfrm>
        </p:grpSpPr>
        <p:grpSp>
          <p:nvGrpSpPr>
            <p:cNvPr id="54" name="Group 88"/>
            <p:cNvGrpSpPr>
              <a:grpSpLocks/>
            </p:cNvGrpSpPr>
            <p:nvPr/>
          </p:nvGrpSpPr>
          <p:grpSpPr bwMode="auto">
            <a:xfrm>
              <a:off x="4242" y="1525"/>
              <a:ext cx="708" cy="1676"/>
              <a:chOff x="4242" y="1525"/>
              <a:chExt cx="708" cy="1676"/>
            </a:xfrm>
          </p:grpSpPr>
          <p:sp>
            <p:nvSpPr>
              <p:cNvPr id="63" name="Text Box 72"/>
              <p:cNvSpPr txBox="1">
                <a:spLocks noChangeArrowheads="1"/>
              </p:cNvSpPr>
              <p:nvPr/>
            </p:nvSpPr>
            <p:spPr bwMode="auto">
              <a:xfrm>
                <a:off x="4242" y="295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 flipH="1">
                <a:off x="4596" y="168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5" name="Object 8"/>
              <p:cNvGraphicFramePr>
                <a:graphicFrameLocks noChangeAspect="1"/>
              </p:cNvGraphicFramePr>
              <p:nvPr/>
            </p:nvGraphicFramePr>
            <p:xfrm>
              <a:off x="4790" y="1525"/>
              <a:ext cx="160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18" name="Equation" r:id="rId12" imgW="177646" imgH="228402" progId="Equation.DSMT4">
                      <p:embed/>
                    </p:oleObj>
                  </mc:Choice>
                  <mc:Fallback>
                    <p:oleObj name="Equation" r:id="rId12" imgW="177646" imgH="2284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0" y="1525"/>
                            <a:ext cx="160" cy="2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Freeform 76"/>
            <p:cNvSpPr>
              <a:spLocks/>
            </p:cNvSpPr>
            <p:nvPr/>
          </p:nvSpPr>
          <p:spPr bwMode="auto">
            <a:xfrm>
              <a:off x="3970" y="1628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85760774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 Box 77"/>
            <p:cNvSpPr txBox="1">
              <a:spLocks noChangeArrowheads="1"/>
            </p:cNvSpPr>
            <p:nvPr/>
          </p:nvSpPr>
          <p:spPr bwMode="auto">
            <a:xfrm>
              <a:off x="4164" y="2352"/>
              <a:ext cx="3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95%</a:t>
              </a:r>
            </a:p>
          </p:txBody>
        </p:sp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4537" y="2885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 err="1">
                  <a:latin typeface="Times New Roman" charset="0"/>
                </a:rPr>
                <a:t>t</a:t>
              </a:r>
              <a:r>
                <a:rPr lang="pt-BR" altLang="pt-BR" sz="2000" i="1" baseline="-25000" dirty="0" err="1">
                  <a:latin typeface="Times New Roman" charset="0"/>
                </a:rPr>
                <a:t>crít</a:t>
              </a:r>
              <a:endParaRPr lang="pt-BR" altLang="pt-BR" sz="2000" i="1" baseline="-25000" dirty="0">
                <a:latin typeface="Times New Roman" charset="0"/>
              </a:endParaRPr>
            </a:p>
          </p:txBody>
        </p:sp>
        <p:sp>
          <p:nvSpPr>
            <p:cNvPr id="58" name="Text Box 79"/>
            <p:cNvSpPr txBox="1">
              <a:spLocks noChangeArrowheads="1"/>
            </p:cNvSpPr>
            <p:nvPr/>
          </p:nvSpPr>
          <p:spPr bwMode="auto">
            <a:xfrm>
              <a:off x="3765" y="2885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>
                  <a:latin typeface="Times New Roman" charset="0"/>
                </a:rPr>
                <a:t>-</a:t>
              </a:r>
              <a:r>
                <a:rPr lang="pt-BR" altLang="pt-BR" sz="2000" i="1" dirty="0" err="1">
                  <a:latin typeface="Times New Roman" charset="0"/>
                </a:rPr>
                <a:t>t</a:t>
              </a:r>
              <a:r>
                <a:rPr lang="pt-BR" altLang="pt-BR" sz="2000" i="1" baseline="-25000" dirty="0" err="1">
                  <a:latin typeface="Times New Roman" charset="0"/>
                </a:rPr>
                <a:t>crít</a:t>
              </a:r>
              <a:endParaRPr lang="pt-BR" altLang="pt-BR" sz="2000" i="1" baseline="-25000" dirty="0">
                <a:latin typeface="Times New Roman" charset="0"/>
              </a:endParaRPr>
            </a:p>
          </p:txBody>
        </p:sp>
        <p:sp>
          <p:nvSpPr>
            <p:cNvPr id="59" name="Line 80"/>
            <p:cNvSpPr>
              <a:spLocks noChangeShapeType="1"/>
            </p:cNvSpPr>
            <p:nvPr/>
          </p:nvSpPr>
          <p:spPr bwMode="auto">
            <a:xfrm flipV="1">
              <a:off x="4884" y="25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 flipH="1" flipV="1">
              <a:off x="3636" y="253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4980" y="2329"/>
              <a:ext cx="3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2,5%</a:t>
              </a: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3408" y="2329"/>
              <a:ext cx="3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2,5%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build="p" autoUpdateAnimBg="0"/>
      <p:bldP spid="162903" grpId="0" animBg="1" autoUpdateAnimBg="0"/>
      <p:bldP spid="43" grpId="0" autoUpdateAnimBg="0"/>
      <p:bldP spid="47" grpId="0"/>
      <p:bldP spid="48" grpId="0" autoUpdateAnimBg="0"/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9" name="Object 4"/>
          <p:cNvGraphicFramePr>
            <a:graphicFrameLocks noChangeAspect="1"/>
          </p:cNvGraphicFramePr>
          <p:nvPr/>
        </p:nvGraphicFramePr>
        <p:xfrm>
          <a:off x="1000125" y="3786188"/>
          <a:ext cx="17049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4" imgW="1193800" imgH="711200" progId="Equation.DSMT4">
                  <p:embed/>
                </p:oleObj>
              </mc:Choice>
              <mc:Fallback>
                <p:oleObj name="Equation" r:id="rId4" imgW="11938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786188"/>
                        <a:ext cx="17049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pt-BR" baseline="-25000" dirty="0">
              <a:sym typeface="Symbol" pitchFamily="18" charset="2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45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= 0  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altLang="pt-BR" sz="1600" baseline="-250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dirty="0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762000" y="4768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66800" y="5105400"/>
            <a:ext cx="523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>
                <a:latin typeface="Times New Roman" charset="0"/>
              </a:rPr>
              <a:t>–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/>
              <a:t>   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>
                <a:latin typeface="Times New Roman" charset="0"/>
              </a:rPr>
              <a:t>–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</a:t>
            </a:r>
            <a:endParaRPr lang="pt-BR" altLang="pt-BR" sz="1600" i="1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   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</a:rPr>
              <a:t>(|</a:t>
            </a:r>
            <a:r>
              <a:rPr lang="pt-BR" altLang="pt-BR" sz="1600" i="1">
                <a:latin typeface="Times New Roman" charset="0"/>
              </a:rPr>
              <a:t>z|</a:t>
            </a:r>
            <a:r>
              <a:rPr lang="pt-BR" altLang="pt-BR" sz="1600">
                <a:latin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 i="1">
                <a:sym typeface="Symbol" pitchFamily="18" charset="2"/>
              </a:rPr>
              <a:t>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761999" y="5911850"/>
            <a:ext cx="601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grpSp>
        <p:nvGrpSpPr>
          <p:cNvPr id="47113" name="Group 22"/>
          <p:cNvGrpSpPr>
            <a:grpSpLocks/>
          </p:cNvGrpSpPr>
          <p:nvPr/>
        </p:nvGrpSpPr>
        <p:grpSpPr bwMode="auto">
          <a:xfrm>
            <a:off x="4876800" y="1828800"/>
            <a:ext cx="3217863" cy="2154238"/>
            <a:chOff x="2988" y="1824"/>
            <a:chExt cx="2579" cy="1728"/>
          </a:xfrm>
        </p:grpSpPr>
        <p:grpSp>
          <p:nvGrpSpPr>
            <p:cNvPr id="47143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4714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47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47148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47149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47150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144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7145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9" name="Equation" r:id="rId7" imgW="457002" imgH="203112" progId="Equation.DSMT4">
                    <p:embed/>
                  </p:oleObj>
                </mc:Choice>
                <mc:Fallback>
                  <p:oleObj name="Equation" r:id="rId7" imgW="457002" imgH="203112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975225" y="1943100"/>
            <a:ext cx="2992438" cy="2628900"/>
            <a:chOff x="4975225" y="1943100"/>
            <a:chExt cx="2992438" cy="2628900"/>
          </a:xfrm>
        </p:grpSpPr>
        <p:grpSp>
          <p:nvGrpSpPr>
            <p:cNvPr id="47119" name="Grupo 2"/>
            <p:cNvGrpSpPr>
              <a:grpSpLocks/>
            </p:cNvGrpSpPr>
            <p:nvPr/>
          </p:nvGrpSpPr>
          <p:grpSpPr bwMode="auto">
            <a:xfrm>
              <a:off x="5381625" y="1943100"/>
              <a:ext cx="2236788" cy="1628775"/>
              <a:chOff x="5381625" y="1943100"/>
              <a:chExt cx="2236788" cy="1628775"/>
            </a:xfrm>
          </p:grpSpPr>
          <p:sp>
            <p:nvSpPr>
              <p:cNvPr id="47134" name="Freeform 31"/>
              <p:cNvSpPr>
                <a:spLocks/>
              </p:cNvSpPr>
              <p:nvPr/>
            </p:nvSpPr>
            <p:spPr bwMode="auto">
              <a:xfrm>
                <a:off x="5997575" y="1943100"/>
                <a:ext cx="930275" cy="1628775"/>
              </a:xfrm>
              <a:custGeom>
                <a:avLst/>
                <a:gdLst>
                  <a:gd name="T0" fmla="*/ 0 w 440"/>
                  <a:gd name="T1" fmla="*/ 2147483647 h 771"/>
                  <a:gd name="T2" fmla="*/ 2147483647 w 440"/>
                  <a:gd name="T3" fmla="*/ 2147483647 h 771"/>
                  <a:gd name="T4" fmla="*/ 2147483647 w 440"/>
                  <a:gd name="T5" fmla="*/ 2147483647 h 771"/>
                  <a:gd name="T6" fmla="*/ 2147483647 w 440"/>
                  <a:gd name="T7" fmla="*/ 2147483647 h 771"/>
                  <a:gd name="T8" fmla="*/ 2147483647 w 440"/>
                  <a:gd name="T9" fmla="*/ 2147483647 h 771"/>
                  <a:gd name="T10" fmla="*/ 2147483647 w 440"/>
                  <a:gd name="T11" fmla="*/ 2147483647 h 771"/>
                  <a:gd name="T12" fmla="*/ 2147483647 w 440"/>
                  <a:gd name="T13" fmla="*/ 2147483647 h 771"/>
                  <a:gd name="T14" fmla="*/ 2147483647 w 440"/>
                  <a:gd name="T15" fmla="*/ 2147483647 h 771"/>
                  <a:gd name="T16" fmla="*/ 2147483647 w 440"/>
                  <a:gd name="T17" fmla="*/ 2147483647 h 771"/>
                  <a:gd name="T18" fmla="*/ 2147483647 w 440"/>
                  <a:gd name="T19" fmla="*/ 2147483647 h 771"/>
                  <a:gd name="T20" fmla="*/ 2147483647 w 440"/>
                  <a:gd name="T21" fmla="*/ 0 h 771"/>
                  <a:gd name="T22" fmla="*/ 2147483647 w 440"/>
                  <a:gd name="T23" fmla="*/ 0 h 771"/>
                  <a:gd name="T24" fmla="*/ 2147483647 w 440"/>
                  <a:gd name="T25" fmla="*/ 2147483647 h 771"/>
                  <a:gd name="T26" fmla="*/ 2147483647 w 440"/>
                  <a:gd name="T27" fmla="*/ 2147483647 h 771"/>
                  <a:gd name="T28" fmla="*/ 2147483647 w 440"/>
                  <a:gd name="T29" fmla="*/ 2147483647 h 771"/>
                  <a:gd name="T30" fmla="*/ 2147483647 w 440"/>
                  <a:gd name="T31" fmla="*/ 2147483647 h 771"/>
                  <a:gd name="T32" fmla="*/ 2147483647 w 440"/>
                  <a:gd name="T33" fmla="*/ 2147483647 h 771"/>
                  <a:gd name="T34" fmla="*/ 2147483647 w 440"/>
                  <a:gd name="T35" fmla="*/ 2147483647 h 771"/>
                  <a:gd name="T36" fmla="*/ 2147483647 w 440"/>
                  <a:gd name="T37" fmla="*/ 2147483647 h 771"/>
                  <a:gd name="T38" fmla="*/ 2147483647 w 440"/>
                  <a:gd name="T39" fmla="*/ 2147483647 h 771"/>
                  <a:gd name="T40" fmla="*/ 2147483647 w 440"/>
                  <a:gd name="T41" fmla="*/ 2147483647 h 771"/>
                  <a:gd name="T42" fmla="*/ 2147483647 w 440"/>
                  <a:gd name="T43" fmla="*/ 2147483647 h 771"/>
                  <a:gd name="T44" fmla="*/ 2147483647 w 440"/>
                  <a:gd name="T45" fmla="*/ 2147483647 h 771"/>
                  <a:gd name="T46" fmla="*/ 0 w 440"/>
                  <a:gd name="T47" fmla="*/ 2147483647 h 771"/>
                  <a:gd name="T48" fmla="*/ 0 w 440"/>
                  <a:gd name="T49" fmla="*/ 2147483647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7135" name="Group 51"/>
              <p:cNvGrpSpPr>
                <a:grpSpLocks/>
              </p:cNvGrpSpPr>
              <p:nvPr/>
            </p:nvGrpSpPr>
            <p:grpSpPr bwMode="auto">
              <a:xfrm>
                <a:off x="5381625" y="2786063"/>
                <a:ext cx="2236788" cy="598487"/>
                <a:chOff x="3390" y="2475"/>
                <a:chExt cx="1409" cy="377"/>
              </a:xfrm>
            </p:grpSpPr>
            <p:grpSp>
              <p:nvGrpSpPr>
                <p:cNvPr id="47137" name="Group 34"/>
                <p:cNvGrpSpPr>
                  <a:grpSpLocks/>
                </p:cNvGrpSpPr>
                <p:nvPr/>
              </p:nvGrpSpPr>
              <p:grpSpPr bwMode="auto">
                <a:xfrm>
                  <a:off x="4496" y="2478"/>
                  <a:ext cx="303" cy="368"/>
                  <a:chOff x="4800" y="2602"/>
                  <a:chExt cx="385" cy="470"/>
                </a:xfrm>
              </p:grpSpPr>
              <p:sp>
                <p:nvSpPr>
                  <p:cNvPr id="47141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832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47142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025" y="2602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9940" name="Equation" r:id="rId9" imgW="177646" imgH="393359" progId="Equation.DSMT4">
                          <p:embed/>
                        </p:oleObj>
                      </mc:Choice>
                      <mc:Fallback>
                        <p:oleObj name="Equation" r:id="rId9" imgW="177646" imgH="393359" progId="Equation.DSMT4">
                          <p:embed/>
                          <p:pic>
                            <p:nvPicPr>
                              <p:cNvPr id="0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25" y="2602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7138" name="Group 37"/>
                <p:cNvGrpSpPr>
                  <a:grpSpLocks/>
                </p:cNvGrpSpPr>
                <p:nvPr/>
              </p:nvGrpSpPr>
              <p:grpSpPr bwMode="auto">
                <a:xfrm>
                  <a:off x="3390" y="2470"/>
                  <a:ext cx="276" cy="368"/>
                  <a:chOff x="2769" y="2544"/>
                  <a:chExt cx="351" cy="470"/>
                </a:xfrm>
              </p:grpSpPr>
              <p:sp>
                <p:nvSpPr>
                  <p:cNvPr id="47139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8" y="2774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aphicFrame>
                <p:nvGraphicFramePr>
                  <p:cNvPr id="47140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2769" y="2544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9941" name="Equation" r:id="rId11" imgW="177646" imgH="393359" progId="Equation.DSMT4">
                          <p:embed/>
                        </p:oleObj>
                      </mc:Choice>
                      <mc:Fallback>
                        <p:oleObj name="Equation" r:id="rId11" imgW="177646" imgH="393359" progId="Equation.DSMT4">
                          <p:embed/>
                          <p:pic>
                            <p:nvPicPr>
                              <p:cNvPr id="0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69" y="2544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47136" name="Object 40"/>
              <p:cNvGraphicFramePr>
                <a:graphicFrameLocks noChangeAspect="1"/>
              </p:cNvGraphicFramePr>
              <p:nvPr/>
            </p:nvGraphicFramePr>
            <p:xfrm>
              <a:off x="6278563" y="2903538"/>
              <a:ext cx="384175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42" name="Equation" r:id="rId13" imgW="342603" imgH="177646" progId="Equation.DSMT4">
                      <p:embed/>
                    </p:oleObj>
                  </mc:Choice>
                  <mc:Fallback>
                    <p:oleObj name="Equation" r:id="rId13" imgW="342603" imgH="177646" progId="Equation.DSMT4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8563" y="2903538"/>
                            <a:ext cx="384175" cy="198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20" name="Grupo 1"/>
            <p:cNvGrpSpPr>
              <a:grpSpLocks/>
            </p:cNvGrpSpPr>
            <p:nvPr/>
          </p:nvGrpSpPr>
          <p:grpSpPr bwMode="auto">
            <a:xfrm>
              <a:off x="4975225" y="3533775"/>
              <a:ext cx="2992438" cy="1038225"/>
              <a:chOff x="4975225" y="3533775"/>
              <a:chExt cx="2992438" cy="1038225"/>
            </a:xfrm>
          </p:grpSpPr>
          <p:grpSp>
            <p:nvGrpSpPr>
              <p:cNvPr id="47121" name="Group 50"/>
              <p:cNvGrpSpPr>
                <a:grpSpLocks/>
              </p:cNvGrpSpPr>
              <p:nvPr/>
            </p:nvGrpSpPr>
            <p:grpSpPr bwMode="auto">
              <a:xfrm>
                <a:off x="5835650" y="3533775"/>
                <a:ext cx="1449388" cy="366713"/>
                <a:chOff x="3676" y="2946"/>
                <a:chExt cx="913" cy="231"/>
              </a:xfrm>
            </p:grpSpPr>
            <p:sp>
              <p:nvSpPr>
                <p:cNvPr id="471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83" y="2946"/>
                  <a:ext cx="30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z</a:t>
                  </a:r>
                  <a:r>
                    <a:rPr lang="pt-BR" altLang="pt-BR" sz="1800" i="1" baseline="-25000">
                      <a:latin typeface="Times New Roman" charset="0"/>
                    </a:rPr>
                    <a:t>crít</a:t>
                  </a:r>
                </a:p>
              </p:txBody>
            </p:sp>
            <p:sp>
              <p:nvSpPr>
                <p:cNvPr id="4713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76" y="2946"/>
                  <a:ext cx="35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-z</a:t>
                  </a:r>
                  <a:r>
                    <a:rPr lang="pt-BR" altLang="pt-BR" sz="1800" i="1" baseline="-25000">
                      <a:latin typeface="Times New Roman" charset="0"/>
                    </a:rPr>
                    <a:t>crít</a:t>
                  </a:r>
                </a:p>
              </p:txBody>
            </p:sp>
          </p:grpSp>
          <p:grpSp>
            <p:nvGrpSpPr>
              <p:cNvPr id="47122" name="Group 54"/>
              <p:cNvGrpSpPr>
                <a:grpSpLocks/>
              </p:cNvGrpSpPr>
              <p:nvPr/>
            </p:nvGrpSpPr>
            <p:grpSpPr bwMode="auto">
              <a:xfrm>
                <a:off x="5934075" y="3849688"/>
                <a:ext cx="1077913" cy="722312"/>
                <a:chOff x="1508" y="3264"/>
                <a:chExt cx="679" cy="455"/>
              </a:xfrm>
            </p:grpSpPr>
            <p:sp>
              <p:nvSpPr>
                <p:cNvPr id="47130" name="AutoShape 52"/>
                <p:cNvSpPr>
                  <a:spLocks/>
                </p:cNvSpPr>
                <p:nvPr/>
              </p:nvSpPr>
              <p:spPr bwMode="auto">
                <a:xfrm rot="5400000">
                  <a:off x="1800" y="3000"/>
                  <a:ext cx="96" cy="624"/>
                </a:xfrm>
                <a:prstGeom prst="rightBrace">
                  <a:avLst>
                    <a:gd name="adj1" fmla="val 5416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4713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08" y="3353"/>
                  <a:ext cx="679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/>
                    <a:t>aceitação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/>
                    <a:t>de </a:t>
                  </a:r>
                  <a:r>
                    <a:rPr lang="pt-BR" altLang="pt-BR" sz="1600">
                      <a:latin typeface="Times New Roman" charset="0"/>
                    </a:rPr>
                    <a:t>H</a:t>
                  </a:r>
                  <a:r>
                    <a:rPr lang="pt-BR" altLang="pt-BR" sz="1600" baseline="-25000">
                      <a:latin typeface="Times New Roman" charset="0"/>
                    </a:rPr>
                    <a:t>0</a:t>
                  </a:r>
                  <a:r>
                    <a:rPr lang="pt-BR" altLang="pt-BR" sz="1600"/>
                    <a:t> </a:t>
                  </a:r>
                </a:p>
              </p:txBody>
            </p:sp>
          </p:grpSp>
          <p:grpSp>
            <p:nvGrpSpPr>
              <p:cNvPr id="47123" name="Group 61"/>
              <p:cNvGrpSpPr>
                <a:grpSpLocks/>
              </p:cNvGrpSpPr>
              <p:nvPr/>
            </p:nvGrpSpPr>
            <p:grpSpPr bwMode="auto">
              <a:xfrm>
                <a:off x="4975225" y="3849688"/>
                <a:ext cx="2992438" cy="722312"/>
                <a:chOff x="3140" y="3145"/>
                <a:chExt cx="1885" cy="455"/>
              </a:xfrm>
            </p:grpSpPr>
            <p:grpSp>
              <p:nvGrpSpPr>
                <p:cNvPr id="47124" name="Group 55"/>
                <p:cNvGrpSpPr>
                  <a:grpSpLocks/>
                </p:cNvGrpSpPr>
                <p:nvPr/>
              </p:nvGrpSpPr>
              <p:grpSpPr bwMode="auto">
                <a:xfrm>
                  <a:off x="3140" y="3145"/>
                  <a:ext cx="624" cy="455"/>
                  <a:chOff x="1536" y="3264"/>
                  <a:chExt cx="624" cy="455"/>
                </a:xfrm>
              </p:grpSpPr>
              <p:sp>
                <p:nvSpPr>
                  <p:cNvPr id="47128" name="AutoShape 56"/>
                  <p:cNvSpPr>
                    <a:spLocks/>
                  </p:cNvSpPr>
                  <p:nvPr/>
                </p:nvSpPr>
                <p:spPr bwMode="auto">
                  <a:xfrm rot="5400000">
                    <a:off x="1800" y="3000"/>
                    <a:ext cx="96" cy="624"/>
                  </a:xfrm>
                  <a:prstGeom prst="rightBrace">
                    <a:avLst>
                      <a:gd name="adj1" fmla="val 54167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600"/>
                  </a:p>
                </p:txBody>
              </p:sp>
              <p:sp>
                <p:nvSpPr>
                  <p:cNvPr id="4712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5" y="3353"/>
                    <a:ext cx="60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/>
                      <a:t>rejeição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/>
                      <a:t>de </a:t>
                    </a:r>
                    <a:r>
                      <a:rPr lang="pt-BR" altLang="pt-BR" sz="1600">
                        <a:latin typeface="Times New Roman" charset="0"/>
                      </a:rPr>
                      <a:t>H</a:t>
                    </a:r>
                    <a:r>
                      <a:rPr lang="pt-BR" altLang="pt-BR" sz="1600" baseline="-25000">
                        <a:latin typeface="Times New Roman" charset="0"/>
                      </a:rPr>
                      <a:t>0</a:t>
                    </a:r>
                    <a:r>
                      <a:rPr lang="pt-BR" altLang="pt-BR" sz="1600"/>
                      <a:t> </a:t>
                    </a:r>
                  </a:p>
                </p:txBody>
              </p:sp>
            </p:grpSp>
            <p:grpSp>
              <p:nvGrpSpPr>
                <p:cNvPr id="47125" name="Group 58"/>
                <p:cNvGrpSpPr>
                  <a:grpSpLocks/>
                </p:cNvGrpSpPr>
                <p:nvPr/>
              </p:nvGrpSpPr>
              <p:grpSpPr bwMode="auto">
                <a:xfrm>
                  <a:off x="4401" y="3145"/>
                  <a:ext cx="624" cy="455"/>
                  <a:chOff x="1536" y="3264"/>
                  <a:chExt cx="624" cy="455"/>
                </a:xfrm>
              </p:grpSpPr>
              <p:sp>
                <p:nvSpPr>
                  <p:cNvPr id="47126" name="AutoShape 59"/>
                  <p:cNvSpPr>
                    <a:spLocks/>
                  </p:cNvSpPr>
                  <p:nvPr/>
                </p:nvSpPr>
                <p:spPr bwMode="auto">
                  <a:xfrm rot="5400000">
                    <a:off x="1800" y="3000"/>
                    <a:ext cx="96" cy="624"/>
                  </a:xfrm>
                  <a:prstGeom prst="rightBrace">
                    <a:avLst>
                      <a:gd name="adj1" fmla="val 54167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600"/>
                  </a:p>
                </p:txBody>
              </p:sp>
              <p:sp>
                <p:nvSpPr>
                  <p:cNvPr id="4712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5" y="3353"/>
                    <a:ext cx="605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/>
                      <a:t>rejeição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/>
                      <a:t>de </a:t>
                    </a:r>
                    <a:r>
                      <a:rPr lang="pt-BR" altLang="pt-BR" sz="1600">
                        <a:latin typeface="Times New Roman" charset="0"/>
                      </a:rPr>
                      <a:t>H</a:t>
                    </a:r>
                    <a:r>
                      <a:rPr lang="pt-BR" altLang="pt-BR" sz="1600" baseline="-25000">
                        <a:latin typeface="Times New Roman" charset="0"/>
                      </a:rPr>
                      <a:t>0</a:t>
                    </a:r>
                    <a:r>
                      <a:rPr lang="pt-BR" altLang="pt-BR" sz="1600"/>
                      <a:t> </a:t>
                    </a:r>
                  </a:p>
                </p:txBody>
              </p:sp>
            </p:grpSp>
          </p:grpSp>
        </p:grpSp>
      </p:grpSp>
      <p:graphicFrame>
        <p:nvGraphicFramePr>
          <p:cNvPr id="128008" name="Object 3"/>
          <p:cNvGraphicFramePr>
            <a:graphicFrameLocks noChangeAspect="1"/>
          </p:cNvGraphicFramePr>
          <p:nvPr/>
        </p:nvGraphicFramePr>
        <p:xfrm>
          <a:off x="3267075" y="3819525"/>
          <a:ext cx="14335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5" imgW="1002865" imgH="431613" progId="Equation.3">
                  <p:embed/>
                </p:oleObj>
              </mc:Choice>
              <mc:Fallback>
                <p:oleObj name="Equation" r:id="rId15" imgW="100286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819525"/>
                        <a:ext cx="14335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0"/>
          <p:cNvGraphicFramePr>
            <a:graphicFrameLocks noChangeAspect="1"/>
          </p:cNvGraphicFramePr>
          <p:nvPr/>
        </p:nvGraphicFramePr>
        <p:xfrm>
          <a:off x="914400" y="2357438"/>
          <a:ext cx="26304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17" imgW="1841500" imgH="711200" progId="Equation.DSMT4">
                  <p:embed/>
                </p:oleObj>
              </mc:Choice>
              <mc:Fallback>
                <p:oleObj name="Equation" r:id="rId17" imgW="1841500" imgH="71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57438"/>
                        <a:ext cx="26304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 para baixo 45"/>
          <p:cNvSpPr>
            <a:spLocks noChangeArrowheads="1"/>
          </p:cNvSpPr>
          <p:nvPr/>
        </p:nvSpPr>
        <p:spPr bwMode="auto">
          <a:xfrm rot="6114703">
            <a:off x="2779803" y="4256718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94F18-677E-421E-B104-34C735CB08F9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28" grpId="0"/>
      <p:bldP spid="29" grpId="0"/>
      <p:bldP spid="30" grpId="0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(resumo)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4905375" y="1268413"/>
            <a:ext cx="962025" cy="1803400"/>
            <a:chOff x="2954" y="799"/>
            <a:chExt cx="606" cy="1136"/>
          </a:xfrm>
        </p:grpSpPr>
        <p:graphicFrame>
          <p:nvGraphicFramePr>
            <p:cNvPr id="48168" name="Object 26"/>
            <p:cNvGraphicFramePr>
              <a:graphicFrameLocks noChangeAspect="1"/>
            </p:cNvGraphicFramePr>
            <p:nvPr/>
          </p:nvGraphicFramePr>
          <p:xfrm>
            <a:off x="2954" y="799"/>
            <a:ext cx="606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2" name="Equation" r:id="rId4" imgW="672808" imgH="609336" progId="Equation.DSMT4">
                    <p:embed/>
                  </p:oleObj>
                </mc:Choice>
                <mc:Fallback>
                  <p:oleObj name="Equation" r:id="rId4" imgW="672808" imgH="609336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4" y="799"/>
                          <a:ext cx="606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9" name="Object 27"/>
            <p:cNvGraphicFramePr>
              <a:graphicFrameLocks noChangeAspect="1"/>
            </p:cNvGraphicFramePr>
            <p:nvPr/>
          </p:nvGraphicFramePr>
          <p:xfrm>
            <a:off x="2955" y="1389"/>
            <a:ext cx="583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3" name="Equation" r:id="rId6" imgW="647700" imgH="609600" progId="Equation.DSMT4">
                    <p:embed/>
                  </p:oleObj>
                </mc:Choice>
                <mc:Fallback>
                  <p:oleObj name="Equation" r:id="rId6" imgW="647700" imgH="6096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1389"/>
                          <a:ext cx="583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9552" name="Object 0"/>
          <p:cNvGraphicFramePr>
            <a:graphicFrameLocks noChangeAspect="1"/>
          </p:cNvGraphicFramePr>
          <p:nvPr/>
        </p:nvGraphicFramePr>
        <p:xfrm>
          <a:off x="2536825" y="2540000"/>
          <a:ext cx="1314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8" imgW="914400" imgH="419100" progId="Equation.DSMT4">
                  <p:embed/>
                </p:oleObj>
              </mc:Choice>
              <mc:Fallback>
                <p:oleObj name="Equation" r:id="rId8" imgW="914400" imgH="4191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540000"/>
                        <a:ext cx="13144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755650" y="1552575"/>
            <a:ext cx="4002088" cy="890588"/>
            <a:chOff x="839" y="978"/>
            <a:chExt cx="2521" cy="561"/>
          </a:xfrm>
        </p:grpSpPr>
        <p:sp>
          <p:nvSpPr>
            <p:cNvPr id="48161" name="Text Box 70"/>
            <p:cNvSpPr txBox="1">
              <a:spLocks noChangeArrowheads="1"/>
            </p:cNvSpPr>
            <p:nvPr/>
          </p:nvSpPr>
          <p:spPr bwMode="auto">
            <a:xfrm>
              <a:off x="839" y="1167"/>
              <a:ext cx="4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endParaRPr lang="pt-BR" altLang="pt-BR" sz="1600" i="1"/>
            </a:p>
          </p:txBody>
        </p:sp>
        <p:grpSp>
          <p:nvGrpSpPr>
            <p:cNvPr id="48162" name="Group 71"/>
            <p:cNvGrpSpPr>
              <a:grpSpLocks/>
            </p:cNvGrpSpPr>
            <p:nvPr/>
          </p:nvGrpSpPr>
          <p:grpSpPr bwMode="auto">
            <a:xfrm>
              <a:off x="1473" y="1008"/>
              <a:ext cx="413" cy="531"/>
              <a:chOff x="1056" y="1008"/>
              <a:chExt cx="413" cy="531"/>
            </a:xfrm>
          </p:grpSpPr>
          <p:graphicFrame>
            <p:nvGraphicFramePr>
              <p:cNvPr id="48166" name="Object 24"/>
              <p:cNvGraphicFramePr>
                <a:graphicFrameLocks noChangeAspect="1"/>
              </p:cNvGraphicFramePr>
              <p:nvPr/>
            </p:nvGraphicFramePr>
            <p:xfrm>
              <a:off x="1056" y="1008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65" name="Equation" r:id="rId10" imgW="457002" imgH="203112" progId="Equation.DSMT4">
                      <p:embed/>
                    </p:oleObj>
                  </mc:Choice>
                  <mc:Fallback>
                    <p:oleObj name="Equation" r:id="rId10" imgW="457002" imgH="203112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008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67" name="Object 25"/>
              <p:cNvGraphicFramePr>
                <a:graphicFrameLocks noChangeAspect="1"/>
              </p:cNvGraphicFramePr>
              <p:nvPr/>
            </p:nvGraphicFramePr>
            <p:xfrm>
              <a:off x="1056" y="1333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66" name="Equation" r:id="rId12" imgW="228600" imgH="228600" progId="Equation.DSMT4">
                      <p:embed/>
                    </p:oleObj>
                  </mc:Choice>
                  <mc:Fallback>
                    <p:oleObj name="Equation" r:id="rId12" imgW="228600" imgH="228600" progId="Equation.DSMT4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333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163" name="Text Box 74"/>
            <p:cNvSpPr txBox="1">
              <a:spLocks noChangeArrowheads="1"/>
            </p:cNvSpPr>
            <p:nvPr/>
          </p:nvSpPr>
          <p:spPr bwMode="auto">
            <a:xfrm>
              <a:off x="2013" y="978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conhecida</a:t>
              </a:r>
              <a:endParaRPr lang="pt-BR" altLang="pt-BR" sz="1600"/>
            </a:p>
          </p:txBody>
        </p:sp>
        <p:sp>
          <p:nvSpPr>
            <p:cNvPr id="48164" name="Text Box 75"/>
            <p:cNvSpPr txBox="1">
              <a:spLocks noChangeArrowheads="1"/>
            </p:cNvSpPr>
            <p:nvPr/>
          </p:nvSpPr>
          <p:spPr bwMode="auto">
            <a:xfrm>
              <a:off x="2013" y="1319"/>
              <a:ext cx="1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desconhecida</a:t>
              </a:r>
              <a:endParaRPr lang="pt-BR" altLang="pt-BR" sz="1600"/>
            </a:p>
          </p:txBody>
        </p:sp>
        <p:sp>
          <p:nvSpPr>
            <p:cNvPr id="48165" name="AutoShape 76"/>
            <p:cNvSpPr>
              <a:spLocks/>
            </p:cNvSpPr>
            <p:nvPr/>
          </p:nvSpPr>
          <p:spPr bwMode="auto">
            <a:xfrm>
              <a:off x="1337" y="1008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755650" y="2636838"/>
            <a:ext cx="1419225" cy="457200"/>
            <a:chOff x="839" y="1824"/>
            <a:chExt cx="894" cy="288"/>
          </a:xfrm>
        </p:grpSpPr>
        <p:sp>
          <p:nvSpPr>
            <p:cNvPr id="48158" name="Text Box 78"/>
            <p:cNvSpPr txBox="1">
              <a:spLocks noChangeArrowheads="1"/>
            </p:cNvSpPr>
            <p:nvPr/>
          </p:nvSpPr>
          <p:spPr bwMode="auto">
            <a:xfrm>
              <a:off x="839" y="1869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8159" name="Object 23"/>
            <p:cNvGraphicFramePr>
              <a:graphicFrameLocks noChangeAspect="1"/>
            </p:cNvGraphicFramePr>
            <p:nvPr/>
          </p:nvGraphicFramePr>
          <p:xfrm>
            <a:off x="1480" y="1854"/>
            <a:ext cx="25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" name="Equation" r:id="rId14" imgW="279279" imgH="241195" progId="Equation.DSMT4">
                    <p:embed/>
                  </p:oleObj>
                </mc:Choice>
                <mc:Fallback>
                  <p:oleObj name="Equation" r:id="rId14" imgW="279279" imgH="241195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54"/>
                          <a:ext cx="25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60" name="AutoShape 80"/>
            <p:cNvSpPr>
              <a:spLocks/>
            </p:cNvSpPr>
            <p:nvPr/>
          </p:nvSpPr>
          <p:spPr bwMode="auto">
            <a:xfrm>
              <a:off x="1379" y="1824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755650" y="3192463"/>
            <a:ext cx="6405563" cy="1428750"/>
            <a:chOff x="839" y="1979"/>
            <a:chExt cx="4035" cy="900"/>
          </a:xfrm>
        </p:grpSpPr>
        <p:sp>
          <p:nvSpPr>
            <p:cNvPr id="48141" name="Text Box 95"/>
            <p:cNvSpPr txBox="1">
              <a:spLocks noChangeArrowheads="1"/>
            </p:cNvSpPr>
            <p:nvPr/>
          </p:nvSpPr>
          <p:spPr bwMode="auto">
            <a:xfrm>
              <a:off x="839" y="2296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-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48142" name="Text Box 96"/>
            <p:cNvSpPr txBox="1">
              <a:spLocks noChangeArrowheads="1"/>
            </p:cNvSpPr>
            <p:nvPr/>
          </p:nvSpPr>
          <p:spPr bwMode="auto">
            <a:xfrm>
              <a:off x="2253" y="1979"/>
              <a:ext cx="16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conhecidas</a:t>
              </a:r>
              <a:endParaRPr lang="pt-BR" altLang="pt-BR" sz="1600"/>
            </a:p>
          </p:txBody>
        </p:sp>
        <p:sp>
          <p:nvSpPr>
            <p:cNvPr id="48143" name="Text Box 97"/>
            <p:cNvSpPr txBox="1">
              <a:spLocks noChangeArrowheads="1"/>
            </p:cNvSpPr>
            <p:nvPr/>
          </p:nvSpPr>
          <p:spPr bwMode="auto">
            <a:xfrm>
              <a:off x="2253" y="2320"/>
              <a:ext cx="2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desconhecidas, mas</a:t>
              </a:r>
            </a:p>
          </p:txBody>
        </p:sp>
        <p:sp>
          <p:nvSpPr>
            <p:cNvPr id="48144" name="AutoShape 98"/>
            <p:cNvSpPr>
              <a:spLocks/>
            </p:cNvSpPr>
            <p:nvPr/>
          </p:nvSpPr>
          <p:spPr bwMode="auto">
            <a:xfrm>
              <a:off x="1577" y="2009"/>
              <a:ext cx="124" cy="831"/>
            </a:xfrm>
            <a:prstGeom prst="leftBrace">
              <a:avLst>
                <a:gd name="adj1" fmla="val 558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48145" name="Object 8"/>
            <p:cNvGraphicFramePr>
              <a:graphicFrameLocks noChangeAspect="1"/>
            </p:cNvGraphicFramePr>
            <p:nvPr/>
          </p:nvGraphicFramePr>
          <p:xfrm>
            <a:off x="2471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Equation" r:id="rId16" imgW="203112" imgH="241195" progId="Equation.DSMT4">
                    <p:embed/>
                  </p:oleObj>
                </mc:Choice>
                <mc:Fallback>
                  <p:oleObj name="Equation" r:id="rId16" imgW="203112" imgH="241195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6" name="Object 9"/>
            <p:cNvGraphicFramePr>
              <a:graphicFrameLocks noChangeAspect="1"/>
            </p:cNvGraphicFramePr>
            <p:nvPr/>
          </p:nvGraphicFramePr>
          <p:xfrm>
            <a:off x="2769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Equation" r:id="rId18" imgW="203112" imgH="241195" progId="Equation.DSMT4">
                    <p:embed/>
                  </p:oleObj>
                </mc:Choice>
                <mc:Fallback>
                  <p:oleObj name="Equation" r:id="rId18" imgW="203112" imgH="24119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7" name="Object 10"/>
            <p:cNvGraphicFramePr>
              <a:graphicFrameLocks noChangeAspect="1"/>
            </p:cNvGraphicFramePr>
            <p:nvPr/>
          </p:nvGraphicFramePr>
          <p:xfrm>
            <a:off x="2471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Equation" r:id="rId20" imgW="203112" imgH="241195" progId="Equation.DSMT4">
                    <p:embed/>
                  </p:oleObj>
                </mc:Choice>
                <mc:Fallback>
                  <p:oleObj name="Equation" r:id="rId20" imgW="203112" imgH="24119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8" name="Object 11"/>
            <p:cNvGraphicFramePr>
              <a:graphicFrameLocks noChangeAspect="1"/>
            </p:cNvGraphicFramePr>
            <p:nvPr/>
          </p:nvGraphicFramePr>
          <p:xfrm>
            <a:off x="2769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1" name="Equation" r:id="rId21" imgW="203112" imgH="241195" progId="Equation.DSMT4">
                    <p:embed/>
                  </p:oleObj>
                </mc:Choice>
                <mc:Fallback>
                  <p:oleObj name="Equation" r:id="rId21" imgW="203112" imgH="24119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9" name="Object 12"/>
            <p:cNvGraphicFramePr>
              <a:graphicFrameLocks noChangeAspect="1"/>
            </p:cNvGraphicFramePr>
            <p:nvPr/>
          </p:nvGraphicFramePr>
          <p:xfrm>
            <a:off x="4391" y="2320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2" name="Equation" r:id="rId22" imgW="533169" imgH="241195" progId="Equation.DSMT4">
                    <p:embed/>
                  </p:oleObj>
                </mc:Choice>
                <mc:Fallback>
                  <p:oleObj name="Equation" r:id="rId22" imgW="533169" imgH="24119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320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50" name="Group 104"/>
            <p:cNvGrpSpPr>
              <a:grpSpLocks/>
            </p:cNvGrpSpPr>
            <p:nvPr/>
          </p:nvGrpSpPr>
          <p:grpSpPr bwMode="auto">
            <a:xfrm>
              <a:off x="1713" y="2009"/>
              <a:ext cx="413" cy="823"/>
              <a:chOff x="1713" y="2009"/>
              <a:chExt cx="413" cy="823"/>
            </a:xfrm>
          </p:grpSpPr>
          <p:graphicFrame>
            <p:nvGraphicFramePr>
              <p:cNvPr id="48155" name="Object 16"/>
              <p:cNvGraphicFramePr>
                <a:graphicFrameLocks noChangeAspect="1"/>
              </p:cNvGraphicFramePr>
              <p:nvPr/>
            </p:nvGraphicFramePr>
            <p:xfrm>
              <a:off x="1713" y="2009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3" name="Equation" r:id="rId24" imgW="457002" imgH="203112" progId="Equation.DSMT4">
                      <p:embed/>
                    </p:oleObj>
                  </mc:Choice>
                  <mc:Fallback>
                    <p:oleObj name="Equation" r:id="rId24" imgW="457002" imgH="203112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009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56" name="Object 17"/>
              <p:cNvGraphicFramePr>
                <a:graphicFrameLocks noChangeAspect="1"/>
              </p:cNvGraphicFramePr>
              <p:nvPr/>
            </p:nvGraphicFramePr>
            <p:xfrm>
              <a:off x="1713" y="2294"/>
              <a:ext cx="36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4" name="Equation" r:id="rId25" imgW="406224" imgH="241195" progId="Equation.DSMT4">
                      <p:embed/>
                    </p:oleObj>
                  </mc:Choice>
                  <mc:Fallback>
                    <p:oleObj name="Equation" r:id="rId25" imgW="406224" imgH="241195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294"/>
                            <a:ext cx="36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57" name="Object 18"/>
              <p:cNvGraphicFramePr>
                <a:graphicFrameLocks noChangeAspect="1"/>
              </p:cNvGraphicFramePr>
              <p:nvPr/>
            </p:nvGraphicFramePr>
            <p:xfrm>
              <a:off x="1713" y="2614"/>
              <a:ext cx="13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5" name="Equation" r:id="rId27" imgW="152334" imgH="241195" progId="Equation.DSMT4">
                      <p:embed/>
                    </p:oleObj>
                  </mc:Choice>
                  <mc:Fallback>
                    <p:oleObj name="Equation" r:id="rId27" imgW="152334" imgH="241195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614"/>
                            <a:ext cx="13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151" name="Text Box 108"/>
            <p:cNvSpPr txBox="1">
              <a:spLocks noChangeArrowheads="1"/>
            </p:cNvSpPr>
            <p:nvPr/>
          </p:nvSpPr>
          <p:spPr bwMode="auto">
            <a:xfrm>
              <a:off x="2253" y="2659"/>
              <a:ext cx="2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desconhecidas, mas</a:t>
              </a:r>
            </a:p>
          </p:txBody>
        </p:sp>
        <p:graphicFrame>
          <p:nvGraphicFramePr>
            <p:cNvPr id="48152" name="Object 13"/>
            <p:cNvGraphicFramePr>
              <a:graphicFrameLocks noChangeAspect="1"/>
            </p:cNvGraphicFramePr>
            <p:nvPr/>
          </p:nvGraphicFramePr>
          <p:xfrm>
            <a:off x="2471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6" name="Equation" r:id="rId29" imgW="203112" imgH="241195" progId="Equation.DSMT4">
                    <p:embed/>
                  </p:oleObj>
                </mc:Choice>
                <mc:Fallback>
                  <p:oleObj name="Equation" r:id="rId29" imgW="203112" imgH="24119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3" name="Object 14"/>
            <p:cNvGraphicFramePr>
              <a:graphicFrameLocks noChangeAspect="1"/>
            </p:cNvGraphicFramePr>
            <p:nvPr/>
          </p:nvGraphicFramePr>
          <p:xfrm>
            <a:off x="2769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7" name="Equation" r:id="rId30" imgW="203112" imgH="241195" progId="Equation.DSMT4">
                    <p:embed/>
                  </p:oleObj>
                </mc:Choice>
                <mc:Fallback>
                  <p:oleObj name="Equation" r:id="rId30" imgW="203112" imgH="24119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4" name="Object 15"/>
            <p:cNvGraphicFramePr>
              <a:graphicFrameLocks noChangeAspect="1"/>
            </p:cNvGraphicFramePr>
            <p:nvPr/>
          </p:nvGraphicFramePr>
          <p:xfrm>
            <a:off x="4391" y="2659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8" name="Equation" r:id="rId31" imgW="533169" imgH="241195" progId="Equation.DSMT4">
                    <p:embed/>
                  </p:oleObj>
                </mc:Choice>
                <mc:Fallback>
                  <p:oleObj name="Equation" r:id="rId31" imgW="533169" imgH="24119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659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3030538" y="4668838"/>
            <a:ext cx="5881687" cy="2057400"/>
            <a:chOff x="1909" y="2941"/>
            <a:chExt cx="3705" cy="1296"/>
          </a:xfrm>
        </p:grpSpPr>
        <p:graphicFrame>
          <p:nvGraphicFramePr>
            <p:cNvPr id="48138" name="Object 5"/>
            <p:cNvGraphicFramePr>
              <a:graphicFrameLocks noChangeAspect="1"/>
            </p:cNvGraphicFramePr>
            <p:nvPr/>
          </p:nvGraphicFramePr>
          <p:xfrm>
            <a:off x="1909" y="3348"/>
            <a:ext cx="141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9" name="Equation" r:id="rId33" imgW="1574800" imgH="698500" progId="Equation.DSMT4">
                    <p:embed/>
                  </p:oleObj>
                </mc:Choice>
                <mc:Fallback>
                  <p:oleObj name="Equation" r:id="rId33" imgW="1574800" imgH="6985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3348"/>
                          <a:ext cx="1418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6"/>
            <p:cNvGraphicFramePr>
              <a:graphicFrameLocks noChangeAspect="1"/>
            </p:cNvGraphicFramePr>
            <p:nvPr/>
          </p:nvGraphicFramePr>
          <p:xfrm>
            <a:off x="3439" y="2941"/>
            <a:ext cx="2175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0" name="Equation" r:id="rId35" imgW="2413000" imgH="698500" progId="Equation.DSMT4">
                    <p:embed/>
                  </p:oleObj>
                </mc:Choice>
                <mc:Fallback>
                  <p:oleObj name="Equation" r:id="rId35" imgW="2413000" imgH="6985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2941"/>
                          <a:ext cx="2175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0" name="Object 7"/>
            <p:cNvGraphicFramePr>
              <a:graphicFrameLocks noChangeAspect="1"/>
            </p:cNvGraphicFramePr>
            <p:nvPr/>
          </p:nvGraphicFramePr>
          <p:xfrm>
            <a:off x="3439" y="3612"/>
            <a:ext cx="1591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1" name="Equation" r:id="rId37" imgW="1765300" imgH="698500" progId="Equation.DSMT4">
                    <p:embed/>
                  </p:oleObj>
                </mc:Choice>
                <mc:Fallback>
                  <p:oleObj name="Equation" r:id="rId37" imgW="1765300" imgH="6985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3612"/>
                          <a:ext cx="1591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0FC91-78C8-4645-BC65-6F359E48711C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(resumo)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79553" name="Object 1"/>
          <p:cNvGraphicFramePr>
            <a:graphicFrameLocks noChangeAspect="1"/>
          </p:cNvGraphicFramePr>
          <p:nvPr/>
        </p:nvGraphicFramePr>
        <p:xfrm>
          <a:off x="2700338" y="4640263"/>
          <a:ext cx="908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4" imgW="634725" imgH="457002" progId="Equation.DSMT4">
                  <p:embed/>
                </p:oleObj>
              </mc:Choice>
              <mc:Fallback>
                <p:oleObj name="Equation" r:id="rId4" imgW="634725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40263"/>
                        <a:ext cx="9080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2627313" y="5373688"/>
          <a:ext cx="9080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6" imgW="634725" imgH="622030" progId="Equation.DSMT4">
                  <p:embed/>
                </p:oleObj>
              </mc:Choice>
              <mc:Fallback>
                <p:oleObj name="Equation" r:id="rId6" imgW="634725" imgH="62203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73688"/>
                        <a:ext cx="9080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7" name="Group 69"/>
          <p:cNvGrpSpPr>
            <a:grpSpLocks/>
          </p:cNvGrpSpPr>
          <p:nvPr/>
        </p:nvGrpSpPr>
        <p:grpSpPr bwMode="auto">
          <a:xfrm>
            <a:off x="755650" y="1552575"/>
            <a:ext cx="4002088" cy="890588"/>
            <a:chOff x="839" y="978"/>
            <a:chExt cx="2521" cy="561"/>
          </a:xfrm>
        </p:grpSpPr>
        <p:sp>
          <p:nvSpPr>
            <p:cNvPr id="49197" name="Text Box 70"/>
            <p:cNvSpPr txBox="1">
              <a:spLocks noChangeArrowheads="1"/>
            </p:cNvSpPr>
            <p:nvPr/>
          </p:nvSpPr>
          <p:spPr bwMode="auto">
            <a:xfrm>
              <a:off x="839" y="1167"/>
              <a:ext cx="4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endParaRPr lang="pt-BR" altLang="pt-BR" sz="1600" i="1"/>
            </a:p>
          </p:txBody>
        </p:sp>
        <p:grpSp>
          <p:nvGrpSpPr>
            <p:cNvPr id="49198" name="Group 71"/>
            <p:cNvGrpSpPr>
              <a:grpSpLocks/>
            </p:cNvGrpSpPr>
            <p:nvPr/>
          </p:nvGrpSpPr>
          <p:grpSpPr bwMode="auto">
            <a:xfrm>
              <a:off x="1473" y="1008"/>
              <a:ext cx="413" cy="531"/>
              <a:chOff x="1056" y="1008"/>
              <a:chExt cx="413" cy="531"/>
            </a:xfrm>
          </p:grpSpPr>
          <p:graphicFrame>
            <p:nvGraphicFramePr>
              <p:cNvPr id="49202" name="Object 24"/>
              <p:cNvGraphicFramePr>
                <a:graphicFrameLocks noChangeAspect="1"/>
              </p:cNvGraphicFramePr>
              <p:nvPr/>
            </p:nvGraphicFramePr>
            <p:xfrm>
              <a:off x="1056" y="1008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88" name="Equation" r:id="rId8" imgW="457002" imgH="203112" progId="Equation.DSMT4">
                      <p:embed/>
                    </p:oleObj>
                  </mc:Choice>
                  <mc:Fallback>
                    <p:oleObj name="Equation" r:id="rId8" imgW="457002" imgH="203112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008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203" name="Object 25"/>
              <p:cNvGraphicFramePr>
                <a:graphicFrameLocks noChangeAspect="1"/>
              </p:cNvGraphicFramePr>
              <p:nvPr/>
            </p:nvGraphicFramePr>
            <p:xfrm>
              <a:off x="1056" y="1333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89" name="Equation" r:id="rId10" imgW="228600" imgH="228600" progId="Equation.DSMT4">
                      <p:embed/>
                    </p:oleObj>
                  </mc:Choice>
                  <mc:Fallback>
                    <p:oleObj name="Equation" r:id="rId10" imgW="228600" imgH="228600" progId="Equation.DSMT4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333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199" name="Text Box 74"/>
            <p:cNvSpPr txBox="1">
              <a:spLocks noChangeArrowheads="1"/>
            </p:cNvSpPr>
            <p:nvPr/>
          </p:nvSpPr>
          <p:spPr bwMode="auto">
            <a:xfrm>
              <a:off x="2013" y="978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conhecida</a:t>
              </a:r>
              <a:endParaRPr lang="pt-BR" altLang="pt-BR" sz="1600"/>
            </a:p>
          </p:txBody>
        </p:sp>
        <p:sp>
          <p:nvSpPr>
            <p:cNvPr id="49200" name="Text Box 75"/>
            <p:cNvSpPr txBox="1">
              <a:spLocks noChangeArrowheads="1"/>
            </p:cNvSpPr>
            <p:nvPr/>
          </p:nvSpPr>
          <p:spPr bwMode="auto">
            <a:xfrm>
              <a:off x="2013" y="1319"/>
              <a:ext cx="1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desconhecida</a:t>
              </a:r>
              <a:endParaRPr lang="pt-BR" altLang="pt-BR" sz="1600"/>
            </a:p>
          </p:txBody>
        </p:sp>
        <p:sp>
          <p:nvSpPr>
            <p:cNvPr id="49201" name="AutoShape 76"/>
            <p:cNvSpPr>
              <a:spLocks/>
            </p:cNvSpPr>
            <p:nvPr/>
          </p:nvSpPr>
          <p:spPr bwMode="auto">
            <a:xfrm>
              <a:off x="1337" y="1008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9158" name="Group 77"/>
          <p:cNvGrpSpPr>
            <a:grpSpLocks/>
          </p:cNvGrpSpPr>
          <p:nvPr/>
        </p:nvGrpSpPr>
        <p:grpSpPr bwMode="auto">
          <a:xfrm>
            <a:off x="755650" y="2636838"/>
            <a:ext cx="1419225" cy="457200"/>
            <a:chOff x="839" y="1824"/>
            <a:chExt cx="894" cy="288"/>
          </a:xfrm>
        </p:grpSpPr>
        <p:sp>
          <p:nvSpPr>
            <p:cNvPr id="49194" name="Text Box 78"/>
            <p:cNvSpPr txBox="1">
              <a:spLocks noChangeArrowheads="1"/>
            </p:cNvSpPr>
            <p:nvPr/>
          </p:nvSpPr>
          <p:spPr bwMode="auto">
            <a:xfrm>
              <a:off x="839" y="1869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95" name="Object 23"/>
            <p:cNvGraphicFramePr>
              <a:graphicFrameLocks noChangeAspect="1"/>
            </p:cNvGraphicFramePr>
            <p:nvPr/>
          </p:nvGraphicFramePr>
          <p:xfrm>
            <a:off x="1480" y="1854"/>
            <a:ext cx="25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0" name="Equation" r:id="rId12" imgW="279279" imgH="241195" progId="Equation.DSMT4">
                    <p:embed/>
                  </p:oleObj>
                </mc:Choice>
                <mc:Fallback>
                  <p:oleObj name="Equation" r:id="rId12" imgW="279279" imgH="241195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54"/>
                          <a:ext cx="25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96" name="AutoShape 80"/>
            <p:cNvSpPr>
              <a:spLocks/>
            </p:cNvSpPr>
            <p:nvPr/>
          </p:nvSpPr>
          <p:spPr bwMode="auto">
            <a:xfrm>
              <a:off x="1379" y="1824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9159" name="Group 81"/>
          <p:cNvGrpSpPr>
            <a:grpSpLocks/>
          </p:cNvGrpSpPr>
          <p:nvPr/>
        </p:nvGrpSpPr>
        <p:grpSpPr bwMode="auto">
          <a:xfrm>
            <a:off x="755650" y="4648200"/>
            <a:ext cx="1779588" cy="652463"/>
            <a:chOff x="864" y="3077"/>
            <a:chExt cx="1121" cy="411"/>
          </a:xfrm>
        </p:grpSpPr>
        <p:sp>
          <p:nvSpPr>
            <p:cNvPr id="49190" name="Text Box 82"/>
            <p:cNvSpPr txBox="1">
              <a:spLocks noChangeArrowheads="1"/>
            </p:cNvSpPr>
            <p:nvPr/>
          </p:nvSpPr>
          <p:spPr bwMode="auto">
            <a:xfrm>
              <a:off x="864" y="3165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</a:t>
              </a:r>
              <a:r>
                <a:rPr lang="pt-BR" altLang="pt-BR" sz="1600"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91" name="Object 21"/>
            <p:cNvGraphicFramePr>
              <a:graphicFrameLocks noChangeAspect="1"/>
            </p:cNvGraphicFramePr>
            <p:nvPr/>
          </p:nvGraphicFramePr>
          <p:xfrm>
            <a:off x="1536" y="3150"/>
            <a:ext cx="449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1" name="Equation" r:id="rId14" imgW="495085" imgH="241195" progId="Equation.DSMT4">
                    <p:embed/>
                  </p:oleObj>
                </mc:Choice>
                <mc:Fallback>
                  <p:oleObj name="Equation" r:id="rId14" imgW="495085" imgH="24119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50"/>
                          <a:ext cx="449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92" name="AutoShape 84"/>
            <p:cNvSpPr>
              <a:spLocks/>
            </p:cNvSpPr>
            <p:nvPr/>
          </p:nvSpPr>
          <p:spPr bwMode="auto">
            <a:xfrm>
              <a:off x="1429" y="3120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49193" name="Object 22"/>
            <p:cNvGraphicFramePr>
              <a:graphicFrameLocks noChangeAspect="1"/>
            </p:cNvGraphicFramePr>
            <p:nvPr/>
          </p:nvGraphicFramePr>
          <p:xfrm>
            <a:off x="1200" y="3077"/>
            <a:ext cx="219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Equation" r:id="rId16" imgW="241300" imgH="457200" progId="Equation.DSMT4">
                    <p:embed/>
                  </p:oleObj>
                </mc:Choice>
                <mc:Fallback>
                  <p:oleObj name="Equation" r:id="rId16" imgW="241300" imgH="457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077"/>
                          <a:ext cx="219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755650" y="5419725"/>
            <a:ext cx="1676400" cy="457200"/>
            <a:chOff x="839" y="3360"/>
            <a:chExt cx="1056" cy="288"/>
          </a:xfrm>
        </p:grpSpPr>
        <p:sp>
          <p:nvSpPr>
            <p:cNvPr id="49187" name="Text Box 87"/>
            <p:cNvSpPr txBox="1">
              <a:spLocks noChangeArrowheads="1"/>
            </p:cNvSpPr>
            <p:nvPr/>
          </p:nvSpPr>
          <p:spPr bwMode="auto">
            <a:xfrm>
              <a:off x="839" y="3398"/>
              <a:ext cx="5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88" name="Object 20"/>
            <p:cNvGraphicFramePr>
              <a:graphicFrameLocks noChangeAspect="1"/>
            </p:cNvGraphicFramePr>
            <p:nvPr/>
          </p:nvGraphicFramePr>
          <p:xfrm>
            <a:off x="1481" y="3412"/>
            <a:ext cx="41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Equation" r:id="rId18" imgW="457002" imgH="203112" progId="Equation.DSMT4">
                    <p:embed/>
                  </p:oleObj>
                </mc:Choice>
                <mc:Fallback>
                  <p:oleObj name="Equation" r:id="rId18" imgW="457002" imgH="203112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3412"/>
                          <a:ext cx="41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9" name="AutoShape 89"/>
            <p:cNvSpPr>
              <a:spLocks/>
            </p:cNvSpPr>
            <p:nvPr/>
          </p:nvSpPr>
          <p:spPr bwMode="auto">
            <a:xfrm>
              <a:off x="1379" y="3360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755650" y="6059488"/>
            <a:ext cx="2057400" cy="457200"/>
            <a:chOff x="839" y="3817"/>
            <a:chExt cx="1296" cy="288"/>
          </a:xfrm>
        </p:grpSpPr>
        <p:sp>
          <p:nvSpPr>
            <p:cNvPr id="49184" name="Text Box 91"/>
            <p:cNvSpPr txBox="1">
              <a:spLocks noChangeArrowheads="1"/>
            </p:cNvSpPr>
            <p:nvPr/>
          </p:nvSpPr>
          <p:spPr bwMode="auto">
            <a:xfrm>
              <a:off x="839" y="3855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– p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85" name="Object 19"/>
            <p:cNvGraphicFramePr>
              <a:graphicFrameLocks noChangeAspect="1"/>
            </p:cNvGraphicFramePr>
            <p:nvPr/>
          </p:nvGraphicFramePr>
          <p:xfrm>
            <a:off x="1721" y="3869"/>
            <a:ext cx="41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Equation" r:id="rId19" imgW="457002" imgH="203112" progId="Equation.DSMT4">
                    <p:embed/>
                  </p:oleObj>
                </mc:Choice>
                <mc:Fallback>
                  <p:oleObj name="Equation" r:id="rId19" imgW="457002" imgH="203112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" y="3869"/>
                          <a:ext cx="41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6" name="AutoShape 93"/>
            <p:cNvSpPr>
              <a:spLocks/>
            </p:cNvSpPr>
            <p:nvPr/>
          </p:nvSpPr>
          <p:spPr bwMode="auto">
            <a:xfrm>
              <a:off x="1619" y="3817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9162" name="Group 94"/>
          <p:cNvGrpSpPr>
            <a:grpSpLocks/>
          </p:cNvGrpSpPr>
          <p:nvPr/>
        </p:nvGrpSpPr>
        <p:grpSpPr bwMode="auto">
          <a:xfrm>
            <a:off x="755650" y="3192463"/>
            <a:ext cx="6405563" cy="1428750"/>
            <a:chOff x="839" y="1979"/>
            <a:chExt cx="4035" cy="900"/>
          </a:xfrm>
        </p:grpSpPr>
        <p:sp>
          <p:nvSpPr>
            <p:cNvPr id="49167" name="Text Box 95"/>
            <p:cNvSpPr txBox="1">
              <a:spLocks noChangeArrowheads="1"/>
            </p:cNvSpPr>
            <p:nvPr/>
          </p:nvSpPr>
          <p:spPr bwMode="auto">
            <a:xfrm>
              <a:off x="839" y="2296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-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49168" name="Text Box 96"/>
            <p:cNvSpPr txBox="1">
              <a:spLocks noChangeArrowheads="1"/>
            </p:cNvSpPr>
            <p:nvPr/>
          </p:nvSpPr>
          <p:spPr bwMode="auto">
            <a:xfrm>
              <a:off x="2253" y="1979"/>
              <a:ext cx="16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conhecidas</a:t>
              </a:r>
              <a:endParaRPr lang="pt-BR" altLang="pt-BR" sz="1600"/>
            </a:p>
          </p:txBody>
        </p:sp>
        <p:sp>
          <p:nvSpPr>
            <p:cNvPr id="49169" name="Text Box 97"/>
            <p:cNvSpPr txBox="1">
              <a:spLocks noChangeArrowheads="1"/>
            </p:cNvSpPr>
            <p:nvPr/>
          </p:nvSpPr>
          <p:spPr bwMode="auto">
            <a:xfrm>
              <a:off x="2253" y="2320"/>
              <a:ext cx="2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desconhecidas, mas</a:t>
              </a:r>
            </a:p>
          </p:txBody>
        </p:sp>
        <p:sp>
          <p:nvSpPr>
            <p:cNvPr id="49170" name="AutoShape 98"/>
            <p:cNvSpPr>
              <a:spLocks/>
            </p:cNvSpPr>
            <p:nvPr/>
          </p:nvSpPr>
          <p:spPr bwMode="auto">
            <a:xfrm>
              <a:off x="1577" y="2009"/>
              <a:ext cx="124" cy="831"/>
            </a:xfrm>
            <a:prstGeom prst="leftBrace">
              <a:avLst>
                <a:gd name="adj1" fmla="val 558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49171" name="Object 8"/>
            <p:cNvGraphicFramePr>
              <a:graphicFrameLocks noChangeAspect="1"/>
            </p:cNvGraphicFramePr>
            <p:nvPr/>
          </p:nvGraphicFramePr>
          <p:xfrm>
            <a:off x="2471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Equation" r:id="rId20" imgW="203112" imgH="241195" progId="Equation.DSMT4">
                    <p:embed/>
                  </p:oleObj>
                </mc:Choice>
                <mc:Fallback>
                  <p:oleObj name="Equation" r:id="rId20" imgW="203112" imgH="241195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2" name="Object 9"/>
            <p:cNvGraphicFramePr>
              <a:graphicFrameLocks noChangeAspect="1"/>
            </p:cNvGraphicFramePr>
            <p:nvPr/>
          </p:nvGraphicFramePr>
          <p:xfrm>
            <a:off x="2769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6" name="Equation" r:id="rId22" imgW="203112" imgH="241195" progId="Equation.DSMT4">
                    <p:embed/>
                  </p:oleObj>
                </mc:Choice>
                <mc:Fallback>
                  <p:oleObj name="Equation" r:id="rId22" imgW="203112" imgH="24119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3" name="Object 10"/>
            <p:cNvGraphicFramePr>
              <a:graphicFrameLocks noChangeAspect="1"/>
            </p:cNvGraphicFramePr>
            <p:nvPr/>
          </p:nvGraphicFramePr>
          <p:xfrm>
            <a:off x="2471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Equation" r:id="rId24" imgW="203112" imgH="241195" progId="Equation.DSMT4">
                    <p:embed/>
                  </p:oleObj>
                </mc:Choice>
                <mc:Fallback>
                  <p:oleObj name="Equation" r:id="rId24" imgW="203112" imgH="24119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4" name="Object 11"/>
            <p:cNvGraphicFramePr>
              <a:graphicFrameLocks noChangeAspect="1"/>
            </p:cNvGraphicFramePr>
            <p:nvPr/>
          </p:nvGraphicFramePr>
          <p:xfrm>
            <a:off x="2769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Equation" r:id="rId25" imgW="203112" imgH="241195" progId="Equation.DSMT4">
                    <p:embed/>
                  </p:oleObj>
                </mc:Choice>
                <mc:Fallback>
                  <p:oleObj name="Equation" r:id="rId25" imgW="203112" imgH="24119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5" name="Object 12"/>
            <p:cNvGraphicFramePr>
              <a:graphicFrameLocks noChangeAspect="1"/>
            </p:cNvGraphicFramePr>
            <p:nvPr/>
          </p:nvGraphicFramePr>
          <p:xfrm>
            <a:off x="4391" y="2320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Equation" r:id="rId26" imgW="533169" imgH="241195" progId="Equation.DSMT4">
                    <p:embed/>
                  </p:oleObj>
                </mc:Choice>
                <mc:Fallback>
                  <p:oleObj name="Equation" r:id="rId26" imgW="533169" imgH="24119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320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176" name="Group 104"/>
            <p:cNvGrpSpPr>
              <a:grpSpLocks/>
            </p:cNvGrpSpPr>
            <p:nvPr/>
          </p:nvGrpSpPr>
          <p:grpSpPr bwMode="auto">
            <a:xfrm>
              <a:off x="1713" y="2009"/>
              <a:ext cx="413" cy="823"/>
              <a:chOff x="1713" y="2009"/>
              <a:chExt cx="413" cy="823"/>
            </a:xfrm>
          </p:grpSpPr>
          <p:graphicFrame>
            <p:nvGraphicFramePr>
              <p:cNvPr id="49181" name="Object 16"/>
              <p:cNvGraphicFramePr>
                <a:graphicFrameLocks noChangeAspect="1"/>
              </p:cNvGraphicFramePr>
              <p:nvPr/>
            </p:nvGraphicFramePr>
            <p:xfrm>
              <a:off x="1713" y="2009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00" name="Equation" r:id="rId28" imgW="457002" imgH="203112" progId="Equation.DSMT4">
                      <p:embed/>
                    </p:oleObj>
                  </mc:Choice>
                  <mc:Fallback>
                    <p:oleObj name="Equation" r:id="rId28" imgW="457002" imgH="203112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009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82" name="Object 17"/>
              <p:cNvGraphicFramePr>
                <a:graphicFrameLocks noChangeAspect="1"/>
              </p:cNvGraphicFramePr>
              <p:nvPr/>
            </p:nvGraphicFramePr>
            <p:xfrm>
              <a:off x="1713" y="2294"/>
              <a:ext cx="36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01" name="Equation" r:id="rId29" imgW="406224" imgH="241195" progId="Equation.DSMT4">
                      <p:embed/>
                    </p:oleObj>
                  </mc:Choice>
                  <mc:Fallback>
                    <p:oleObj name="Equation" r:id="rId29" imgW="406224" imgH="241195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294"/>
                            <a:ext cx="36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83" name="Object 18"/>
              <p:cNvGraphicFramePr>
                <a:graphicFrameLocks noChangeAspect="1"/>
              </p:cNvGraphicFramePr>
              <p:nvPr/>
            </p:nvGraphicFramePr>
            <p:xfrm>
              <a:off x="1713" y="2614"/>
              <a:ext cx="13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02" name="Equation" r:id="rId31" imgW="152334" imgH="241195" progId="Equation.DSMT4">
                      <p:embed/>
                    </p:oleObj>
                  </mc:Choice>
                  <mc:Fallback>
                    <p:oleObj name="Equation" r:id="rId31" imgW="152334" imgH="241195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614"/>
                            <a:ext cx="13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177" name="Text Box 108"/>
            <p:cNvSpPr txBox="1">
              <a:spLocks noChangeArrowheads="1"/>
            </p:cNvSpPr>
            <p:nvPr/>
          </p:nvSpPr>
          <p:spPr bwMode="auto">
            <a:xfrm>
              <a:off x="2253" y="2659"/>
              <a:ext cx="2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    </a:t>
              </a:r>
              <a:r>
                <a:rPr lang="pt-BR" altLang="pt-BR" sz="1600">
                  <a:sym typeface="Symbol" pitchFamily="18" charset="2"/>
                </a:rPr>
                <a:t> e      são desconhecidas, mas</a:t>
              </a:r>
            </a:p>
          </p:txBody>
        </p:sp>
        <p:graphicFrame>
          <p:nvGraphicFramePr>
            <p:cNvPr id="49178" name="Object 13"/>
            <p:cNvGraphicFramePr>
              <a:graphicFrameLocks noChangeAspect="1"/>
            </p:cNvGraphicFramePr>
            <p:nvPr/>
          </p:nvGraphicFramePr>
          <p:xfrm>
            <a:off x="2471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3" name="Equation" r:id="rId33" imgW="203112" imgH="241195" progId="Equation.DSMT4">
                    <p:embed/>
                  </p:oleObj>
                </mc:Choice>
                <mc:Fallback>
                  <p:oleObj name="Equation" r:id="rId33" imgW="203112" imgH="24119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9" name="Object 14"/>
            <p:cNvGraphicFramePr>
              <a:graphicFrameLocks noChangeAspect="1"/>
            </p:cNvGraphicFramePr>
            <p:nvPr/>
          </p:nvGraphicFramePr>
          <p:xfrm>
            <a:off x="2769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4" name="Equation" r:id="rId34" imgW="203112" imgH="241195" progId="Equation.DSMT4">
                    <p:embed/>
                  </p:oleObj>
                </mc:Choice>
                <mc:Fallback>
                  <p:oleObj name="Equation" r:id="rId34" imgW="203112" imgH="24119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80" name="Object 15"/>
            <p:cNvGraphicFramePr>
              <a:graphicFrameLocks noChangeAspect="1"/>
            </p:cNvGraphicFramePr>
            <p:nvPr/>
          </p:nvGraphicFramePr>
          <p:xfrm>
            <a:off x="4391" y="2659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5" name="Equation" r:id="rId35" imgW="533169" imgH="241195" progId="Equation.DSMT4">
                    <p:embed/>
                  </p:oleObj>
                </mc:Choice>
                <mc:Fallback>
                  <p:oleObj name="Equation" r:id="rId35" imgW="533169" imgH="24119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659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73"/>
          <p:cNvGrpSpPr>
            <a:grpSpLocks/>
          </p:cNvGrpSpPr>
          <p:nvPr/>
        </p:nvGrpSpPr>
        <p:grpSpPr bwMode="auto">
          <a:xfrm>
            <a:off x="3833813" y="5805488"/>
            <a:ext cx="3810000" cy="1014412"/>
            <a:chOff x="1930" y="3657"/>
            <a:chExt cx="2400" cy="639"/>
          </a:xfrm>
        </p:grpSpPr>
        <p:graphicFrame>
          <p:nvGraphicFramePr>
            <p:cNvPr id="49165" name="Object 3"/>
            <p:cNvGraphicFramePr>
              <a:graphicFrameLocks noChangeAspect="1"/>
            </p:cNvGraphicFramePr>
            <p:nvPr/>
          </p:nvGraphicFramePr>
          <p:xfrm>
            <a:off x="3427" y="3657"/>
            <a:ext cx="903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6" name="Equation" r:id="rId37" imgW="1002865" imgH="431613" progId="Equation.3">
                    <p:embed/>
                  </p:oleObj>
                </mc:Choice>
                <mc:Fallback>
                  <p:oleObj name="Equation" r:id="rId37" imgW="1002865" imgH="4316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7" y="3657"/>
                          <a:ext cx="903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6" name="Object 4"/>
            <p:cNvGraphicFramePr>
              <a:graphicFrameLocks noChangeAspect="1"/>
            </p:cNvGraphicFramePr>
            <p:nvPr/>
          </p:nvGraphicFramePr>
          <p:xfrm>
            <a:off x="1930" y="3657"/>
            <a:ext cx="1349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7" name="Equation" r:id="rId39" imgW="1497950" imgH="710891" progId="Equation.DSMT4">
                    <p:embed/>
                  </p:oleObj>
                </mc:Choice>
                <mc:Fallback>
                  <p:oleObj name="Equation" r:id="rId39" imgW="1497950" imgH="710891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" y="3657"/>
                          <a:ext cx="1349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C8F3-0DD6-4046-88B0-B60578856B07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8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0455" name="Group 295"/>
          <p:cNvGraphicFramePr>
            <a:graphicFrameLocks noGrp="1"/>
          </p:cNvGraphicFramePr>
          <p:nvPr/>
        </p:nvGraphicFramePr>
        <p:xfrm>
          <a:off x="835025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0271" name="Text Box 296"/>
          <p:cNvSpPr txBox="1">
            <a:spLocks noChangeArrowheads="1"/>
          </p:cNvSpPr>
          <p:nvPr/>
        </p:nvSpPr>
        <p:spPr bwMode="auto">
          <a:xfrm>
            <a:off x="1525588" y="1412875"/>
            <a:ext cx="406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10 pontos são escolhidos em cada imagem</a:t>
            </a:r>
          </a:p>
        </p:txBody>
      </p:sp>
      <p:graphicFrame>
        <p:nvGraphicFramePr>
          <p:cNvPr id="220457" name="Group 297"/>
          <p:cNvGraphicFramePr>
            <a:graphicFrameLocks noGrp="1"/>
          </p:cNvGraphicFramePr>
          <p:nvPr/>
        </p:nvGraphicFramePr>
        <p:xfrm>
          <a:off x="4003675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0364" name="Text Box 389"/>
          <p:cNvSpPr txBox="1">
            <a:spLocks noChangeArrowheads="1"/>
          </p:cNvSpPr>
          <p:nvPr/>
        </p:nvSpPr>
        <p:spPr bwMode="auto">
          <a:xfrm>
            <a:off x="1341438" y="40036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Imagem A</a:t>
            </a:r>
          </a:p>
        </p:txBody>
      </p:sp>
      <p:sp>
        <p:nvSpPr>
          <p:cNvPr id="50365" name="Text Box 390"/>
          <p:cNvSpPr txBox="1">
            <a:spLocks noChangeArrowheads="1"/>
          </p:cNvSpPr>
          <p:nvPr/>
        </p:nvSpPr>
        <p:spPr bwMode="auto">
          <a:xfrm>
            <a:off x="4549775" y="4003675"/>
            <a:ext cx="1122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Imagem B</a:t>
            </a:r>
          </a:p>
        </p:txBody>
      </p:sp>
      <p:graphicFrame>
        <p:nvGraphicFramePr>
          <p:cNvPr id="220653" name="Group 493"/>
          <p:cNvGraphicFramePr>
            <a:graphicFrameLocks noGrp="1"/>
          </p:cNvGraphicFramePr>
          <p:nvPr/>
        </p:nvGraphicFramePr>
        <p:xfrm>
          <a:off x="835025" y="1919288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20755" name="Group 595"/>
          <p:cNvGraphicFramePr>
            <a:graphicFrameLocks noGrp="1"/>
          </p:cNvGraphicFramePr>
          <p:nvPr/>
        </p:nvGraphicFramePr>
        <p:xfrm>
          <a:off x="4005263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20756" name="Group 596"/>
          <p:cNvGraphicFramePr>
            <a:graphicFrameLocks noGrp="1"/>
          </p:cNvGraphicFramePr>
          <p:nvPr/>
        </p:nvGraphicFramePr>
        <p:xfrm>
          <a:off x="835025" y="448786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20949" name="Group 789"/>
          <p:cNvGraphicFramePr>
            <a:graphicFrameLocks noGrp="1"/>
          </p:cNvGraphicFramePr>
          <p:nvPr/>
        </p:nvGraphicFramePr>
        <p:xfrm>
          <a:off x="4005263" y="4484688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0950" name="Text Box 790"/>
          <p:cNvSpPr txBox="1">
            <a:spLocks noChangeArrowheads="1"/>
          </p:cNvSpPr>
          <p:nvPr/>
        </p:nvSpPr>
        <p:spPr bwMode="auto">
          <a:xfrm rot="-5400000">
            <a:off x="2864644" y="2639219"/>
            <a:ext cx="140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escolha aleatória</a:t>
            </a:r>
          </a:p>
        </p:txBody>
      </p:sp>
      <p:sp>
        <p:nvSpPr>
          <p:cNvPr id="220951" name="Text Box 791"/>
          <p:cNvSpPr txBox="1">
            <a:spLocks noChangeArrowheads="1"/>
          </p:cNvSpPr>
          <p:nvPr/>
        </p:nvSpPr>
        <p:spPr bwMode="auto">
          <a:xfrm rot="-5400000">
            <a:off x="2547145" y="5253831"/>
            <a:ext cx="203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mesma posição amostrada</a:t>
            </a:r>
          </a:p>
        </p:txBody>
      </p:sp>
      <p:graphicFrame>
        <p:nvGraphicFramePr>
          <p:cNvPr id="221045" name="Group 885"/>
          <p:cNvGraphicFramePr>
            <a:graphicFrameLocks noGrp="1"/>
          </p:cNvGraphicFramePr>
          <p:nvPr/>
        </p:nvGraphicFramePr>
        <p:xfrm>
          <a:off x="6637338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21046" name="Group 886"/>
          <p:cNvGraphicFramePr>
            <a:graphicFrameLocks noGrp="1"/>
          </p:cNvGraphicFramePr>
          <p:nvPr/>
        </p:nvGraphicFramePr>
        <p:xfrm>
          <a:off x="6637338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94004-BF5E-4190-BF18-713BE6EAEDAF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950" grpId="0"/>
      <p:bldP spid="2209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03" name="Text Box 558"/>
          <p:cNvSpPr txBox="1">
            <a:spLocks noChangeArrowheads="1"/>
          </p:cNvSpPr>
          <p:nvPr/>
        </p:nvSpPr>
        <p:spPr bwMode="auto">
          <a:xfrm rot="-5400000">
            <a:off x="-10319" y="2732882"/>
            <a:ext cx="1147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1</a:t>
            </a:r>
          </a:p>
        </p:txBody>
      </p:sp>
      <p:sp>
        <p:nvSpPr>
          <p:cNvPr id="51204" name="Text Box 559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2</a:t>
            </a:r>
          </a:p>
        </p:txBody>
      </p:sp>
      <p:graphicFrame>
        <p:nvGraphicFramePr>
          <p:cNvPr id="222768" name="Group 560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22818" name="Group 610"/>
          <p:cNvGraphicFramePr>
            <a:graphicFrameLocks noGrp="1"/>
          </p:cNvGraphicFramePr>
          <p:nvPr/>
        </p:nvGraphicFramePr>
        <p:xfrm>
          <a:off x="876300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22868" name="Object 660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4" imgW="1459866" imgH="469696" progId="Equation.DSMT4">
                  <p:embed/>
                </p:oleObj>
              </mc:Choice>
              <mc:Fallback>
                <p:oleObj name="Equation" r:id="rId4" imgW="1459866" imgH="469696" progId="Equation.DSMT4">
                  <p:embed/>
                  <p:pic>
                    <p:nvPicPr>
                      <p:cNvPr id="0" name="Object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70556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6" imgW="965160" imgH="482400" progId="Equation.DSMT4">
                  <p:embed/>
                </p:oleObj>
              </mc:Choice>
              <mc:Fallback>
                <p:oleObj name="Equation" r:id="rId6" imgW="965160" imgH="48240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0090"/>
              </p:ext>
            </p:extLst>
          </p:nvPr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8" imgW="800100" imgH="457200" progId="Equation.DSMT4">
                  <p:embed/>
                </p:oleObj>
              </mc:Choice>
              <mc:Fallback>
                <p:oleObj name="Equation" r:id="rId8" imgW="800100" imgH="45720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666"/>
          <p:cNvSpPr txBox="1">
            <a:spLocks noChangeArrowheads="1"/>
          </p:cNvSpPr>
          <p:nvPr/>
        </p:nvSpPr>
        <p:spPr bwMode="auto">
          <a:xfrm>
            <a:off x="4143375" y="2786063"/>
            <a:ext cx="192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teste F</a:t>
            </a:r>
          </a:p>
        </p:txBody>
      </p:sp>
      <p:sp>
        <p:nvSpPr>
          <p:cNvPr id="54" name="Text Box 666"/>
          <p:cNvSpPr txBox="1">
            <a:spLocks noChangeArrowheads="1"/>
          </p:cNvSpPr>
          <p:nvPr/>
        </p:nvSpPr>
        <p:spPr bwMode="auto">
          <a:xfrm>
            <a:off x="4143375" y="3500438"/>
            <a:ext cx="350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teste t (homo ou heterocedástico)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54663-D6FE-4622-B675-C1980AB48D64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227" name="Text Box 558"/>
          <p:cNvSpPr txBox="1">
            <a:spLocks noChangeArrowheads="1"/>
          </p:cNvSpPr>
          <p:nvPr/>
        </p:nvSpPr>
        <p:spPr bwMode="auto">
          <a:xfrm rot="-5400000">
            <a:off x="-10319" y="2732882"/>
            <a:ext cx="1147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1</a:t>
            </a:r>
          </a:p>
        </p:txBody>
      </p:sp>
      <p:sp>
        <p:nvSpPr>
          <p:cNvPr id="52228" name="Text Box 559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2</a:t>
            </a:r>
          </a:p>
        </p:txBody>
      </p:sp>
      <p:graphicFrame>
        <p:nvGraphicFramePr>
          <p:cNvPr id="222768" name="Group 560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22818" name="Group 610"/>
          <p:cNvGraphicFramePr>
            <a:graphicFrameLocks noGrp="1"/>
          </p:cNvGraphicFramePr>
          <p:nvPr/>
        </p:nvGraphicFramePr>
        <p:xfrm>
          <a:off x="876300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2329" name="Object 660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4" imgW="1459866" imgH="469696" progId="Equation.DSMT4">
                  <p:embed/>
                </p:oleObj>
              </mc:Choice>
              <mc:Fallback>
                <p:oleObj name="Equation" r:id="rId4" imgW="1459866" imgH="469696" progId="Equation.DSMT4">
                  <p:embed/>
                  <p:pic>
                    <p:nvPicPr>
                      <p:cNvPr id="0" name="Object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73" name="Text Box 666"/>
          <p:cNvSpPr txBox="1">
            <a:spLocks noChangeArrowheads="1"/>
          </p:cNvSpPr>
          <p:nvPr/>
        </p:nvSpPr>
        <p:spPr bwMode="auto">
          <a:xfrm>
            <a:off x="4143375" y="28765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/>
              <a:t>a 5% </a:t>
            </a:r>
            <a:r>
              <a:rPr lang="pt-BR" altLang="pt-BR" sz="1600" dirty="0">
                <a:sym typeface="Symbol"/>
              </a:rPr>
              <a:t> </a:t>
            </a:r>
            <a:r>
              <a:rPr lang="pt-BR" altLang="pt-BR" sz="1600" dirty="0"/>
              <a:t>usar teste t </a:t>
            </a:r>
            <a:r>
              <a:rPr lang="pt-BR" altLang="pt-BR" sz="1600" dirty="0" err="1"/>
              <a:t>homocedástico</a:t>
            </a:r>
            <a:endParaRPr lang="pt-BR" altLang="pt-BR" sz="1600" dirty="0"/>
          </a:p>
        </p:txBody>
      </p:sp>
      <p:sp>
        <p:nvSpPr>
          <p:cNvPr id="40072" name="Text Box 668"/>
          <p:cNvSpPr txBox="1">
            <a:spLocks noChangeArrowheads="1"/>
          </p:cNvSpPr>
          <p:nvPr/>
        </p:nvSpPr>
        <p:spPr bwMode="auto">
          <a:xfrm>
            <a:off x="4181475" y="3663950"/>
            <a:ext cx="3748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 </a:t>
            </a:r>
            <a:r>
              <a:rPr lang="pt-BR" altLang="pt-BR" sz="1600"/>
              <a:t>a 5% (as médias são iguais)</a:t>
            </a:r>
          </a:p>
        </p:txBody>
      </p:sp>
      <p:grpSp>
        <p:nvGrpSpPr>
          <p:cNvPr id="2" name="Group 690"/>
          <p:cNvGrpSpPr>
            <a:grpSpLocks/>
          </p:cNvGrpSpPr>
          <p:nvPr/>
        </p:nvGrpSpPr>
        <p:grpSpPr bwMode="auto">
          <a:xfrm>
            <a:off x="2916238" y="4500563"/>
            <a:ext cx="5543550" cy="1944687"/>
            <a:chOff x="1837" y="2659"/>
            <a:chExt cx="3492" cy="1225"/>
          </a:xfrm>
        </p:grpSpPr>
        <p:sp>
          <p:nvSpPr>
            <p:cNvPr id="52355" name="Line 688"/>
            <p:cNvSpPr>
              <a:spLocks noChangeShapeType="1"/>
            </p:cNvSpPr>
            <p:nvPr/>
          </p:nvSpPr>
          <p:spPr bwMode="auto">
            <a:xfrm>
              <a:off x="1837" y="2659"/>
              <a:ext cx="3492" cy="12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356" name="Line 689"/>
            <p:cNvSpPr>
              <a:spLocks noChangeShapeType="1"/>
            </p:cNvSpPr>
            <p:nvPr/>
          </p:nvSpPr>
          <p:spPr bwMode="auto">
            <a:xfrm flipH="1">
              <a:off x="1837" y="2659"/>
              <a:ext cx="3492" cy="12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44"/>
          <p:cNvGrpSpPr>
            <a:grpSpLocks/>
          </p:cNvGrpSpPr>
          <p:nvPr/>
        </p:nvGrpSpPr>
        <p:grpSpPr bwMode="auto">
          <a:xfrm>
            <a:off x="4219575" y="2651125"/>
            <a:ext cx="2281238" cy="298450"/>
            <a:chOff x="4219591" y="2651653"/>
            <a:chExt cx="2281235" cy="298450"/>
          </a:xfrm>
        </p:grpSpPr>
        <p:graphicFrame>
          <p:nvGraphicFramePr>
            <p:cNvPr id="52353" name="Object 661"/>
            <p:cNvGraphicFramePr>
              <a:graphicFrameLocks noChangeAspect="1"/>
            </p:cNvGraphicFramePr>
            <p:nvPr/>
          </p:nvGraphicFramePr>
          <p:xfrm>
            <a:off x="4219591" y="2651653"/>
            <a:ext cx="9207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5" name="Equation" r:id="rId6" imgW="698500" imgH="228600" progId="Equation.DSMT4">
                    <p:embed/>
                  </p:oleObj>
                </mc:Choice>
                <mc:Fallback>
                  <p:oleObj name="Equation" r:id="rId6" imgW="698500" imgH="228600" progId="Equation.DSMT4">
                    <p:embed/>
                    <p:pic>
                      <p:nvPicPr>
                        <p:cNvPr id="0" name="Object 6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91" y="2651653"/>
                          <a:ext cx="9207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54" name="Object 662"/>
            <p:cNvGraphicFramePr>
              <a:graphicFrameLocks noChangeAspect="1"/>
            </p:cNvGraphicFramePr>
            <p:nvPr/>
          </p:nvGraphicFramePr>
          <p:xfrm>
            <a:off x="5160976" y="2667528"/>
            <a:ext cx="13398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6" name="Equation" r:id="rId8" imgW="1016000" imgH="203200" progId="Equation.DSMT4">
                    <p:embed/>
                  </p:oleObj>
                </mc:Choice>
                <mc:Fallback>
                  <p:oleObj name="Equation" r:id="rId8" imgW="1016000" imgH="203200" progId="Equation.DSMT4">
                    <p:embed/>
                    <p:pic>
                      <p:nvPicPr>
                        <p:cNvPr id="0" name="Object 6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76" y="2667528"/>
                          <a:ext cx="13398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o 45"/>
          <p:cNvGrpSpPr>
            <a:grpSpLocks/>
          </p:cNvGrpSpPr>
          <p:nvPr/>
        </p:nvGrpSpPr>
        <p:grpSpPr bwMode="auto">
          <a:xfrm>
            <a:off x="4283075" y="3429000"/>
            <a:ext cx="2432050" cy="298450"/>
            <a:chOff x="4283075" y="3429000"/>
            <a:chExt cx="2432065" cy="298450"/>
          </a:xfrm>
        </p:grpSpPr>
        <p:graphicFrame>
          <p:nvGraphicFramePr>
            <p:cNvPr id="52351" name="Object 663"/>
            <p:cNvGraphicFramePr>
              <a:graphicFrameLocks noChangeAspect="1"/>
            </p:cNvGraphicFramePr>
            <p:nvPr/>
          </p:nvGraphicFramePr>
          <p:xfrm>
            <a:off x="4283075" y="3429000"/>
            <a:ext cx="10223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" name="Equation" r:id="rId10" imgW="774364" imgH="228501" progId="Equation.DSMT4">
                    <p:embed/>
                  </p:oleObj>
                </mc:Choice>
                <mc:Fallback>
                  <p:oleObj name="Equation" r:id="rId10" imgW="774364" imgH="228501" progId="Equation.DSMT4">
                    <p:embed/>
                    <p:pic>
                      <p:nvPicPr>
                        <p:cNvPr id="0" name="Object 6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75" y="3429000"/>
                          <a:ext cx="10223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52" name="Object 664"/>
            <p:cNvGraphicFramePr>
              <a:graphicFrameLocks noChangeAspect="1"/>
            </p:cNvGraphicFramePr>
            <p:nvPr/>
          </p:nvGraphicFramePr>
          <p:xfrm>
            <a:off x="5375290" y="3446463"/>
            <a:ext cx="13398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8" name="Equation" r:id="rId12" imgW="1016000" imgH="203200" progId="Equation.DSMT4">
                    <p:embed/>
                  </p:oleObj>
                </mc:Choice>
                <mc:Fallback>
                  <p:oleObj name="Equation" r:id="rId12" imgW="1016000" imgH="203200" progId="Equation.DSMT4">
                    <p:embed/>
                    <p:pic>
                      <p:nvPicPr>
                        <p:cNvPr id="0" name="Object 6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290" y="3446463"/>
                          <a:ext cx="13398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336" name="Object 24"/>
          <p:cNvGraphicFramePr>
            <a:graphicFrameLocks noChangeAspect="1"/>
          </p:cNvGraphicFramePr>
          <p:nvPr/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14" imgW="800100" imgH="457200" progId="Equation.DSMT4">
                  <p:embed/>
                </p:oleObj>
              </mc:Choice>
              <mc:Fallback>
                <p:oleObj name="Equation" r:id="rId14" imgW="80010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62"/>
          <p:cNvGrpSpPr>
            <a:grpSpLocks/>
          </p:cNvGrpSpPr>
          <p:nvPr/>
        </p:nvGrpSpPr>
        <p:grpSpPr bwMode="auto">
          <a:xfrm>
            <a:off x="2773364" y="4486275"/>
            <a:ext cx="5937250" cy="2085975"/>
            <a:chOff x="2772647" y="4485877"/>
            <a:chExt cx="5937278" cy="2086395"/>
          </a:xfrm>
        </p:grpSpPr>
        <p:graphicFrame>
          <p:nvGraphicFramePr>
            <p:cNvPr id="52340" name="Object 18"/>
            <p:cNvGraphicFramePr>
              <a:graphicFrameLocks noChangeAspect="1"/>
            </p:cNvGraphicFramePr>
            <p:nvPr/>
          </p:nvGraphicFramePr>
          <p:xfrm>
            <a:off x="2863134" y="4485877"/>
            <a:ext cx="1919287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0" name="Equation" r:id="rId16" imgW="1459866" imgH="469696" progId="Equation.DSMT4">
                    <p:embed/>
                  </p:oleObj>
                </mc:Choice>
                <mc:Fallback>
                  <p:oleObj name="Equation" r:id="rId16" imgW="1459866" imgH="469696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134" y="4485877"/>
                          <a:ext cx="1919287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341" name="Text Box 666"/>
            <p:cNvSpPr txBox="1">
              <a:spLocks noChangeArrowheads="1"/>
            </p:cNvSpPr>
            <p:nvPr/>
          </p:nvSpPr>
          <p:spPr bwMode="auto">
            <a:xfrm>
              <a:off x="4137893" y="5445896"/>
              <a:ext cx="4572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a 5% (usar teste t homocedástico)</a:t>
              </a:r>
            </a:p>
          </p:txBody>
        </p:sp>
        <p:sp>
          <p:nvSpPr>
            <p:cNvPr id="52342" name="Text Box 668"/>
            <p:cNvSpPr txBox="1">
              <a:spLocks noChangeArrowheads="1"/>
            </p:cNvSpPr>
            <p:nvPr/>
          </p:nvSpPr>
          <p:spPr bwMode="auto">
            <a:xfrm>
              <a:off x="4175985" y="6233718"/>
              <a:ext cx="37481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a 5% (as médias são iguais)</a:t>
              </a:r>
            </a:p>
          </p:txBody>
        </p:sp>
        <p:grpSp>
          <p:nvGrpSpPr>
            <p:cNvPr id="52343" name="Grupo 49"/>
            <p:cNvGrpSpPr>
              <a:grpSpLocks/>
            </p:cNvGrpSpPr>
            <p:nvPr/>
          </p:nvGrpSpPr>
          <p:grpSpPr bwMode="auto">
            <a:xfrm>
              <a:off x="4198938" y="5221288"/>
              <a:ext cx="2296409" cy="298450"/>
              <a:chOff x="4204417" y="2651524"/>
              <a:chExt cx="2296409" cy="298450"/>
            </a:xfrm>
          </p:grpSpPr>
          <p:graphicFrame>
            <p:nvGraphicFramePr>
              <p:cNvPr id="52349" name="Object 19"/>
              <p:cNvGraphicFramePr>
                <a:graphicFrameLocks noChangeAspect="1"/>
              </p:cNvGraphicFramePr>
              <p:nvPr/>
            </p:nvGraphicFramePr>
            <p:xfrm>
              <a:off x="4204417" y="2651524"/>
              <a:ext cx="954087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1" name="Equation" r:id="rId18" imgW="723586" imgH="228501" progId="Equation.DSMT4">
                      <p:embed/>
                    </p:oleObj>
                  </mc:Choice>
                  <mc:Fallback>
                    <p:oleObj name="Equation" r:id="rId18" imgW="723586" imgH="228501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4417" y="2651524"/>
                            <a:ext cx="954087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50" name="Object 20"/>
              <p:cNvGraphicFramePr>
                <a:graphicFrameLocks noChangeAspect="1"/>
              </p:cNvGraphicFramePr>
              <p:nvPr/>
            </p:nvGraphicFramePr>
            <p:xfrm>
              <a:off x="5160976" y="2667528"/>
              <a:ext cx="1339850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2" name="Equation" r:id="rId20" imgW="1016000" imgH="203200" progId="Equation.DSMT4">
                      <p:embed/>
                    </p:oleObj>
                  </mc:Choice>
                  <mc:Fallback>
                    <p:oleObj name="Equation" r:id="rId20" imgW="1016000" imgH="203200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0976" y="2667528"/>
                            <a:ext cx="1339850" cy="265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2344" name="Grupo 52"/>
            <p:cNvGrpSpPr>
              <a:grpSpLocks/>
            </p:cNvGrpSpPr>
            <p:nvPr/>
          </p:nvGrpSpPr>
          <p:grpSpPr bwMode="auto">
            <a:xfrm>
              <a:off x="4285550" y="5998764"/>
              <a:ext cx="2424111" cy="298450"/>
              <a:chOff x="4291029" y="3429000"/>
              <a:chExt cx="2424111" cy="298450"/>
            </a:xfrm>
          </p:grpSpPr>
          <p:graphicFrame>
            <p:nvGraphicFramePr>
              <p:cNvPr id="52347" name="Object 21"/>
              <p:cNvGraphicFramePr>
                <a:graphicFrameLocks noChangeAspect="1"/>
              </p:cNvGraphicFramePr>
              <p:nvPr/>
            </p:nvGraphicFramePr>
            <p:xfrm>
              <a:off x="4291029" y="3429000"/>
              <a:ext cx="1004887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3" name="Equation" r:id="rId22" imgW="761669" imgH="228501" progId="Equation.DSMT4">
                      <p:embed/>
                    </p:oleObj>
                  </mc:Choice>
                  <mc:Fallback>
                    <p:oleObj name="Equation" r:id="rId22" imgW="761669" imgH="228501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1029" y="3429000"/>
                            <a:ext cx="1004887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48" name="Object 22"/>
              <p:cNvGraphicFramePr>
                <a:graphicFrameLocks noChangeAspect="1"/>
              </p:cNvGraphicFramePr>
              <p:nvPr/>
            </p:nvGraphicFramePr>
            <p:xfrm>
              <a:off x="5375290" y="3446463"/>
              <a:ext cx="1339850" cy="265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4" name="Equation" r:id="rId24" imgW="1016000" imgH="203200" progId="Equation.DSMT4">
                      <p:embed/>
                    </p:oleObj>
                  </mc:Choice>
                  <mc:Fallback>
                    <p:oleObj name="Equation" r:id="rId24" imgW="1016000" imgH="203200" progId="Equation.DSMT4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5290" y="3446463"/>
                            <a:ext cx="1339850" cy="265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234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730824"/>
                </p:ext>
              </p:extLst>
            </p:nvPr>
          </p:nvGraphicFramePr>
          <p:xfrm>
            <a:off x="2772647" y="5194045"/>
            <a:ext cx="1268418" cy="62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5" name="Equation" r:id="rId26" imgW="965160" imgH="482400" progId="Equation.DSMT4">
                    <p:embed/>
                  </p:oleObj>
                </mc:Choice>
                <mc:Fallback>
                  <p:oleObj name="Equation" r:id="rId26" imgW="965160" imgH="4824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647" y="5194045"/>
                          <a:ext cx="1268418" cy="627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46" name="Object 26"/>
            <p:cNvGraphicFramePr>
              <a:graphicFrameLocks noChangeAspect="1"/>
            </p:cNvGraphicFramePr>
            <p:nvPr/>
          </p:nvGraphicFramePr>
          <p:xfrm>
            <a:off x="2880066" y="5963197"/>
            <a:ext cx="1052512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6" name="Equation" r:id="rId28" imgW="800100" imgH="457200" progId="Equation.DSMT4">
                    <p:embed/>
                  </p:oleObj>
                </mc:Choice>
                <mc:Fallback>
                  <p:oleObj name="Equation" r:id="rId28" imgW="800100" imgH="4572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066" y="5963197"/>
                          <a:ext cx="1052512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995738" y="6538913"/>
            <a:ext cx="370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As amostras não são independentes!!!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33045-1DFB-4C71-BBF6-93437811DEFD}" type="slidenum">
              <a:rPr lang="pt-BR"/>
              <a:pPr>
                <a:defRPr/>
              </a:pPr>
              <a:t>46</a:t>
            </a:fld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62695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29" imgW="965160" imgH="482400" progId="Equation.DSMT4">
                  <p:embed/>
                </p:oleObj>
              </mc:Choice>
              <mc:Fallback>
                <p:oleObj name="Equation" r:id="rId29" imgW="965160" imgH="48240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050747" y="2107377"/>
            <a:ext cx="2484976" cy="529535"/>
            <a:chOff x="6055519" y="2107377"/>
            <a:chExt cx="2484976" cy="529535"/>
          </a:xfrm>
        </p:grpSpPr>
        <p:sp>
          <p:nvSpPr>
            <p:cNvPr id="36" name="Retângulo 35"/>
            <p:cNvSpPr/>
            <p:nvPr/>
          </p:nvSpPr>
          <p:spPr bwMode="auto">
            <a:xfrm>
              <a:off x="6055519" y="2107377"/>
              <a:ext cx="248497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altLang="pt-BR" sz="1050" dirty="0">
                  <a:solidFill>
                    <a:srgbClr val="FF0000"/>
                  </a:solidFill>
                </a:rPr>
                <a:t>para teste bilateral multiplicar por 2</a:t>
              </a:r>
              <a:endParaRPr lang="pt-BR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H="1">
              <a:off x="6228184" y="2327275"/>
              <a:ext cx="201191" cy="30963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3" grpId="0"/>
      <p:bldP spid="40072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t pareado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 rot="-5400000">
            <a:off x="-10319" y="2732882"/>
            <a:ext cx="1147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1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Esquema 2</a:t>
            </a:r>
          </a:p>
        </p:txBody>
      </p:sp>
      <p:graphicFrame>
        <p:nvGraphicFramePr>
          <p:cNvPr id="224261" name="Group 5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24533" name="Group 277"/>
          <p:cNvGraphicFramePr>
            <a:graphicFrameLocks noGrp="1"/>
          </p:cNvGraphicFramePr>
          <p:nvPr/>
        </p:nvGraphicFramePr>
        <p:xfrm>
          <a:off x="876300" y="4391025"/>
          <a:ext cx="2087563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A-B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3365" name="Object 105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4" imgW="1459866" imgH="469696" progId="Equation.DSMT4">
                  <p:embed/>
                </p:oleObj>
              </mc:Choice>
              <mc:Fallback>
                <p:oleObj name="Equation" r:id="rId4" imgW="1459866" imgH="469696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66" name="Text Box 129"/>
          <p:cNvSpPr txBox="1">
            <a:spLocks noChangeArrowheads="1"/>
          </p:cNvSpPr>
          <p:nvPr/>
        </p:nvSpPr>
        <p:spPr bwMode="auto">
          <a:xfrm>
            <a:off x="5818188" y="4437063"/>
            <a:ext cx="1706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Teste t pareado</a:t>
            </a:r>
          </a:p>
        </p:txBody>
      </p:sp>
      <p:graphicFrame>
        <p:nvGraphicFramePr>
          <p:cNvPr id="53367" name="Object 204"/>
          <p:cNvGraphicFramePr>
            <a:graphicFrameLocks noChangeAspect="1"/>
          </p:cNvGraphicFramePr>
          <p:nvPr/>
        </p:nvGraphicFramePr>
        <p:xfrm>
          <a:off x="3357563" y="4708525"/>
          <a:ext cx="21351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6" imgW="1625600" imgH="241300" progId="Equation.DSMT4">
                  <p:embed/>
                </p:oleObj>
              </mc:Choice>
              <mc:Fallback>
                <p:oleObj name="Equation" r:id="rId6" imgW="1625600" imgH="241300" progId="Equation.DSMT4">
                  <p:embed/>
                  <p:pic>
                    <p:nvPicPr>
                      <p:cNvPr id="0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708525"/>
                        <a:ext cx="21351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461" name="Text Box 205"/>
          <p:cNvSpPr txBox="1">
            <a:spLocks noChangeArrowheads="1"/>
          </p:cNvSpPr>
          <p:nvPr/>
        </p:nvSpPr>
        <p:spPr bwMode="auto">
          <a:xfrm>
            <a:off x="3319463" y="5080000"/>
            <a:ext cx="3124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</a:rPr>
              <a:t>A-B</a:t>
            </a:r>
            <a:r>
              <a:rPr lang="pt-BR" altLang="pt-BR" sz="1600">
                <a:latin typeface="Times New Roman" charset="0"/>
              </a:rPr>
              <a:t> = 0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</a:rPr>
              <a:t>A-B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&lt; </a:t>
            </a:r>
            <a:r>
              <a:rPr lang="pt-BR" altLang="pt-BR" sz="1600">
                <a:latin typeface="Times New Roman" charset="0"/>
              </a:rPr>
              <a:t>0</a:t>
            </a:r>
          </a:p>
        </p:txBody>
      </p:sp>
      <p:grpSp>
        <p:nvGrpSpPr>
          <p:cNvPr id="2" name="Group 209"/>
          <p:cNvGrpSpPr>
            <a:grpSpLocks/>
          </p:cNvGrpSpPr>
          <p:nvPr/>
        </p:nvGrpSpPr>
        <p:grpSpPr bwMode="auto">
          <a:xfrm>
            <a:off x="4719638" y="5108575"/>
            <a:ext cx="1797050" cy="1128713"/>
            <a:chOff x="2880" y="3173"/>
            <a:chExt cx="1132" cy="711"/>
          </a:xfrm>
        </p:grpSpPr>
        <p:graphicFrame>
          <p:nvGraphicFramePr>
            <p:cNvPr id="53384" name="Object 207"/>
            <p:cNvGraphicFramePr>
              <a:graphicFrameLocks noChangeAspect="1"/>
            </p:cNvGraphicFramePr>
            <p:nvPr/>
          </p:nvGraphicFramePr>
          <p:xfrm>
            <a:off x="2925" y="3372"/>
            <a:ext cx="89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0" name="Equation" r:id="rId8" imgW="1079032" imgH="622030" progId="Equation.DSMT4">
                    <p:embed/>
                  </p:oleObj>
                </mc:Choice>
                <mc:Fallback>
                  <p:oleObj name="Equation" r:id="rId8" imgW="1079032" imgH="622030" progId="Equation.DSMT4">
                    <p:embed/>
                    <p:pic>
                      <p:nvPicPr>
                        <p:cNvPr id="0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3372"/>
                          <a:ext cx="89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385" name="Text Box 208"/>
            <p:cNvSpPr txBox="1">
              <a:spLocks noChangeArrowheads="1"/>
            </p:cNvSpPr>
            <p:nvPr/>
          </p:nvSpPr>
          <p:spPr bwMode="auto">
            <a:xfrm>
              <a:off x="2880" y="3173"/>
              <a:ext cx="11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verdadeiro</a:t>
              </a:r>
            </a:p>
          </p:txBody>
        </p:sp>
      </p:grpSp>
      <p:graphicFrame>
        <p:nvGraphicFramePr>
          <p:cNvPr id="224466" name="Object 210"/>
          <p:cNvGraphicFramePr>
            <a:graphicFrameLocks noChangeAspect="1"/>
          </p:cNvGraphicFramePr>
          <p:nvPr/>
        </p:nvGraphicFramePr>
        <p:xfrm>
          <a:off x="7164388" y="5445125"/>
          <a:ext cx="1006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10" imgW="761669" imgH="228501" progId="Equation.DSMT4">
                  <p:embed/>
                </p:oleObj>
              </mc:Choice>
              <mc:Fallback>
                <p:oleObj name="Equation" r:id="rId10" imgW="761669" imgH="228501" progId="Equation.DSMT4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445125"/>
                        <a:ext cx="10064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467" name="Object 211"/>
          <p:cNvGraphicFramePr>
            <a:graphicFrameLocks noChangeAspect="1"/>
          </p:cNvGraphicFramePr>
          <p:nvPr/>
        </p:nvGraphicFramePr>
        <p:xfrm>
          <a:off x="6994525" y="5786438"/>
          <a:ext cx="14414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2" imgW="1091726" imgH="203112" progId="Equation.DSMT4">
                  <p:embed/>
                </p:oleObj>
              </mc:Choice>
              <mc:Fallback>
                <p:oleObj name="Equation" r:id="rId12" imgW="1091726" imgH="203112" progId="Equation.DSMT4">
                  <p:embed/>
                  <p:pic>
                    <p:nvPicPr>
                      <p:cNvPr id="0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5786438"/>
                        <a:ext cx="14414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72" name="Text Box 666"/>
          <p:cNvSpPr txBox="1">
            <a:spLocks noChangeArrowheads="1"/>
          </p:cNvSpPr>
          <p:nvPr/>
        </p:nvSpPr>
        <p:spPr bwMode="auto">
          <a:xfrm>
            <a:off x="4143375" y="28765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/>
              <a:t>a 5% </a:t>
            </a:r>
            <a:r>
              <a:rPr lang="pt-BR" altLang="pt-BR" sz="1600" dirty="0">
                <a:sym typeface="Symbol"/>
              </a:rPr>
              <a:t> </a:t>
            </a:r>
            <a:r>
              <a:rPr lang="pt-BR" altLang="pt-BR" sz="1600" dirty="0"/>
              <a:t>usar teste t </a:t>
            </a:r>
            <a:r>
              <a:rPr lang="pt-BR" altLang="pt-BR" sz="1600" dirty="0" err="1"/>
              <a:t>homocedástico</a:t>
            </a:r>
            <a:endParaRPr lang="pt-BR" altLang="pt-BR" sz="1600" dirty="0"/>
          </a:p>
        </p:txBody>
      </p:sp>
      <p:sp>
        <p:nvSpPr>
          <p:cNvPr id="53373" name="Text Box 668"/>
          <p:cNvSpPr txBox="1">
            <a:spLocks noChangeArrowheads="1"/>
          </p:cNvSpPr>
          <p:nvPr/>
        </p:nvSpPr>
        <p:spPr bwMode="auto">
          <a:xfrm>
            <a:off x="4181475" y="3663950"/>
            <a:ext cx="3748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 </a:t>
            </a:r>
            <a:r>
              <a:rPr lang="pt-BR" altLang="pt-BR" sz="1600"/>
              <a:t>a 5% (as médias são iguais)</a:t>
            </a:r>
          </a:p>
        </p:txBody>
      </p:sp>
      <p:grpSp>
        <p:nvGrpSpPr>
          <p:cNvPr id="53374" name="Grupo 31"/>
          <p:cNvGrpSpPr>
            <a:grpSpLocks/>
          </p:cNvGrpSpPr>
          <p:nvPr/>
        </p:nvGrpSpPr>
        <p:grpSpPr bwMode="auto">
          <a:xfrm>
            <a:off x="4219575" y="2651125"/>
            <a:ext cx="2281238" cy="298450"/>
            <a:chOff x="4219591" y="2651653"/>
            <a:chExt cx="2281235" cy="298450"/>
          </a:xfrm>
        </p:grpSpPr>
        <p:graphicFrame>
          <p:nvGraphicFramePr>
            <p:cNvPr id="53382" name="Object 661"/>
            <p:cNvGraphicFramePr>
              <a:graphicFrameLocks noChangeAspect="1"/>
            </p:cNvGraphicFramePr>
            <p:nvPr/>
          </p:nvGraphicFramePr>
          <p:xfrm>
            <a:off x="4219591" y="2651653"/>
            <a:ext cx="9207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name="Equation" r:id="rId14" imgW="698500" imgH="228600" progId="Equation.DSMT4">
                    <p:embed/>
                  </p:oleObj>
                </mc:Choice>
                <mc:Fallback>
                  <p:oleObj name="Equation" r:id="rId14" imgW="698500" imgH="228600" progId="Equation.DSMT4">
                    <p:embed/>
                    <p:pic>
                      <p:nvPicPr>
                        <p:cNvPr id="0" name="Object 6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91" y="2651653"/>
                          <a:ext cx="9207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83" name="Object 662"/>
            <p:cNvGraphicFramePr>
              <a:graphicFrameLocks noChangeAspect="1"/>
            </p:cNvGraphicFramePr>
            <p:nvPr/>
          </p:nvGraphicFramePr>
          <p:xfrm>
            <a:off x="5160976" y="2667528"/>
            <a:ext cx="13398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4" name="Equation" r:id="rId16" imgW="1016000" imgH="203200" progId="Equation.DSMT4">
                    <p:embed/>
                  </p:oleObj>
                </mc:Choice>
                <mc:Fallback>
                  <p:oleObj name="Equation" r:id="rId16" imgW="1016000" imgH="203200" progId="Equation.DSMT4">
                    <p:embed/>
                    <p:pic>
                      <p:nvPicPr>
                        <p:cNvPr id="0" name="Object 6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76" y="2667528"/>
                          <a:ext cx="13398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375" name="Grupo 34"/>
          <p:cNvGrpSpPr>
            <a:grpSpLocks/>
          </p:cNvGrpSpPr>
          <p:nvPr/>
        </p:nvGrpSpPr>
        <p:grpSpPr bwMode="auto">
          <a:xfrm>
            <a:off x="4283075" y="3429000"/>
            <a:ext cx="2432050" cy="298450"/>
            <a:chOff x="4283075" y="3429000"/>
            <a:chExt cx="2432065" cy="298450"/>
          </a:xfrm>
        </p:grpSpPr>
        <p:graphicFrame>
          <p:nvGraphicFramePr>
            <p:cNvPr id="53380" name="Object 663"/>
            <p:cNvGraphicFramePr>
              <a:graphicFrameLocks noChangeAspect="1"/>
            </p:cNvGraphicFramePr>
            <p:nvPr/>
          </p:nvGraphicFramePr>
          <p:xfrm>
            <a:off x="4283075" y="3429000"/>
            <a:ext cx="10223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5" name="Equation" r:id="rId18" imgW="774364" imgH="228501" progId="Equation.DSMT4">
                    <p:embed/>
                  </p:oleObj>
                </mc:Choice>
                <mc:Fallback>
                  <p:oleObj name="Equation" r:id="rId18" imgW="774364" imgH="228501" progId="Equation.DSMT4">
                    <p:embed/>
                    <p:pic>
                      <p:nvPicPr>
                        <p:cNvPr id="0" name="Object 6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75" y="3429000"/>
                          <a:ext cx="10223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81" name="Object 664"/>
            <p:cNvGraphicFramePr>
              <a:graphicFrameLocks noChangeAspect="1"/>
            </p:cNvGraphicFramePr>
            <p:nvPr/>
          </p:nvGraphicFramePr>
          <p:xfrm>
            <a:off x="5375290" y="3446463"/>
            <a:ext cx="13398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6" name="Equation" r:id="rId20" imgW="1016000" imgH="203200" progId="Equation.DSMT4">
                    <p:embed/>
                  </p:oleObj>
                </mc:Choice>
                <mc:Fallback>
                  <p:oleObj name="Equation" r:id="rId20" imgW="1016000" imgH="203200" progId="Equation.DSMT4">
                    <p:embed/>
                    <p:pic>
                      <p:nvPicPr>
                        <p:cNvPr id="0" name="Object 6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290" y="3446463"/>
                          <a:ext cx="13398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377" name="Object 145"/>
          <p:cNvGraphicFramePr>
            <a:graphicFrameLocks noChangeAspect="1"/>
          </p:cNvGraphicFramePr>
          <p:nvPr/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22" imgW="800100" imgH="457200" progId="Equation.DSMT4">
                  <p:embed/>
                </p:oleObj>
              </mc:Choice>
              <mc:Fallback>
                <p:oleObj name="Equation" r:id="rId22" imgW="800100" imgH="45720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17"/>
          <p:cNvSpPr txBox="1">
            <a:spLocks noChangeArrowheads="1"/>
          </p:cNvSpPr>
          <p:nvPr/>
        </p:nvSpPr>
        <p:spPr bwMode="auto">
          <a:xfrm>
            <a:off x="3286125" y="627380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Conclusão: 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 </a:t>
            </a:r>
            <a:r>
              <a:rPr lang="pt-BR" altLang="pt-BR" sz="1600"/>
              <a:t>a 5%, ou seja, a média da diferença é menor que zero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438-9837-45E8-9A02-3256541D4840}" type="slidenum">
              <a:rPr lang="pt-BR"/>
              <a:pPr>
                <a:defRPr/>
              </a:pPr>
              <a:t>47</a:t>
            </a:fld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74320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24" imgW="965160" imgH="482400" progId="Equation.DSMT4">
                  <p:embed/>
                </p:oleObj>
              </mc:Choice>
              <mc:Fallback>
                <p:oleObj name="Equation" r:id="rId24" imgW="965160" imgH="482400" progId="Equation.DSMT4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4325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se comparar a resposta espectral de 2 alvos, 10 pixels são escolhidos </a:t>
            </a:r>
            <a:r>
              <a:rPr lang="pt-BR" altLang="pt-BR" sz="1600" dirty="0">
                <a:solidFill>
                  <a:srgbClr val="FF0000"/>
                </a:solidFill>
              </a:rPr>
              <a:t>aleatoriamente</a:t>
            </a:r>
            <a:r>
              <a:rPr lang="pt-BR" altLang="pt-BR" sz="1600" dirty="0"/>
              <a:t>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257205" name="Text Box 181"/>
          <p:cNvSpPr txBox="1">
            <a:spLocks noChangeArrowheads="1"/>
          </p:cNvSpPr>
          <p:nvPr/>
        </p:nvSpPr>
        <p:spPr bwMode="auto">
          <a:xfrm>
            <a:off x="2651125" y="2847975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Comparação de duas médias: teste-t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Mas qual? Homo ou heterocedástico?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CFC1-73D6-4563-BEDB-748890D116C6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0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534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5350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727325"/>
            <a:ext cx="43846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33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860800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EAAEB-72B2-4D0B-A16F-F9CBEF12CDAA}" type="slidenum">
              <a:rPr lang="pt-BR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250825" y="1511301"/>
            <a:ext cx="8664575" cy="585788"/>
            <a:chOff x="158" y="952"/>
            <a:chExt cx="5458" cy="369"/>
          </a:xfrm>
        </p:grpSpPr>
        <p:sp>
          <p:nvSpPr>
            <p:cNvPr id="6189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</a:t>
              </a:r>
            </a:p>
          </p:txBody>
        </p:sp>
        <p:graphicFrame>
          <p:nvGraphicFramePr>
            <p:cNvPr id="6190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4" imgW="177646" imgH="190335" progId="Equation.DSMT4">
                    <p:embed/>
                  </p:oleObj>
                </mc:Choice>
                <mc:Fallback>
                  <p:oleObj name="Equation" r:id="rId4" imgW="177646" imgH="1903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7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10</a:t>
            </a:r>
          </a:p>
        </p:txBody>
      </p:sp>
      <p:graphicFrame>
        <p:nvGraphicFramePr>
          <p:cNvPr id="6148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660113" imgH="622030" progId="Equation.DSMT4">
                  <p:embed/>
                </p:oleObj>
              </mc:Choice>
              <mc:Fallback>
                <p:oleObj name="Equation" r:id="rId6" imgW="660113" imgH="62203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6150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257300" imgH="622300" progId="Equation.DSMT4">
                  <p:embed/>
                </p:oleObj>
              </mc:Choice>
              <mc:Fallback>
                <p:oleObj name="Equation" r:id="rId8" imgW="1257300" imgH="6223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9"/>
          <p:cNvSpPr txBox="1">
            <a:spLocks noChangeArrowheads="1"/>
          </p:cNvSpPr>
          <p:nvPr/>
        </p:nvSpPr>
        <p:spPr bwMode="auto">
          <a:xfrm>
            <a:off x="1555750" y="2643188"/>
            <a:ext cx="2230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alternativa)</a:t>
            </a:r>
          </a:p>
        </p:txBody>
      </p:sp>
      <p:graphicFrame>
        <p:nvGraphicFramePr>
          <p:cNvPr id="6152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583947" imgH="203112" progId="Equation.DSMT4">
                  <p:embed/>
                </p:oleObj>
              </mc:Choice>
              <mc:Fallback>
                <p:oleObj name="Equation" r:id="rId10" imgW="583947" imgH="203112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3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618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6184" name="Picture 2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618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618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618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8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618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13" imgW="457002" imgH="203112" progId="Equation.DSMT4">
                    <p:embed/>
                  </p:oleObj>
                </mc:Choice>
                <mc:Fallback>
                  <p:oleObj name="Equation" r:id="rId13" imgW="457002" imgH="203112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Freeform 31"/>
          <p:cNvSpPr>
            <a:spLocks/>
          </p:cNvSpPr>
          <p:nvPr/>
        </p:nvSpPr>
        <p:spPr bwMode="auto">
          <a:xfrm>
            <a:off x="5997575" y="2260600"/>
            <a:ext cx="930275" cy="1628775"/>
          </a:xfrm>
          <a:custGeom>
            <a:avLst/>
            <a:gdLst>
              <a:gd name="T0" fmla="*/ 0 w 440"/>
              <a:gd name="T1" fmla="*/ 2147483647 h 771"/>
              <a:gd name="T2" fmla="*/ 2147483647 w 440"/>
              <a:gd name="T3" fmla="*/ 2147483647 h 771"/>
              <a:gd name="T4" fmla="*/ 2147483647 w 440"/>
              <a:gd name="T5" fmla="*/ 2147483647 h 771"/>
              <a:gd name="T6" fmla="*/ 2147483647 w 440"/>
              <a:gd name="T7" fmla="*/ 2147483647 h 771"/>
              <a:gd name="T8" fmla="*/ 2147483647 w 440"/>
              <a:gd name="T9" fmla="*/ 2147483647 h 771"/>
              <a:gd name="T10" fmla="*/ 2147483647 w 440"/>
              <a:gd name="T11" fmla="*/ 2147483647 h 771"/>
              <a:gd name="T12" fmla="*/ 2147483647 w 440"/>
              <a:gd name="T13" fmla="*/ 2147483647 h 771"/>
              <a:gd name="T14" fmla="*/ 2147483647 w 440"/>
              <a:gd name="T15" fmla="*/ 2147483647 h 771"/>
              <a:gd name="T16" fmla="*/ 2147483647 w 440"/>
              <a:gd name="T17" fmla="*/ 2147483647 h 771"/>
              <a:gd name="T18" fmla="*/ 2147483647 w 440"/>
              <a:gd name="T19" fmla="*/ 2147483647 h 771"/>
              <a:gd name="T20" fmla="*/ 2147483647 w 440"/>
              <a:gd name="T21" fmla="*/ 0 h 771"/>
              <a:gd name="T22" fmla="*/ 2147483647 w 440"/>
              <a:gd name="T23" fmla="*/ 0 h 771"/>
              <a:gd name="T24" fmla="*/ 2147483647 w 440"/>
              <a:gd name="T25" fmla="*/ 2147483647 h 771"/>
              <a:gd name="T26" fmla="*/ 2147483647 w 440"/>
              <a:gd name="T27" fmla="*/ 2147483647 h 771"/>
              <a:gd name="T28" fmla="*/ 2147483647 w 440"/>
              <a:gd name="T29" fmla="*/ 2147483647 h 771"/>
              <a:gd name="T30" fmla="*/ 2147483647 w 440"/>
              <a:gd name="T31" fmla="*/ 2147483647 h 771"/>
              <a:gd name="T32" fmla="*/ 2147483647 w 440"/>
              <a:gd name="T33" fmla="*/ 2147483647 h 771"/>
              <a:gd name="T34" fmla="*/ 2147483647 w 440"/>
              <a:gd name="T35" fmla="*/ 2147483647 h 771"/>
              <a:gd name="T36" fmla="*/ 2147483647 w 440"/>
              <a:gd name="T37" fmla="*/ 2147483647 h 771"/>
              <a:gd name="T38" fmla="*/ 2147483647 w 440"/>
              <a:gd name="T39" fmla="*/ 2147483647 h 771"/>
              <a:gd name="T40" fmla="*/ 2147483647 w 440"/>
              <a:gd name="T41" fmla="*/ 2147483647 h 771"/>
              <a:gd name="T42" fmla="*/ 2147483647 w 440"/>
              <a:gd name="T43" fmla="*/ 2147483647 h 771"/>
              <a:gd name="T44" fmla="*/ 2147483647 w 440"/>
              <a:gd name="T45" fmla="*/ 2147483647 h 771"/>
              <a:gd name="T46" fmla="*/ 0 w 440"/>
              <a:gd name="T47" fmla="*/ 2147483647 h 771"/>
              <a:gd name="T48" fmla="*/ 0 w 440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40"/>
              <a:gd name="T76" fmla="*/ 0 h 771"/>
              <a:gd name="T77" fmla="*/ 440 w 440"/>
              <a:gd name="T78" fmla="*/ 771 h 7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40" h="771">
                <a:moveTo>
                  <a:pt x="0" y="406"/>
                </a:moveTo>
                <a:lnTo>
                  <a:pt x="22" y="353"/>
                </a:lnTo>
                <a:lnTo>
                  <a:pt x="41" y="298"/>
                </a:lnTo>
                <a:lnTo>
                  <a:pt x="63" y="240"/>
                </a:lnTo>
                <a:lnTo>
                  <a:pt x="89" y="180"/>
                </a:lnTo>
                <a:lnTo>
                  <a:pt x="111" y="130"/>
                </a:lnTo>
                <a:lnTo>
                  <a:pt x="132" y="82"/>
                </a:lnTo>
                <a:lnTo>
                  <a:pt x="156" y="44"/>
                </a:lnTo>
                <a:lnTo>
                  <a:pt x="176" y="20"/>
                </a:lnTo>
                <a:lnTo>
                  <a:pt x="200" y="3"/>
                </a:lnTo>
                <a:lnTo>
                  <a:pt x="216" y="0"/>
                </a:lnTo>
                <a:lnTo>
                  <a:pt x="236" y="0"/>
                </a:lnTo>
                <a:lnTo>
                  <a:pt x="252" y="12"/>
                </a:lnTo>
                <a:lnTo>
                  <a:pt x="276" y="34"/>
                </a:lnTo>
                <a:lnTo>
                  <a:pt x="303" y="72"/>
                </a:lnTo>
                <a:lnTo>
                  <a:pt x="324" y="123"/>
                </a:lnTo>
                <a:lnTo>
                  <a:pt x="346" y="173"/>
                </a:lnTo>
                <a:lnTo>
                  <a:pt x="375" y="243"/>
                </a:lnTo>
                <a:lnTo>
                  <a:pt x="396" y="298"/>
                </a:lnTo>
                <a:lnTo>
                  <a:pt x="420" y="348"/>
                </a:lnTo>
                <a:lnTo>
                  <a:pt x="432" y="382"/>
                </a:lnTo>
                <a:lnTo>
                  <a:pt x="440" y="404"/>
                </a:lnTo>
                <a:lnTo>
                  <a:pt x="440" y="771"/>
                </a:lnTo>
                <a:lnTo>
                  <a:pt x="0" y="771"/>
                </a:lnTo>
                <a:lnTo>
                  <a:pt x="0" y="40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715000" y="3806825"/>
            <a:ext cx="1449388" cy="366713"/>
            <a:chOff x="3676" y="2946"/>
            <a:chExt cx="913" cy="231"/>
          </a:xfrm>
        </p:grpSpPr>
        <p:sp>
          <p:nvSpPr>
            <p:cNvPr id="6179" name="Text Box 32"/>
            <p:cNvSpPr txBox="1">
              <a:spLocks noChangeArrowheads="1"/>
            </p:cNvSpPr>
            <p:nvPr/>
          </p:nvSpPr>
          <p:spPr bwMode="auto">
            <a:xfrm>
              <a:off x="4283" y="2946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6180" name="Text Box 33"/>
            <p:cNvSpPr txBox="1">
              <a:spLocks noChangeArrowheads="1"/>
            </p:cNvSpPr>
            <p:nvPr/>
          </p:nvSpPr>
          <p:spPr bwMode="auto">
            <a:xfrm>
              <a:off x="3676" y="2946"/>
              <a:ext cx="3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-z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381625" y="3103563"/>
            <a:ext cx="2236788" cy="598487"/>
            <a:chOff x="3390" y="2475"/>
            <a:chExt cx="1409" cy="377"/>
          </a:xfrm>
        </p:grpSpPr>
        <p:grpSp>
          <p:nvGrpSpPr>
            <p:cNvPr id="6173" name="Group 34"/>
            <p:cNvGrpSpPr>
              <a:grpSpLocks/>
            </p:cNvGrpSpPr>
            <p:nvPr/>
          </p:nvGrpSpPr>
          <p:grpSpPr bwMode="auto">
            <a:xfrm>
              <a:off x="4496" y="2478"/>
              <a:ext cx="303" cy="368"/>
              <a:chOff x="4800" y="2602"/>
              <a:chExt cx="385" cy="470"/>
            </a:xfrm>
          </p:grpSpPr>
          <p:sp>
            <p:nvSpPr>
              <p:cNvPr id="6177" name="Line 35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178" name="Object 36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Equation" r:id="rId15" imgW="177646" imgH="393359" progId="Equation.DSMT4">
                      <p:embed/>
                    </p:oleObj>
                  </mc:Choice>
                  <mc:Fallback>
                    <p:oleObj name="Equation" r:id="rId15" imgW="177646" imgH="393359" progId="Equation.DSMT4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74" name="Group 37"/>
            <p:cNvGrpSpPr>
              <a:grpSpLocks/>
            </p:cNvGrpSpPr>
            <p:nvPr/>
          </p:nvGrpSpPr>
          <p:grpSpPr bwMode="auto">
            <a:xfrm>
              <a:off x="3390" y="2470"/>
              <a:ext cx="276" cy="368"/>
              <a:chOff x="2769" y="2544"/>
              <a:chExt cx="351" cy="470"/>
            </a:xfrm>
          </p:grpSpPr>
          <p:sp>
            <p:nvSpPr>
              <p:cNvPr id="6175" name="Line 38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176" name="Object 39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17" imgW="177646" imgH="393359" progId="Equation.DSMT4">
                      <p:embed/>
                    </p:oleObj>
                  </mc:Choice>
                  <mc:Fallback>
                    <p:oleObj name="Equation" r:id="rId17" imgW="177646" imgH="393359" progId="Equation.DSMT4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9" name="Object 40"/>
          <p:cNvGraphicFramePr>
            <a:graphicFrameLocks noChangeAspect="1"/>
          </p:cNvGraphicFramePr>
          <p:nvPr/>
        </p:nvGraphicFramePr>
        <p:xfrm>
          <a:off x="6278563" y="3221038"/>
          <a:ext cx="3841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9" imgW="342603" imgH="177646" progId="Equation.DSMT4">
                  <p:embed/>
                </p:oleObj>
              </mc:Choice>
              <mc:Fallback>
                <p:oleObj name="Equation" r:id="rId19" imgW="342603" imgH="177646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221038"/>
                        <a:ext cx="3841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934075" y="4167188"/>
            <a:ext cx="1077913" cy="722312"/>
            <a:chOff x="1508" y="3264"/>
            <a:chExt cx="679" cy="455"/>
          </a:xfrm>
        </p:grpSpPr>
        <p:sp>
          <p:nvSpPr>
            <p:cNvPr id="6171" name="AutoShape 52"/>
            <p:cNvSpPr>
              <a:spLocks/>
            </p:cNvSpPr>
            <p:nvPr/>
          </p:nvSpPr>
          <p:spPr bwMode="auto">
            <a:xfrm rot="5400000">
              <a:off x="1800" y="300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72" name="Text Box 53"/>
            <p:cNvSpPr txBox="1">
              <a:spLocks noChangeArrowheads="1"/>
            </p:cNvSpPr>
            <p:nvPr/>
          </p:nvSpPr>
          <p:spPr bwMode="auto">
            <a:xfrm>
              <a:off x="1508" y="3353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975225" y="4167188"/>
            <a:ext cx="2992438" cy="722312"/>
            <a:chOff x="3140" y="3145"/>
            <a:chExt cx="1885" cy="455"/>
          </a:xfrm>
        </p:grpSpPr>
        <p:grpSp>
          <p:nvGrpSpPr>
            <p:cNvPr id="6165" name="Group 55"/>
            <p:cNvGrpSpPr>
              <a:grpSpLocks/>
            </p:cNvGrpSpPr>
            <p:nvPr/>
          </p:nvGrpSpPr>
          <p:grpSpPr bwMode="auto">
            <a:xfrm>
              <a:off x="3140" y="3145"/>
              <a:ext cx="624" cy="455"/>
              <a:chOff x="1536" y="3264"/>
              <a:chExt cx="624" cy="455"/>
            </a:xfrm>
          </p:grpSpPr>
          <p:sp>
            <p:nvSpPr>
              <p:cNvPr id="6169" name="AutoShape 56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170" name="Text Box 57"/>
              <p:cNvSpPr txBox="1">
                <a:spLocks noChangeArrowheads="1"/>
              </p:cNvSpPr>
              <p:nvPr/>
            </p:nvSpPr>
            <p:spPr bwMode="auto">
              <a:xfrm>
                <a:off x="1545" y="3353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  <p:grpSp>
          <p:nvGrpSpPr>
            <p:cNvPr id="6166" name="Group 58"/>
            <p:cNvGrpSpPr>
              <a:grpSpLocks/>
            </p:cNvGrpSpPr>
            <p:nvPr/>
          </p:nvGrpSpPr>
          <p:grpSpPr bwMode="auto">
            <a:xfrm>
              <a:off x="4401" y="3145"/>
              <a:ext cx="624" cy="455"/>
              <a:chOff x="1536" y="3264"/>
              <a:chExt cx="624" cy="455"/>
            </a:xfrm>
          </p:grpSpPr>
          <p:sp>
            <p:nvSpPr>
              <p:cNvPr id="6167" name="AutoShape 59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168" name="Text Box 60"/>
              <p:cNvSpPr txBox="1">
                <a:spLocks noChangeArrowheads="1"/>
              </p:cNvSpPr>
              <p:nvPr/>
            </p:nvSpPr>
            <p:spPr bwMode="auto">
              <a:xfrm>
                <a:off x="1545" y="3353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</p:grpSp>
      <p:sp>
        <p:nvSpPr>
          <p:cNvPr id="6160" name="Text Box 62"/>
          <p:cNvSpPr txBox="1">
            <a:spLocks noChangeArrowheads="1"/>
          </p:cNvSpPr>
          <p:nvPr/>
        </p:nvSpPr>
        <p:spPr bwMode="auto">
          <a:xfrm>
            <a:off x="357188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76676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/>
              <a:t>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sym typeface="Symbol" pitchFamily="18" charset="2"/>
              </a:rPr>
              <a:t></a:t>
            </a: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357188" y="6310313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D7502-2560-4D9B-8E80-1FAD6E9A8728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7" grpId="0" build="p" autoUpdateAnimBg="0"/>
      <p:bldP spid="5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6373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6374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727325"/>
            <a:ext cx="43846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5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860800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6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16338"/>
            <a:ext cx="3800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352800" y="4076700"/>
            <a:ext cx="3582988" cy="1898650"/>
            <a:chOff x="3352323" y="4077072"/>
            <a:chExt cx="3583417" cy="1897600"/>
          </a:xfrm>
        </p:grpSpPr>
        <p:sp>
          <p:nvSpPr>
            <p:cNvPr id="2" name="Retângulo 1"/>
            <p:cNvSpPr/>
            <p:nvPr/>
          </p:nvSpPr>
          <p:spPr>
            <a:xfrm>
              <a:off x="3352323" y="4077072"/>
              <a:ext cx="442966" cy="189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" name="Seta para baixo 2"/>
            <p:cNvSpPr/>
            <p:nvPr/>
          </p:nvSpPr>
          <p:spPr>
            <a:xfrm rot="7680000">
              <a:off x="6810336" y="4191248"/>
              <a:ext cx="71398" cy="179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822700" y="4076700"/>
            <a:ext cx="3122613" cy="1898650"/>
            <a:chOff x="3823227" y="4077072"/>
            <a:chExt cx="3121391" cy="1897600"/>
          </a:xfrm>
        </p:grpSpPr>
        <p:sp>
          <p:nvSpPr>
            <p:cNvPr id="10" name="Retângulo 9"/>
            <p:cNvSpPr/>
            <p:nvPr/>
          </p:nvSpPr>
          <p:spPr>
            <a:xfrm>
              <a:off x="3823227" y="4077072"/>
              <a:ext cx="442740" cy="189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Seta para baixo 11"/>
            <p:cNvSpPr/>
            <p:nvPr/>
          </p:nvSpPr>
          <p:spPr>
            <a:xfrm rot="7680000">
              <a:off x="6819260" y="4430875"/>
              <a:ext cx="71397" cy="17931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3" name="Seta para baixo 12"/>
          <p:cNvSpPr/>
          <p:nvPr/>
        </p:nvSpPr>
        <p:spPr>
          <a:xfrm rot="7680000">
            <a:off x="5451475" y="4875213"/>
            <a:ext cx="71437" cy="179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7680000">
            <a:off x="6526213" y="5389563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CD4F8-572A-478D-A699-575CD684B43A}" type="slidenum">
              <a:rPr lang="pt-BR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120"/>
          <p:cNvSpPr txBox="1">
            <a:spLocks noChangeArrowheads="1"/>
          </p:cNvSpPr>
          <p:nvPr/>
        </p:nvSpPr>
        <p:spPr bwMode="auto">
          <a:xfrm>
            <a:off x="2611438" y="4656138"/>
            <a:ext cx="6284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através do teste-F, pode-se concluir que não há razões para discordar que as variâncias sejam iguais para os alvos 1 e 2, adotando-se um nível de significância de 5%, uma vez que valor-P foi maior que 0,05 (valor-P bilateral = 0,185).</a:t>
            </a:r>
          </a:p>
        </p:txBody>
      </p:sp>
      <p:grpSp>
        <p:nvGrpSpPr>
          <p:cNvPr id="57347" name="Group 179"/>
          <p:cNvGrpSpPr>
            <a:grpSpLocks/>
          </p:cNvGrpSpPr>
          <p:nvPr/>
        </p:nvGrpSpPr>
        <p:grpSpPr bwMode="auto">
          <a:xfrm>
            <a:off x="2679700" y="2867025"/>
            <a:ext cx="2536825" cy="1592263"/>
            <a:chOff x="1688" y="1806"/>
            <a:chExt cx="1598" cy="1003"/>
          </a:xfrm>
        </p:grpSpPr>
        <p:sp>
          <p:nvSpPr>
            <p:cNvPr id="57408" name="Rectangle 122"/>
            <p:cNvSpPr>
              <a:spLocks noChangeArrowheads="1"/>
            </p:cNvSpPr>
            <p:nvPr/>
          </p:nvSpPr>
          <p:spPr bwMode="auto">
            <a:xfrm>
              <a:off x="1703" y="1806"/>
              <a:ext cx="14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/>
            </a:p>
          </p:txBody>
        </p:sp>
        <p:sp>
          <p:nvSpPr>
            <p:cNvPr id="57409" name="Rectangle 124"/>
            <p:cNvSpPr>
              <a:spLocks noChangeArrowheads="1"/>
            </p:cNvSpPr>
            <p:nvPr/>
          </p:nvSpPr>
          <p:spPr bwMode="auto">
            <a:xfrm>
              <a:off x="2546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57410" name="Rectangle 125"/>
            <p:cNvSpPr>
              <a:spLocks noChangeArrowheads="1"/>
            </p:cNvSpPr>
            <p:nvPr/>
          </p:nvSpPr>
          <p:spPr bwMode="auto">
            <a:xfrm>
              <a:off x="2950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57411" name="Rectangle 128"/>
            <p:cNvSpPr>
              <a:spLocks noChangeArrowheads="1"/>
            </p:cNvSpPr>
            <p:nvPr/>
          </p:nvSpPr>
          <p:spPr bwMode="auto">
            <a:xfrm>
              <a:off x="1703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57412" name="Rectangle 129"/>
            <p:cNvSpPr>
              <a:spLocks noChangeArrowheads="1"/>
            </p:cNvSpPr>
            <p:nvPr/>
          </p:nvSpPr>
          <p:spPr bwMode="auto">
            <a:xfrm>
              <a:off x="2648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57413" name="Rectangle 130"/>
            <p:cNvSpPr>
              <a:spLocks noChangeArrowheads="1"/>
            </p:cNvSpPr>
            <p:nvPr/>
          </p:nvSpPr>
          <p:spPr bwMode="auto">
            <a:xfrm>
              <a:off x="3052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57414" name="Rectangle 134"/>
            <p:cNvSpPr>
              <a:spLocks noChangeArrowheads="1"/>
            </p:cNvSpPr>
            <p:nvPr/>
          </p:nvSpPr>
          <p:spPr bwMode="auto">
            <a:xfrm>
              <a:off x="1703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57415" name="Rectangle 135"/>
            <p:cNvSpPr>
              <a:spLocks noChangeArrowheads="1"/>
            </p:cNvSpPr>
            <p:nvPr/>
          </p:nvSpPr>
          <p:spPr bwMode="auto">
            <a:xfrm>
              <a:off x="2515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57416" name="Rectangle 136"/>
            <p:cNvSpPr>
              <a:spLocks noChangeArrowheads="1"/>
            </p:cNvSpPr>
            <p:nvPr/>
          </p:nvSpPr>
          <p:spPr bwMode="auto">
            <a:xfrm>
              <a:off x="2919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57417" name="Rectangle 140"/>
            <p:cNvSpPr>
              <a:spLocks noChangeArrowheads="1"/>
            </p:cNvSpPr>
            <p:nvPr/>
          </p:nvSpPr>
          <p:spPr bwMode="auto">
            <a:xfrm>
              <a:off x="1703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57418" name="Rectangle 141"/>
            <p:cNvSpPr>
              <a:spLocks noChangeArrowheads="1"/>
            </p:cNvSpPr>
            <p:nvPr/>
          </p:nvSpPr>
          <p:spPr bwMode="auto">
            <a:xfrm>
              <a:off x="2758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7419" name="Rectangle 142"/>
            <p:cNvSpPr>
              <a:spLocks noChangeArrowheads="1"/>
            </p:cNvSpPr>
            <p:nvPr/>
          </p:nvSpPr>
          <p:spPr bwMode="auto">
            <a:xfrm>
              <a:off x="3162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7420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57421" name="Rectangle 147"/>
            <p:cNvSpPr>
              <a:spLocks noChangeArrowheads="1"/>
            </p:cNvSpPr>
            <p:nvPr/>
          </p:nvSpPr>
          <p:spPr bwMode="auto">
            <a:xfrm>
              <a:off x="2802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7422" name="Rectangle 148"/>
            <p:cNvSpPr>
              <a:spLocks noChangeArrowheads="1"/>
            </p:cNvSpPr>
            <p:nvPr/>
          </p:nvSpPr>
          <p:spPr bwMode="auto">
            <a:xfrm>
              <a:off x="3206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7423" name="Rectangle 151"/>
            <p:cNvSpPr>
              <a:spLocks noChangeArrowheads="1"/>
            </p:cNvSpPr>
            <p:nvPr/>
          </p:nvSpPr>
          <p:spPr bwMode="auto">
            <a:xfrm>
              <a:off x="1703" y="2503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/>
            </a:p>
          </p:txBody>
        </p:sp>
        <p:sp>
          <p:nvSpPr>
            <p:cNvPr id="57424" name="Rectangle 152"/>
            <p:cNvSpPr>
              <a:spLocks noChangeArrowheads="1"/>
            </p:cNvSpPr>
            <p:nvPr/>
          </p:nvSpPr>
          <p:spPr bwMode="auto">
            <a:xfrm>
              <a:off x="2515" y="2503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/>
            </a:p>
          </p:txBody>
        </p:sp>
        <p:sp>
          <p:nvSpPr>
            <p:cNvPr id="57425" name="Rectangle 155"/>
            <p:cNvSpPr>
              <a:spLocks noChangeArrowheads="1"/>
            </p:cNvSpPr>
            <p:nvPr/>
          </p:nvSpPr>
          <p:spPr bwMode="auto">
            <a:xfrm>
              <a:off x="1703" y="2602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/>
            </a:p>
          </p:txBody>
        </p:sp>
        <p:sp>
          <p:nvSpPr>
            <p:cNvPr id="57426" name="Rectangle 156"/>
            <p:cNvSpPr>
              <a:spLocks noChangeArrowheads="1"/>
            </p:cNvSpPr>
            <p:nvPr/>
          </p:nvSpPr>
          <p:spPr bwMode="auto">
            <a:xfrm>
              <a:off x="2515" y="2602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/>
            </a:p>
          </p:txBody>
        </p:sp>
        <p:sp>
          <p:nvSpPr>
            <p:cNvPr id="57427" name="Rectangle 159"/>
            <p:cNvSpPr>
              <a:spLocks noChangeArrowheads="1"/>
            </p:cNvSpPr>
            <p:nvPr/>
          </p:nvSpPr>
          <p:spPr bwMode="auto">
            <a:xfrm>
              <a:off x="1703" y="2699"/>
              <a:ext cx="7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/>
            </a:p>
          </p:txBody>
        </p:sp>
        <p:sp>
          <p:nvSpPr>
            <p:cNvPr id="57428" name="Rectangle 160"/>
            <p:cNvSpPr>
              <a:spLocks noChangeArrowheads="1"/>
            </p:cNvSpPr>
            <p:nvPr/>
          </p:nvSpPr>
          <p:spPr bwMode="auto">
            <a:xfrm>
              <a:off x="2515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/>
            </a:p>
          </p:txBody>
        </p:sp>
        <p:sp>
          <p:nvSpPr>
            <p:cNvPr id="57429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7430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431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7432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739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EB692-7E6A-4E3E-A497-821C6CA31F1A}" type="slidenum">
              <a:rPr lang="pt-BR"/>
              <a:pPr>
                <a:defRPr/>
              </a:pPr>
              <a:t>51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3603625" y="3748088"/>
            <a:ext cx="3941763" cy="977898"/>
            <a:chOff x="3603625" y="3748088"/>
            <a:chExt cx="3941763" cy="977898"/>
          </a:xfrm>
        </p:grpSpPr>
        <p:grpSp>
          <p:nvGrpSpPr>
            <p:cNvPr id="5" name="Grupo 4"/>
            <p:cNvGrpSpPr>
              <a:grpSpLocks/>
            </p:cNvGrpSpPr>
            <p:nvPr/>
          </p:nvGrpSpPr>
          <p:grpSpPr bwMode="auto">
            <a:xfrm>
              <a:off x="3603625" y="4038784"/>
              <a:ext cx="2630621" cy="687202"/>
              <a:chOff x="3603364" y="4038598"/>
              <a:chExt cx="2631061" cy="686761"/>
            </a:xfrm>
          </p:grpSpPr>
          <p:grpSp>
            <p:nvGrpSpPr>
              <p:cNvPr id="57402" name="Grupo 2"/>
              <p:cNvGrpSpPr>
                <a:grpSpLocks/>
              </p:cNvGrpSpPr>
              <p:nvPr/>
            </p:nvGrpSpPr>
            <p:grpSpPr bwMode="auto">
              <a:xfrm>
                <a:off x="3603364" y="4038600"/>
                <a:ext cx="2483372" cy="686759"/>
                <a:chOff x="3603364" y="4038600"/>
                <a:chExt cx="2483372" cy="686759"/>
              </a:xfrm>
            </p:grpSpPr>
            <p:sp>
              <p:nvSpPr>
                <p:cNvPr id="57406" name="Oval 121"/>
                <p:cNvSpPr>
                  <a:spLocks noChangeArrowheads="1"/>
                </p:cNvSpPr>
                <p:nvPr/>
              </p:nvSpPr>
              <p:spPr bwMode="auto">
                <a:xfrm>
                  <a:off x="3886200" y="4038600"/>
                  <a:ext cx="838200" cy="304800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2" name="Retângulo 1"/>
                <p:cNvSpPr/>
                <p:nvPr/>
              </p:nvSpPr>
              <p:spPr>
                <a:xfrm>
                  <a:off x="3603364" y="4471522"/>
                  <a:ext cx="2483265" cy="2538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pt-BR" altLang="pt-BR" sz="1050" dirty="0">
                      <a:solidFill>
                        <a:srgbClr val="FF0000"/>
                      </a:solidFill>
                    </a:rPr>
                    <a:t>Para teste bilateral multiplicar por 2</a:t>
                  </a:r>
                  <a:endParaRPr lang="pt-BR" sz="105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7405" name="Line 184"/>
              <p:cNvSpPr>
                <a:spLocks noChangeShapeType="1"/>
              </p:cNvSpPr>
              <p:nvPr/>
            </p:nvSpPr>
            <p:spPr bwMode="auto">
              <a:xfrm flipH="1">
                <a:off x="4807262" y="4038598"/>
                <a:ext cx="1427163" cy="1341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2292960"/>
                </p:ext>
              </p:extLst>
            </p:nvPr>
          </p:nvGraphicFramePr>
          <p:xfrm>
            <a:off x="6292850" y="3748088"/>
            <a:ext cx="1252538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2" name="Equation" r:id="rId4" imgW="952200" imgH="482400" progId="Equation.DSMT4">
                    <p:embed/>
                  </p:oleObj>
                </mc:Choice>
                <mc:Fallback>
                  <p:oleObj name="Equation" r:id="rId4" imgW="952200" imgH="482400" progId="Equation.DSMT4">
                    <p:embed/>
                    <p:pic>
                      <p:nvPicPr>
                        <p:cNvPr id="0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850" y="3748088"/>
                          <a:ext cx="1252538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79"/>
          <p:cNvGrpSpPr>
            <a:grpSpLocks/>
          </p:cNvGrpSpPr>
          <p:nvPr/>
        </p:nvGrpSpPr>
        <p:grpSpPr bwMode="auto">
          <a:xfrm>
            <a:off x="2679700" y="2867025"/>
            <a:ext cx="2536825" cy="1592263"/>
            <a:chOff x="1688" y="1806"/>
            <a:chExt cx="1598" cy="1003"/>
          </a:xfrm>
        </p:grpSpPr>
        <p:sp>
          <p:nvSpPr>
            <p:cNvPr id="58425" name="Rectangle 122"/>
            <p:cNvSpPr>
              <a:spLocks noChangeArrowheads="1"/>
            </p:cNvSpPr>
            <p:nvPr/>
          </p:nvSpPr>
          <p:spPr bwMode="auto">
            <a:xfrm>
              <a:off x="1703" y="1806"/>
              <a:ext cx="14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/>
            </a:p>
          </p:txBody>
        </p:sp>
        <p:sp>
          <p:nvSpPr>
            <p:cNvPr id="58426" name="Rectangle 124"/>
            <p:cNvSpPr>
              <a:spLocks noChangeArrowheads="1"/>
            </p:cNvSpPr>
            <p:nvPr/>
          </p:nvSpPr>
          <p:spPr bwMode="auto">
            <a:xfrm>
              <a:off x="2546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58427" name="Rectangle 125"/>
            <p:cNvSpPr>
              <a:spLocks noChangeArrowheads="1"/>
            </p:cNvSpPr>
            <p:nvPr/>
          </p:nvSpPr>
          <p:spPr bwMode="auto">
            <a:xfrm>
              <a:off x="2950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58428" name="Rectangle 128"/>
            <p:cNvSpPr>
              <a:spLocks noChangeArrowheads="1"/>
            </p:cNvSpPr>
            <p:nvPr/>
          </p:nvSpPr>
          <p:spPr bwMode="auto">
            <a:xfrm>
              <a:off x="1703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58429" name="Rectangle 129"/>
            <p:cNvSpPr>
              <a:spLocks noChangeArrowheads="1"/>
            </p:cNvSpPr>
            <p:nvPr/>
          </p:nvSpPr>
          <p:spPr bwMode="auto">
            <a:xfrm>
              <a:off x="2648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58430" name="Rectangle 130"/>
            <p:cNvSpPr>
              <a:spLocks noChangeArrowheads="1"/>
            </p:cNvSpPr>
            <p:nvPr/>
          </p:nvSpPr>
          <p:spPr bwMode="auto">
            <a:xfrm>
              <a:off x="3052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58431" name="Rectangle 134"/>
            <p:cNvSpPr>
              <a:spLocks noChangeArrowheads="1"/>
            </p:cNvSpPr>
            <p:nvPr/>
          </p:nvSpPr>
          <p:spPr bwMode="auto">
            <a:xfrm>
              <a:off x="1703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58432" name="Rectangle 135"/>
            <p:cNvSpPr>
              <a:spLocks noChangeArrowheads="1"/>
            </p:cNvSpPr>
            <p:nvPr/>
          </p:nvSpPr>
          <p:spPr bwMode="auto">
            <a:xfrm>
              <a:off x="2515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58433" name="Rectangle 136"/>
            <p:cNvSpPr>
              <a:spLocks noChangeArrowheads="1"/>
            </p:cNvSpPr>
            <p:nvPr/>
          </p:nvSpPr>
          <p:spPr bwMode="auto">
            <a:xfrm>
              <a:off x="2919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58434" name="Rectangle 140"/>
            <p:cNvSpPr>
              <a:spLocks noChangeArrowheads="1"/>
            </p:cNvSpPr>
            <p:nvPr/>
          </p:nvSpPr>
          <p:spPr bwMode="auto">
            <a:xfrm>
              <a:off x="1703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58435" name="Rectangle 141"/>
            <p:cNvSpPr>
              <a:spLocks noChangeArrowheads="1"/>
            </p:cNvSpPr>
            <p:nvPr/>
          </p:nvSpPr>
          <p:spPr bwMode="auto">
            <a:xfrm>
              <a:off x="2758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8436" name="Rectangle 142"/>
            <p:cNvSpPr>
              <a:spLocks noChangeArrowheads="1"/>
            </p:cNvSpPr>
            <p:nvPr/>
          </p:nvSpPr>
          <p:spPr bwMode="auto">
            <a:xfrm>
              <a:off x="3162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8437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58438" name="Rectangle 147"/>
            <p:cNvSpPr>
              <a:spLocks noChangeArrowheads="1"/>
            </p:cNvSpPr>
            <p:nvPr/>
          </p:nvSpPr>
          <p:spPr bwMode="auto">
            <a:xfrm>
              <a:off x="2802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8439" name="Rectangle 148"/>
            <p:cNvSpPr>
              <a:spLocks noChangeArrowheads="1"/>
            </p:cNvSpPr>
            <p:nvPr/>
          </p:nvSpPr>
          <p:spPr bwMode="auto">
            <a:xfrm>
              <a:off x="3206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8440" name="Rectangle 151"/>
            <p:cNvSpPr>
              <a:spLocks noChangeArrowheads="1"/>
            </p:cNvSpPr>
            <p:nvPr/>
          </p:nvSpPr>
          <p:spPr bwMode="auto">
            <a:xfrm>
              <a:off x="1703" y="2503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/>
            </a:p>
          </p:txBody>
        </p:sp>
        <p:sp>
          <p:nvSpPr>
            <p:cNvPr id="58441" name="Rectangle 152"/>
            <p:cNvSpPr>
              <a:spLocks noChangeArrowheads="1"/>
            </p:cNvSpPr>
            <p:nvPr/>
          </p:nvSpPr>
          <p:spPr bwMode="auto">
            <a:xfrm>
              <a:off x="2515" y="2503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/>
            </a:p>
          </p:txBody>
        </p:sp>
        <p:sp>
          <p:nvSpPr>
            <p:cNvPr id="58442" name="Rectangle 155"/>
            <p:cNvSpPr>
              <a:spLocks noChangeArrowheads="1"/>
            </p:cNvSpPr>
            <p:nvPr/>
          </p:nvSpPr>
          <p:spPr bwMode="auto">
            <a:xfrm>
              <a:off x="1703" y="2602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/>
            </a:p>
          </p:txBody>
        </p:sp>
        <p:sp>
          <p:nvSpPr>
            <p:cNvPr id="58443" name="Rectangle 156"/>
            <p:cNvSpPr>
              <a:spLocks noChangeArrowheads="1"/>
            </p:cNvSpPr>
            <p:nvPr/>
          </p:nvSpPr>
          <p:spPr bwMode="auto">
            <a:xfrm>
              <a:off x="2515" y="2602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/>
            </a:p>
          </p:txBody>
        </p:sp>
        <p:sp>
          <p:nvSpPr>
            <p:cNvPr id="58444" name="Rectangle 159"/>
            <p:cNvSpPr>
              <a:spLocks noChangeArrowheads="1"/>
            </p:cNvSpPr>
            <p:nvPr/>
          </p:nvSpPr>
          <p:spPr bwMode="auto">
            <a:xfrm>
              <a:off x="1703" y="2699"/>
              <a:ext cx="7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/>
            </a:p>
          </p:txBody>
        </p:sp>
        <p:sp>
          <p:nvSpPr>
            <p:cNvPr id="58445" name="Rectangle 160"/>
            <p:cNvSpPr>
              <a:spLocks noChangeArrowheads="1"/>
            </p:cNvSpPr>
            <p:nvPr/>
          </p:nvSpPr>
          <p:spPr bwMode="auto">
            <a:xfrm>
              <a:off x="2515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/>
            </a:p>
          </p:txBody>
        </p:sp>
        <p:sp>
          <p:nvSpPr>
            <p:cNvPr id="58446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8447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448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8449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8422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84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727325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484A-2D7A-4B01-B2E9-0D0B904D2452}" type="slidenum">
              <a:rPr lang="pt-BR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79"/>
          <p:cNvGrpSpPr>
            <a:grpSpLocks/>
          </p:cNvGrpSpPr>
          <p:nvPr/>
        </p:nvGrpSpPr>
        <p:grpSpPr bwMode="auto">
          <a:xfrm>
            <a:off x="2679700" y="2867025"/>
            <a:ext cx="2536825" cy="1592263"/>
            <a:chOff x="1688" y="1806"/>
            <a:chExt cx="1598" cy="1003"/>
          </a:xfrm>
        </p:grpSpPr>
        <p:sp>
          <p:nvSpPr>
            <p:cNvPr id="59450" name="Rectangle 122"/>
            <p:cNvSpPr>
              <a:spLocks noChangeArrowheads="1"/>
            </p:cNvSpPr>
            <p:nvPr/>
          </p:nvSpPr>
          <p:spPr bwMode="auto">
            <a:xfrm>
              <a:off x="1703" y="1806"/>
              <a:ext cx="14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/>
            </a:p>
          </p:txBody>
        </p:sp>
        <p:sp>
          <p:nvSpPr>
            <p:cNvPr id="59451" name="Rectangle 124"/>
            <p:cNvSpPr>
              <a:spLocks noChangeArrowheads="1"/>
            </p:cNvSpPr>
            <p:nvPr/>
          </p:nvSpPr>
          <p:spPr bwMode="auto">
            <a:xfrm>
              <a:off x="2546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59452" name="Rectangle 125"/>
            <p:cNvSpPr>
              <a:spLocks noChangeArrowheads="1"/>
            </p:cNvSpPr>
            <p:nvPr/>
          </p:nvSpPr>
          <p:spPr bwMode="auto">
            <a:xfrm>
              <a:off x="2950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59453" name="Rectangle 128"/>
            <p:cNvSpPr>
              <a:spLocks noChangeArrowheads="1"/>
            </p:cNvSpPr>
            <p:nvPr/>
          </p:nvSpPr>
          <p:spPr bwMode="auto">
            <a:xfrm>
              <a:off x="1703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59454" name="Rectangle 129"/>
            <p:cNvSpPr>
              <a:spLocks noChangeArrowheads="1"/>
            </p:cNvSpPr>
            <p:nvPr/>
          </p:nvSpPr>
          <p:spPr bwMode="auto">
            <a:xfrm>
              <a:off x="2648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59455" name="Rectangle 130"/>
            <p:cNvSpPr>
              <a:spLocks noChangeArrowheads="1"/>
            </p:cNvSpPr>
            <p:nvPr/>
          </p:nvSpPr>
          <p:spPr bwMode="auto">
            <a:xfrm>
              <a:off x="3052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59456" name="Rectangle 134"/>
            <p:cNvSpPr>
              <a:spLocks noChangeArrowheads="1"/>
            </p:cNvSpPr>
            <p:nvPr/>
          </p:nvSpPr>
          <p:spPr bwMode="auto">
            <a:xfrm>
              <a:off x="1703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59457" name="Rectangle 135"/>
            <p:cNvSpPr>
              <a:spLocks noChangeArrowheads="1"/>
            </p:cNvSpPr>
            <p:nvPr/>
          </p:nvSpPr>
          <p:spPr bwMode="auto">
            <a:xfrm>
              <a:off x="2515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59458" name="Rectangle 136"/>
            <p:cNvSpPr>
              <a:spLocks noChangeArrowheads="1"/>
            </p:cNvSpPr>
            <p:nvPr/>
          </p:nvSpPr>
          <p:spPr bwMode="auto">
            <a:xfrm>
              <a:off x="2919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59459" name="Rectangle 140"/>
            <p:cNvSpPr>
              <a:spLocks noChangeArrowheads="1"/>
            </p:cNvSpPr>
            <p:nvPr/>
          </p:nvSpPr>
          <p:spPr bwMode="auto">
            <a:xfrm>
              <a:off x="1703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59460" name="Rectangle 141"/>
            <p:cNvSpPr>
              <a:spLocks noChangeArrowheads="1"/>
            </p:cNvSpPr>
            <p:nvPr/>
          </p:nvSpPr>
          <p:spPr bwMode="auto">
            <a:xfrm>
              <a:off x="2758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9461" name="Rectangle 142"/>
            <p:cNvSpPr>
              <a:spLocks noChangeArrowheads="1"/>
            </p:cNvSpPr>
            <p:nvPr/>
          </p:nvSpPr>
          <p:spPr bwMode="auto">
            <a:xfrm>
              <a:off x="3162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59462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59463" name="Rectangle 147"/>
            <p:cNvSpPr>
              <a:spLocks noChangeArrowheads="1"/>
            </p:cNvSpPr>
            <p:nvPr/>
          </p:nvSpPr>
          <p:spPr bwMode="auto">
            <a:xfrm>
              <a:off x="2802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9464" name="Rectangle 148"/>
            <p:cNvSpPr>
              <a:spLocks noChangeArrowheads="1"/>
            </p:cNvSpPr>
            <p:nvPr/>
          </p:nvSpPr>
          <p:spPr bwMode="auto">
            <a:xfrm>
              <a:off x="3206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59465" name="Rectangle 151"/>
            <p:cNvSpPr>
              <a:spLocks noChangeArrowheads="1"/>
            </p:cNvSpPr>
            <p:nvPr/>
          </p:nvSpPr>
          <p:spPr bwMode="auto">
            <a:xfrm>
              <a:off x="1703" y="2503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/>
            </a:p>
          </p:txBody>
        </p:sp>
        <p:sp>
          <p:nvSpPr>
            <p:cNvPr id="59466" name="Rectangle 152"/>
            <p:cNvSpPr>
              <a:spLocks noChangeArrowheads="1"/>
            </p:cNvSpPr>
            <p:nvPr/>
          </p:nvSpPr>
          <p:spPr bwMode="auto">
            <a:xfrm>
              <a:off x="2515" y="2503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/>
            </a:p>
          </p:txBody>
        </p:sp>
        <p:sp>
          <p:nvSpPr>
            <p:cNvPr id="59467" name="Rectangle 155"/>
            <p:cNvSpPr>
              <a:spLocks noChangeArrowheads="1"/>
            </p:cNvSpPr>
            <p:nvPr/>
          </p:nvSpPr>
          <p:spPr bwMode="auto">
            <a:xfrm>
              <a:off x="1703" y="2602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/>
            </a:p>
          </p:txBody>
        </p:sp>
        <p:sp>
          <p:nvSpPr>
            <p:cNvPr id="59468" name="Rectangle 156"/>
            <p:cNvSpPr>
              <a:spLocks noChangeArrowheads="1"/>
            </p:cNvSpPr>
            <p:nvPr/>
          </p:nvSpPr>
          <p:spPr bwMode="auto">
            <a:xfrm>
              <a:off x="2515" y="2602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/>
            </a:p>
          </p:txBody>
        </p:sp>
        <p:sp>
          <p:nvSpPr>
            <p:cNvPr id="59469" name="Rectangle 159"/>
            <p:cNvSpPr>
              <a:spLocks noChangeArrowheads="1"/>
            </p:cNvSpPr>
            <p:nvPr/>
          </p:nvSpPr>
          <p:spPr bwMode="auto">
            <a:xfrm>
              <a:off x="1703" y="2699"/>
              <a:ext cx="7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/>
            </a:p>
          </p:txBody>
        </p:sp>
        <p:sp>
          <p:nvSpPr>
            <p:cNvPr id="59470" name="Rectangle 160"/>
            <p:cNvSpPr>
              <a:spLocks noChangeArrowheads="1"/>
            </p:cNvSpPr>
            <p:nvPr/>
          </p:nvSpPr>
          <p:spPr bwMode="auto">
            <a:xfrm>
              <a:off x="2515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/>
            </a:p>
          </p:txBody>
        </p:sp>
        <p:sp>
          <p:nvSpPr>
            <p:cNvPr id="59471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9472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3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9474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754313"/>
            <a:ext cx="3990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9447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41" name="Seta para baixo 40"/>
          <p:cNvSpPr/>
          <p:nvPr/>
        </p:nvSpPr>
        <p:spPr>
          <a:xfrm rot="7680000">
            <a:off x="7465219" y="3788569"/>
            <a:ext cx="71437" cy="1809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70D1-8FDA-4332-87CD-4D6821B71C50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046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grpSp>
        <p:nvGrpSpPr>
          <p:cNvPr id="60470" name="Group 179"/>
          <p:cNvGrpSpPr>
            <a:grpSpLocks/>
          </p:cNvGrpSpPr>
          <p:nvPr/>
        </p:nvGrpSpPr>
        <p:grpSpPr bwMode="auto">
          <a:xfrm>
            <a:off x="2679700" y="2867025"/>
            <a:ext cx="2536825" cy="1592263"/>
            <a:chOff x="1688" y="1806"/>
            <a:chExt cx="1598" cy="1003"/>
          </a:xfrm>
        </p:grpSpPr>
        <p:sp>
          <p:nvSpPr>
            <p:cNvPr id="60508" name="Rectangle 122"/>
            <p:cNvSpPr>
              <a:spLocks noChangeArrowheads="1"/>
            </p:cNvSpPr>
            <p:nvPr/>
          </p:nvSpPr>
          <p:spPr bwMode="auto">
            <a:xfrm>
              <a:off x="1703" y="1806"/>
              <a:ext cx="14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/>
            </a:p>
          </p:txBody>
        </p:sp>
        <p:sp>
          <p:nvSpPr>
            <p:cNvPr id="60509" name="Rectangle 124"/>
            <p:cNvSpPr>
              <a:spLocks noChangeArrowheads="1"/>
            </p:cNvSpPr>
            <p:nvPr/>
          </p:nvSpPr>
          <p:spPr bwMode="auto">
            <a:xfrm>
              <a:off x="2546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60510" name="Rectangle 125"/>
            <p:cNvSpPr>
              <a:spLocks noChangeArrowheads="1"/>
            </p:cNvSpPr>
            <p:nvPr/>
          </p:nvSpPr>
          <p:spPr bwMode="auto">
            <a:xfrm>
              <a:off x="2950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60511" name="Rectangle 128"/>
            <p:cNvSpPr>
              <a:spLocks noChangeArrowheads="1"/>
            </p:cNvSpPr>
            <p:nvPr/>
          </p:nvSpPr>
          <p:spPr bwMode="auto">
            <a:xfrm>
              <a:off x="1703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60512" name="Rectangle 129"/>
            <p:cNvSpPr>
              <a:spLocks noChangeArrowheads="1"/>
            </p:cNvSpPr>
            <p:nvPr/>
          </p:nvSpPr>
          <p:spPr bwMode="auto">
            <a:xfrm>
              <a:off x="2648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60513" name="Rectangle 130"/>
            <p:cNvSpPr>
              <a:spLocks noChangeArrowheads="1"/>
            </p:cNvSpPr>
            <p:nvPr/>
          </p:nvSpPr>
          <p:spPr bwMode="auto">
            <a:xfrm>
              <a:off x="3052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60514" name="Rectangle 134"/>
            <p:cNvSpPr>
              <a:spLocks noChangeArrowheads="1"/>
            </p:cNvSpPr>
            <p:nvPr/>
          </p:nvSpPr>
          <p:spPr bwMode="auto">
            <a:xfrm>
              <a:off x="1703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60515" name="Rectangle 135"/>
            <p:cNvSpPr>
              <a:spLocks noChangeArrowheads="1"/>
            </p:cNvSpPr>
            <p:nvPr/>
          </p:nvSpPr>
          <p:spPr bwMode="auto">
            <a:xfrm>
              <a:off x="2515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60516" name="Rectangle 136"/>
            <p:cNvSpPr>
              <a:spLocks noChangeArrowheads="1"/>
            </p:cNvSpPr>
            <p:nvPr/>
          </p:nvSpPr>
          <p:spPr bwMode="auto">
            <a:xfrm>
              <a:off x="2919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60517" name="Rectangle 140"/>
            <p:cNvSpPr>
              <a:spLocks noChangeArrowheads="1"/>
            </p:cNvSpPr>
            <p:nvPr/>
          </p:nvSpPr>
          <p:spPr bwMode="auto">
            <a:xfrm>
              <a:off x="1703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60518" name="Rectangle 141"/>
            <p:cNvSpPr>
              <a:spLocks noChangeArrowheads="1"/>
            </p:cNvSpPr>
            <p:nvPr/>
          </p:nvSpPr>
          <p:spPr bwMode="auto">
            <a:xfrm>
              <a:off x="2758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0519" name="Rectangle 142"/>
            <p:cNvSpPr>
              <a:spLocks noChangeArrowheads="1"/>
            </p:cNvSpPr>
            <p:nvPr/>
          </p:nvSpPr>
          <p:spPr bwMode="auto">
            <a:xfrm>
              <a:off x="3162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0520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60521" name="Rectangle 147"/>
            <p:cNvSpPr>
              <a:spLocks noChangeArrowheads="1"/>
            </p:cNvSpPr>
            <p:nvPr/>
          </p:nvSpPr>
          <p:spPr bwMode="auto">
            <a:xfrm>
              <a:off x="2802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60522" name="Rectangle 148"/>
            <p:cNvSpPr>
              <a:spLocks noChangeArrowheads="1"/>
            </p:cNvSpPr>
            <p:nvPr/>
          </p:nvSpPr>
          <p:spPr bwMode="auto">
            <a:xfrm>
              <a:off x="3206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60523" name="Rectangle 151"/>
            <p:cNvSpPr>
              <a:spLocks noChangeArrowheads="1"/>
            </p:cNvSpPr>
            <p:nvPr/>
          </p:nvSpPr>
          <p:spPr bwMode="auto">
            <a:xfrm>
              <a:off x="1703" y="2503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/>
            </a:p>
          </p:txBody>
        </p:sp>
        <p:sp>
          <p:nvSpPr>
            <p:cNvPr id="60524" name="Rectangle 152"/>
            <p:cNvSpPr>
              <a:spLocks noChangeArrowheads="1"/>
            </p:cNvSpPr>
            <p:nvPr/>
          </p:nvSpPr>
          <p:spPr bwMode="auto">
            <a:xfrm>
              <a:off x="2515" y="2503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/>
            </a:p>
          </p:txBody>
        </p:sp>
        <p:sp>
          <p:nvSpPr>
            <p:cNvPr id="60525" name="Rectangle 155"/>
            <p:cNvSpPr>
              <a:spLocks noChangeArrowheads="1"/>
            </p:cNvSpPr>
            <p:nvPr/>
          </p:nvSpPr>
          <p:spPr bwMode="auto">
            <a:xfrm>
              <a:off x="1703" y="2602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/>
            </a:p>
          </p:txBody>
        </p:sp>
        <p:sp>
          <p:nvSpPr>
            <p:cNvPr id="60526" name="Rectangle 156"/>
            <p:cNvSpPr>
              <a:spLocks noChangeArrowheads="1"/>
            </p:cNvSpPr>
            <p:nvPr/>
          </p:nvSpPr>
          <p:spPr bwMode="auto">
            <a:xfrm>
              <a:off x="2515" y="2602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/>
            </a:p>
          </p:txBody>
        </p:sp>
        <p:sp>
          <p:nvSpPr>
            <p:cNvPr id="60527" name="Rectangle 159"/>
            <p:cNvSpPr>
              <a:spLocks noChangeArrowheads="1"/>
            </p:cNvSpPr>
            <p:nvPr/>
          </p:nvSpPr>
          <p:spPr bwMode="auto">
            <a:xfrm>
              <a:off x="1703" y="2699"/>
              <a:ext cx="7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/>
            </a:p>
          </p:txBody>
        </p:sp>
        <p:sp>
          <p:nvSpPr>
            <p:cNvPr id="60528" name="Rectangle 160"/>
            <p:cNvSpPr>
              <a:spLocks noChangeArrowheads="1"/>
            </p:cNvSpPr>
            <p:nvPr/>
          </p:nvSpPr>
          <p:spPr bwMode="auto">
            <a:xfrm>
              <a:off x="2515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/>
            </a:p>
          </p:txBody>
        </p:sp>
        <p:sp>
          <p:nvSpPr>
            <p:cNvPr id="60529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0530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531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0532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60471" name="Group 180"/>
          <p:cNvGrpSpPr>
            <a:grpSpLocks/>
          </p:cNvGrpSpPr>
          <p:nvPr/>
        </p:nvGrpSpPr>
        <p:grpSpPr bwMode="auto">
          <a:xfrm>
            <a:off x="5465763" y="2867025"/>
            <a:ext cx="3421062" cy="2228850"/>
            <a:chOff x="3443" y="1806"/>
            <a:chExt cx="2155" cy="1404"/>
          </a:xfrm>
        </p:grpSpPr>
        <p:sp>
          <p:nvSpPr>
            <p:cNvPr id="60476" name="Rectangle 123"/>
            <p:cNvSpPr>
              <a:spLocks noChangeArrowheads="1"/>
            </p:cNvSpPr>
            <p:nvPr/>
          </p:nvSpPr>
          <p:spPr bwMode="auto">
            <a:xfrm>
              <a:off x="3458" y="1806"/>
              <a:ext cx="21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Teste-t: duas amostras presumindo variâncias equivalentes</a:t>
              </a:r>
              <a:endParaRPr lang="pt-BR" altLang="pt-BR" sz="1600"/>
            </a:p>
          </p:txBody>
        </p:sp>
        <p:sp>
          <p:nvSpPr>
            <p:cNvPr id="60477" name="Rectangle 126"/>
            <p:cNvSpPr>
              <a:spLocks noChangeArrowheads="1"/>
            </p:cNvSpPr>
            <p:nvPr/>
          </p:nvSpPr>
          <p:spPr bwMode="auto">
            <a:xfrm>
              <a:off x="4723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60478" name="Rectangle 127"/>
            <p:cNvSpPr>
              <a:spLocks noChangeArrowheads="1"/>
            </p:cNvSpPr>
            <p:nvPr/>
          </p:nvSpPr>
          <p:spPr bwMode="auto">
            <a:xfrm>
              <a:off x="5127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60479" name="Rectangle 131"/>
            <p:cNvSpPr>
              <a:spLocks noChangeArrowheads="1"/>
            </p:cNvSpPr>
            <p:nvPr/>
          </p:nvSpPr>
          <p:spPr bwMode="auto">
            <a:xfrm>
              <a:off x="3458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60480" name="Rectangle 132"/>
            <p:cNvSpPr>
              <a:spLocks noChangeArrowheads="1"/>
            </p:cNvSpPr>
            <p:nvPr/>
          </p:nvSpPr>
          <p:spPr bwMode="auto">
            <a:xfrm>
              <a:off x="4825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60481" name="Rectangle 133"/>
            <p:cNvSpPr>
              <a:spLocks noChangeArrowheads="1"/>
            </p:cNvSpPr>
            <p:nvPr/>
          </p:nvSpPr>
          <p:spPr bwMode="auto">
            <a:xfrm>
              <a:off x="5229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60482" name="Rectangle 137"/>
            <p:cNvSpPr>
              <a:spLocks noChangeArrowheads="1"/>
            </p:cNvSpPr>
            <p:nvPr/>
          </p:nvSpPr>
          <p:spPr bwMode="auto">
            <a:xfrm>
              <a:off x="3458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60483" name="Rectangle 138"/>
            <p:cNvSpPr>
              <a:spLocks noChangeArrowheads="1"/>
            </p:cNvSpPr>
            <p:nvPr/>
          </p:nvSpPr>
          <p:spPr bwMode="auto">
            <a:xfrm>
              <a:off x="4692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60484" name="Rectangle 139"/>
            <p:cNvSpPr>
              <a:spLocks noChangeArrowheads="1"/>
            </p:cNvSpPr>
            <p:nvPr/>
          </p:nvSpPr>
          <p:spPr bwMode="auto">
            <a:xfrm>
              <a:off x="5097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60485" name="Rectangle 143"/>
            <p:cNvSpPr>
              <a:spLocks noChangeArrowheads="1"/>
            </p:cNvSpPr>
            <p:nvPr/>
          </p:nvSpPr>
          <p:spPr bwMode="auto">
            <a:xfrm>
              <a:off x="3458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60486" name="Rectangle 144"/>
            <p:cNvSpPr>
              <a:spLocks noChangeArrowheads="1"/>
            </p:cNvSpPr>
            <p:nvPr/>
          </p:nvSpPr>
          <p:spPr bwMode="auto">
            <a:xfrm>
              <a:off x="4935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0487" name="Rectangle 145"/>
            <p:cNvSpPr>
              <a:spLocks noChangeArrowheads="1"/>
            </p:cNvSpPr>
            <p:nvPr/>
          </p:nvSpPr>
          <p:spPr bwMode="auto">
            <a:xfrm>
              <a:off x="5339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0488" name="Rectangle 149"/>
            <p:cNvSpPr>
              <a:spLocks noChangeArrowheads="1"/>
            </p:cNvSpPr>
            <p:nvPr/>
          </p:nvSpPr>
          <p:spPr bwMode="auto">
            <a:xfrm>
              <a:off x="3458" y="2405"/>
              <a:ext cx="7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 agrupada</a:t>
              </a:r>
              <a:endParaRPr lang="pt-BR" altLang="pt-BR" sz="1600"/>
            </a:p>
          </p:txBody>
        </p:sp>
        <p:sp>
          <p:nvSpPr>
            <p:cNvPr id="60489" name="Rectangle 150"/>
            <p:cNvSpPr>
              <a:spLocks noChangeArrowheads="1"/>
            </p:cNvSpPr>
            <p:nvPr/>
          </p:nvSpPr>
          <p:spPr bwMode="auto">
            <a:xfrm>
              <a:off x="4692" y="2405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63,44444</a:t>
              </a:r>
              <a:endParaRPr lang="pt-BR" altLang="pt-BR" sz="1600"/>
            </a:p>
          </p:txBody>
        </p:sp>
        <p:sp>
          <p:nvSpPr>
            <p:cNvPr id="60490" name="Rectangle 153"/>
            <p:cNvSpPr>
              <a:spLocks noChangeArrowheads="1"/>
            </p:cNvSpPr>
            <p:nvPr/>
          </p:nvSpPr>
          <p:spPr bwMode="auto">
            <a:xfrm>
              <a:off x="3458" y="2503"/>
              <a:ext cx="11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Hipótese da diferença de média</a:t>
              </a:r>
              <a:endParaRPr lang="pt-BR" altLang="pt-BR" sz="1600"/>
            </a:p>
          </p:txBody>
        </p:sp>
        <p:sp>
          <p:nvSpPr>
            <p:cNvPr id="60491" name="Rectangle 154"/>
            <p:cNvSpPr>
              <a:spLocks noChangeArrowheads="1"/>
            </p:cNvSpPr>
            <p:nvPr/>
          </p:nvSpPr>
          <p:spPr bwMode="auto">
            <a:xfrm>
              <a:off x="4979" y="2503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 altLang="pt-BR" sz="1600"/>
            </a:p>
          </p:txBody>
        </p:sp>
        <p:sp>
          <p:nvSpPr>
            <p:cNvPr id="60492" name="Rectangle 157"/>
            <p:cNvSpPr>
              <a:spLocks noChangeArrowheads="1"/>
            </p:cNvSpPr>
            <p:nvPr/>
          </p:nvSpPr>
          <p:spPr bwMode="auto">
            <a:xfrm>
              <a:off x="3476" y="2602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60493" name="Rectangle 158"/>
            <p:cNvSpPr>
              <a:spLocks noChangeArrowheads="1"/>
            </p:cNvSpPr>
            <p:nvPr/>
          </p:nvSpPr>
          <p:spPr bwMode="auto">
            <a:xfrm>
              <a:off x="4935" y="2602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pt-BR" altLang="pt-BR" sz="1600"/>
            </a:p>
          </p:txBody>
        </p:sp>
        <p:sp>
          <p:nvSpPr>
            <p:cNvPr id="60494" name="Rectangle 161"/>
            <p:cNvSpPr>
              <a:spLocks noChangeArrowheads="1"/>
            </p:cNvSpPr>
            <p:nvPr/>
          </p:nvSpPr>
          <p:spPr bwMode="auto">
            <a:xfrm>
              <a:off x="3476" y="2699"/>
              <a:ext cx="1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Stat t</a:t>
              </a:r>
              <a:endParaRPr lang="pt-BR" altLang="pt-BR" sz="1600"/>
            </a:p>
          </p:txBody>
        </p:sp>
        <p:sp>
          <p:nvSpPr>
            <p:cNvPr id="60495" name="Rectangle 162"/>
            <p:cNvSpPr>
              <a:spLocks noChangeArrowheads="1"/>
            </p:cNvSpPr>
            <p:nvPr/>
          </p:nvSpPr>
          <p:spPr bwMode="auto">
            <a:xfrm>
              <a:off x="4692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4,940841</a:t>
              </a:r>
              <a:endParaRPr lang="pt-BR" altLang="pt-BR" sz="1600"/>
            </a:p>
          </p:txBody>
        </p:sp>
        <p:sp>
          <p:nvSpPr>
            <p:cNvPr id="60496" name="Rectangle 163"/>
            <p:cNvSpPr>
              <a:spLocks noChangeArrowheads="1"/>
            </p:cNvSpPr>
            <p:nvPr/>
          </p:nvSpPr>
          <p:spPr bwMode="auto">
            <a:xfrm>
              <a:off x="3458" y="2806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P(T&lt;=t) uni-caudal</a:t>
              </a:r>
              <a:endParaRPr lang="pt-BR" altLang="pt-BR" sz="1600"/>
            </a:p>
          </p:txBody>
        </p:sp>
        <p:sp>
          <p:nvSpPr>
            <p:cNvPr id="60497" name="Rectangle 164"/>
            <p:cNvSpPr>
              <a:spLocks noChangeArrowheads="1"/>
            </p:cNvSpPr>
            <p:nvPr/>
          </p:nvSpPr>
          <p:spPr bwMode="auto">
            <a:xfrm>
              <a:off x="4701" y="2806"/>
              <a:ext cx="3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5,28E-05</a:t>
              </a:r>
              <a:endParaRPr lang="pt-BR" altLang="pt-BR" sz="1600"/>
            </a:p>
          </p:txBody>
        </p:sp>
        <p:sp>
          <p:nvSpPr>
            <p:cNvPr id="60498" name="Rectangle 165"/>
            <p:cNvSpPr>
              <a:spLocks noChangeArrowheads="1"/>
            </p:cNvSpPr>
            <p:nvPr/>
          </p:nvSpPr>
          <p:spPr bwMode="auto">
            <a:xfrm>
              <a:off x="3458" y="2905"/>
              <a:ext cx="6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 crítico uni-caudal</a:t>
              </a:r>
              <a:endParaRPr lang="pt-BR" altLang="pt-BR" sz="1600"/>
            </a:p>
          </p:txBody>
        </p:sp>
        <p:sp>
          <p:nvSpPr>
            <p:cNvPr id="60499" name="Rectangle 166"/>
            <p:cNvSpPr>
              <a:spLocks noChangeArrowheads="1"/>
            </p:cNvSpPr>
            <p:nvPr/>
          </p:nvSpPr>
          <p:spPr bwMode="auto">
            <a:xfrm>
              <a:off x="4692" y="2905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1,734064</a:t>
              </a:r>
              <a:endParaRPr lang="pt-BR" altLang="pt-BR" sz="1600"/>
            </a:p>
          </p:txBody>
        </p:sp>
        <p:sp>
          <p:nvSpPr>
            <p:cNvPr id="60500" name="Rectangle 167"/>
            <p:cNvSpPr>
              <a:spLocks noChangeArrowheads="1"/>
            </p:cNvSpPr>
            <p:nvPr/>
          </p:nvSpPr>
          <p:spPr bwMode="auto">
            <a:xfrm>
              <a:off x="3458" y="3004"/>
              <a:ext cx="6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P(T&lt;=t) bi-caudal</a:t>
              </a:r>
              <a:endParaRPr lang="pt-BR" altLang="pt-BR" sz="1600"/>
            </a:p>
          </p:txBody>
        </p:sp>
        <p:sp>
          <p:nvSpPr>
            <p:cNvPr id="60501" name="Rectangle 168"/>
            <p:cNvSpPr>
              <a:spLocks noChangeArrowheads="1"/>
            </p:cNvSpPr>
            <p:nvPr/>
          </p:nvSpPr>
          <p:spPr bwMode="auto">
            <a:xfrm>
              <a:off x="4692" y="3004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0,000106</a:t>
              </a:r>
              <a:endParaRPr lang="pt-BR" altLang="pt-BR" sz="1600"/>
            </a:p>
          </p:txBody>
        </p:sp>
        <p:sp>
          <p:nvSpPr>
            <p:cNvPr id="60502" name="Rectangle 169"/>
            <p:cNvSpPr>
              <a:spLocks noChangeArrowheads="1"/>
            </p:cNvSpPr>
            <p:nvPr/>
          </p:nvSpPr>
          <p:spPr bwMode="auto">
            <a:xfrm>
              <a:off x="3458" y="3101"/>
              <a:ext cx="6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 crítico bi-caudal</a:t>
              </a:r>
              <a:endParaRPr lang="pt-BR" altLang="pt-BR" sz="1600"/>
            </a:p>
          </p:txBody>
        </p:sp>
        <p:sp>
          <p:nvSpPr>
            <p:cNvPr id="60503" name="Rectangle 170"/>
            <p:cNvSpPr>
              <a:spLocks noChangeArrowheads="1"/>
            </p:cNvSpPr>
            <p:nvPr/>
          </p:nvSpPr>
          <p:spPr bwMode="auto">
            <a:xfrm>
              <a:off x="4692" y="3101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2,100922</a:t>
              </a:r>
              <a:endParaRPr lang="pt-BR" altLang="pt-BR" sz="1600"/>
            </a:p>
          </p:txBody>
        </p:sp>
        <p:sp>
          <p:nvSpPr>
            <p:cNvPr id="60504" name="Rectangle 174"/>
            <p:cNvSpPr>
              <a:spLocks noChangeArrowheads="1"/>
            </p:cNvSpPr>
            <p:nvPr/>
          </p:nvSpPr>
          <p:spPr bwMode="auto">
            <a:xfrm>
              <a:off x="3443" y="1997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0505" name="Line 175"/>
            <p:cNvSpPr>
              <a:spLocks noChangeShapeType="1"/>
            </p:cNvSpPr>
            <p:nvPr/>
          </p:nvSpPr>
          <p:spPr bwMode="auto">
            <a:xfrm>
              <a:off x="3443" y="2099"/>
              <a:ext cx="20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506" name="Rectangle 176"/>
            <p:cNvSpPr>
              <a:spLocks noChangeArrowheads="1"/>
            </p:cNvSpPr>
            <p:nvPr/>
          </p:nvSpPr>
          <p:spPr bwMode="auto">
            <a:xfrm>
              <a:off x="3443" y="2099"/>
              <a:ext cx="200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0507" name="Rectangle 178"/>
            <p:cNvSpPr>
              <a:spLocks noChangeArrowheads="1"/>
            </p:cNvSpPr>
            <p:nvPr/>
          </p:nvSpPr>
          <p:spPr bwMode="auto">
            <a:xfrm>
              <a:off x="3443" y="3195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57143" name="Text Box 119"/>
          <p:cNvSpPr txBox="1">
            <a:spLocks noChangeArrowheads="1"/>
          </p:cNvSpPr>
          <p:nvPr/>
        </p:nvSpPr>
        <p:spPr bwMode="auto">
          <a:xfrm>
            <a:off x="2608263" y="4965700"/>
            <a:ext cx="628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257144" name="Text Box 120"/>
          <p:cNvSpPr txBox="1">
            <a:spLocks noChangeArrowheads="1"/>
          </p:cNvSpPr>
          <p:nvPr/>
        </p:nvSpPr>
        <p:spPr bwMode="auto">
          <a:xfrm>
            <a:off x="2611438" y="5599113"/>
            <a:ext cx="62849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através do </a:t>
            </a:r>
            <a:r>
              <a:rPr lang="pt-BR" altLang="pt-BR" sz="1600" dirty="0" err="1"/>
              <a:t>teste-t</a:t>
            </a:r>
            <a:r>
              <a:rPr lang="pt-BR" altLang="pt-BR" sz="1600" dirty="0"/>
              <a:t> </a:t>
            </a:r>
            <a:r>
              <a:rPr lang="pt-BR" altLang="pt-BR" sz="1600" dirty="0" err="1"/>
              <a:t>homocedástico</a:t>
            </a:r>
            <a:r>
              <a:rPr lang="pt-BR" altLang="pt-BR" sz="1600" dirty="0"/>
              <a:t> (bilateral), pode-se concluir que as médias dos alvos 1 e 2 são diferentes, adotando-se um nível de significância de 5%, uma vez que valor-P foi menor que 0,05 (valor-P bilateral = 0,000106).</a:t>
            </a:r>
          </a:p>
        </p:txBody>
      </p:sp>
      <p:sp>
        <p:nvSpPr>
          <p:cNvPr id="257208" name="Line 184"/>
          <p:cNvSpPr>
            <a:spLocks noChangeShapeType="1"/>
          </p:cNvSpPr>
          <p:nvPr/>
        </p:nvSpPr>
        <p:spPr bwMode="auto">
          <a:xfrm flipH="1">
            <a:off x="4038600" y="4852988"/>
            <a:ext cx="1427163" cy="4048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AEE3-C099-4F4F-B287-F7A3873C6B31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43" grpId="0" autoUpdateAnimBg="0"/>
      <p:bldP spid="257144" grpId="0" autoUpdateAnimBg="0"/>
      <p:bldP spid="25720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1493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grpSp>
        <p:nvGrpSpPr>
          <p:cNvPr id="61494" name="Group 179"/>
          <p:cNvGrpSpPr>
            <a:grpSpLocks/>
          </p:cNvGrpSpPr>
          <p:nvPr/>
        </p:nvGrpSpPr>
        <p:grpSpPr bwMode="auto">
          <a:xfrm>
            <a:off x="2679700" y="2867025"/>
            <a:ext cx="2536825" cy="1592263"/>
            <a:chOff x="1688" y="1806"/>
            <a:chExt cx="1598" cy="1003"/>
          </a:xfrm>
        </p:grpSpPr>
        <p:sp>
          <p:nvSpPr>
            <p:cNvPr id="61532" name="Rectangle 122"/>
            <p:cNvSpPr>
              <a:spLocks noChangeArrowheads="1"/>
            </p:cNvSpPr>
            <p:nvPr/>
          </p:nvSpPr>
          <p:spPr bwMode="auto">
            <a:xfrm>
              <a:off x="1703" y="1806"/>
              <a:ext cx="14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/>
            </a:p>
          </p:txBody>
        </p:sp>
        <p:sp>
          <p:nvSpPr>
            <p:cNvPr id="61533" name="Rectangle 124"/>
            <p:cNvSpPr>
              <a:spLocks noChangeArrowheads="1"/>
            </p:cNvSpPr>
            <p:nvPr/>
          </p:nvSpPr>
          <p:spPr bwMode="auto">
            <a:xfrm>
              <a:off x="2546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61534" name="Rectangle 125"/>
            <p:cNvSpPr>
              <a:spLocks noChangeArrowheads="1"/>
            </p:cNvSpPr>
            <p:nvPr/>
          </p:nvSpPr>
          <p:spPr bwMode="auto">
            <a:xfrm>
              <a:off x="2950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61535" name="Rectangle 128"/>
            <p:cNvSpPr>
              <a:spLocks noChangeArrowheads="1"/>
            </p:cNvSpPr>
            <p:nvPr/>
          </p:nvSpPr>
          <p:spPr bwMode="auto">
            <a:xfrm>
              <a:off x="1703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61536" name="Rectangle 129"/>
            <p:cNvSpPr>
              <a:spLocks noChangeArrowheads="1"/>
            </p:cNvSpPr>
            <p:nvPr/>
          </p:nvSpPr>
          <p:spPr bwMode="auto">
            <a:xfrm>
              <a:off x="2648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61537" name="Rectangle 130"/>
            <p:cNvSpPr>
              <a:spLocks noChangeArrowheads="1"/>
            </p:cNvSpPr>
            <p:nvPr/>
          </p:nvSpPr>
          <p:spPr bwMode="auto">
            <a:xfrm>
              <a:off x="3052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61538" name="Rectangle 134"/>
            <p:cNvSpPr>
              <a:spLocks noChangeArrowheads="1"/>
            </p:cNvSpPr>
            <p:nvPr/>
          </p:nvSpPr>
          <p:spPr bwMode="auto">
            <a:xfrm>
              <a:off x="1703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61539" name="Rectangle 135"/>
            <p:cNvSpPr>
              <a:spLocks noChangeArrowheads="1"/>
            </p:cNvSpPr>
            <p:nvPr/>
          </p:nvSpPr>
          <p:spPr bwMode="auto">
            <a:xfrm>
              <a:off x="2515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61540" name="Rectangle 136"/>
            <p:cNvSpPr>
              <a:spLocks noChangeArrowheads="1"/>
            </p:cNvSpPr>
            <p:nvPr/>
          </p:nvSpPr>
          <p:spPr bwMode="auto">
            <a:xfrm>
              <a:off x="2919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61541" name="Rectangle 140"/>
            <p:cNvSpPr>
              <a:spLocks noChangeArrowheads="1"/>
            </p:cNvSpPr>
            <p:nvPr/>
          </p:nvSpPr>
          <p:spPr bwMode="auto">
            <a:xfrm>
              <a:off x="1703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61542" name="Rectangle 141"/>
            <p:cNvSpPr>
              <a:spLocks noChangeArrowheads="1"/>
            </p:cNvSpPr>
            <p:nvPr/>
          </p:nvSpPr>
          <p:spPr bwMode="auto">
            <a:xfrm>
              <a:off x="2758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1543" name="Rectangle 142"/>
            <p:cNvSpPr>
              <a:spLocks noChangeArrowheads="1"/>
            </p:cNvSpPr>
            <p:nvPr/>
          </p:nvSpPr>
          <p:spPr bwMode="auto">
            <a:xfrm>
              <a:off x="3162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1544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61545" name="Rectangle 147"/>
            <p:cNvSpPr>
              <a:spLocks noChangeArrowheads="1"/>
            </p:cNvSpPr>
            <p:nvPr/>
          </p:nvSpPr>
          <p:spPr bwMode="auto">
            <a:xfrm>
              <a:off x="2802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61546" name="Rectangle 148"/>
            <p:cNvSpPr>
              <a:spLocks noChangeArrowheads="1"/>
            </p:cNvSpPr>
            <p:nvPr/>
          </p:nvSpPr>
          <p:spPr bwMode="auto">
            <a:xfrm>
              <a:off x="3206" y="2405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/>
            </a:p>
          </p:txBody>
        </p:sp>
        <p:sp>
          <p:nvSpPr>
            <p:cNvPr id="61547" name="Rectangle 151"/>
            <p:cNvSpPr>
              <a:spLocks noChangeArrowheads="1"/>
            </p:cNvSpPr>
            <p:nvPr/>
          </p:nvSpPr>
          <p:spPr bwMode="auto">
            <a:xfrm>
              <a:off x="1703" y="2503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/>
            </a:p>
          </p:txBody>
        </p:sp>
        <p:sp>
          <p:nvSpPr>
            <p:cNvPr id="61548" name="Rectangle 152"/>
            <p:cNvSpPr>
              <a:spLocks noChangeArrowheads="1"/>
            </p:cNvSpPr>
            <p:nvPr/>
          </p:nvSpPr>
          <p:spPr bwMode="auto">
            <a:xfrm>
              <a:off x="2515" y="2503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/>
            </a:p>
          </p:txBody>
        </p:sp>
        <p:sp>
          <p:nvSpPr>
            <p:cNvPr id="61549" name="Rectangle 155"/>
            <p:cNvSpPr>
              <a:spLocks noChangeArrowheads="1"/>
            </p:cNvSpPr>
            <p:nvPr/>
          </p:nvSpPr>
          <p:spPr bwMode="auto">
            <a:xfrm>
              <a:off x="1703" y="2602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/>
            </a:p>
          </p:txBody>
        </p:sp>
        <p:sp>
          <p:nvSpPr>
            <p:cNvPr id="61550" name="Rectangle 156"/>
            <p:cNvSpPr>
              <a:spLocks noChangeArrowheads="1"/>
            </p:cNvSpPr>
            <p:nvPr/>
          </p:nvSpPr>
          <p:spPr bwMode="auto">
            <a:xfrm>
              <a:off x="2515" y="2602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/>
            </a:p>
          </p:txBody>
        </p:sp>
        <p:sp>
          <p:nvSpPr>
            <p:cNvPr id="61551" name="Rectangle 159"/>
            <p:cNvSpPr>
              <a:spLocks noChangeArrowheads="1"/>
            </p:cNvSpPr>
            <p:nvPr/>
          </p:nvSpPr>
          <p:spPr bwMode="auto">
            <a:xfrm>
              <a:off x="1703" y="2699"/>
              <a:ext cx="7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/>
            </a:p>
          </p:txBody>
        </p:sp>
        <p:sp>
          <p:nvSpPr>
            <p:cNvPr id="61552" name="Rectangle 160"/>
            <p:cNvSpPr>
              <a:spLocks noChangeArrowheads="1"/>
            </p:cNvSpPr>
            <p:nvPr/>
          </p:nvSpPr>
          <p:spPr bwMode="auto">
            <a:xfrm>
              <a:off x="2515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/>
            </a:p>
          </p:txBody>
        </p:sp>
        <p:sp>
          <p:nvSpPr>
            <p:cNvPr id="61553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554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5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556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61495" name="Group 180"/>
          <p:cNvGrpSpPr>
            <a:grpSpLocks/>
          </p:cNvGrpSpPr>
          <p:nvPr/>
        </p:nvGrpSpPr>
        <p:grpSpPr bwMode="auto">
          <a:xfrm>
            <a:off x="5465763" y="2867025"/>
            <a:ext cx="3421062" cy="2228850"/>
            <a:chOff x="3443" y="1806"/>
            <a:chExt cx="2155" cy="1404"/>
          </a:xfrm>
        </p:grpSpPr>
        <p:sp>
          <p:nvSpPr>
            <p:cNvPr id="61500" name="Rectangle 123"/>
            <p:cNvSpPr>
              <a:spLocks noChangeArrowheads="1"/>
            </p:cNvSpPr>
            <p:nvPr/>
          </p:nvSpPr>
          <p:spPr bwMode="auto">
            <a:xfrm>
              <a:off x="3458" y="1806"/>
              <a:ext cx="21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Teste-t: duas amostras presumindo variâncias equivalentes</a:t>
              </a:r>
              <a:endParaRPr lang="pt-BR" altLang="pt-BR" sz="1600"/>
            </a:p>
          </p:txBody>
        </p:sp>
        <p:sp>
          <p:nvSpPr>
            <p:cNvPr id="61501" name="Rectangle 126"/>
            <p:cNvSpPr>
              <a:spLocks noChangeArrowheads="1"/>
            </p:cNvSpPr>
            <p:nvPr/>
          </p:nvSpPr>
          <p:spPr bwMode="auto">
            <a:xfrm>
              <a:off x="4723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/>
            </a:p>
          </p:txBody>
        </p:sp>
        <p:sp>
          <p:nvSpPr>
            <p:cNvPr id="61502" name="Rectangle 127"/>
            <p:cNvSpPr>
              <a:spLocks noChangeArrowheads="1"/>
            </p:cNvSpPr>
            <p:nvPr/>
          </p:nvSpPr>
          <p:spPr bwMode="auto">
            <a:xfrm>
              <a:off x="5127" y="2009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/>
            </a:p>
          </p:txBody>
        </p:sp>
        <p:sp>
          <p:nvSpPr>
            <p:cNvPr id="61503" name="Rectangle 131"/>
            <p:cNvSpPr>
              <a:spLocks noChangeArrowheads="1"/>
            </p:cNvSpPr>
            <p:nvPr/>
          </p:nvSpPr>
          <p:spPr bwMode="auto">
            <a:xfrm>
              <a:off x="3458" y="2108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/>
            </a:p>
          </p:txBody>
        </p:sp>
        <p:sp>
          <p:nvSpPr>
            <p:cNvPr id="61504" name="Rectangle 132"/>
            <p:cNvSpPr>
              <a:spLocks noChangeArrowheads="1"/>
            </p:cNvSpPr>
            <p:nvPr/>
          </p:nvSpPr>
          <p:spPr bwMode="auto">
            <a:xfrm>
              <a:off x="4825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/>
            </a:p>
          </p:txBody>
        </p:sp>
        <p:sp>
          <p:nvSpPr>
            <p:cNvPr id="61505" name="Rectangle 133"/>
            <p:cNvSpPr>
              <a:spLocks noChangeArrowheads="1"/>
            </p:cNvSpPr>
            <p:nvPr/>
          </p:nvSpPr>
          <p:spPr bwMode="auto">
            <a:xfrm>
              <a:off x="5229" y="2108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/>
            </a:p>
          </p:txBody>
        </p:sp>
        <p:sp>
          <p:nvSpPr>
            <p:cNvPr id="61506" name="Rectangle 137"/>
            <p:cNvSpPr>
              <a:spLocks noChangeArrowheads="1"/>
            </p:cNvSpPr>
            <p:nvPr/>
          </p:nvSpPr>
          <p:spPr bwMode="auto">
            <a:xfrm>
              <a:off x="3458" y="2207"/>
              <a:ext cx="3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/>
            </a:p>
          </p:txBody>
        </p:sp>
        <p:sp>
          <p:nvSpPr>
            <p:cNvPr id="61507" name="Rectangle 138"/>
            <p:cNvSpPr>
              <a:spLocks noChangeArrowheads="1"/>
            </p:cNvSpPr>
            <p:nvPr/>
          </p:nvSpPr>
          <p:spPr bwMode="auto">
            <a:xfrm>
              <a:off x="4692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/>
            </a:p>
          </p:txBody>
        </p:sp>
        <p:sp>
          <p:nvSpPr>
            <p:cNvPr id="61508" name="Rectangle 139"/>
            <p:cNvSpPr>
              <a:spLocks noChangeArrowheads="1"/>
            </p:cNvSpPr>
            <p:nvPr/>
          </p:nvSpPr>
          <p:spPr bwMode="auto">
            <a:xfrm>
              <a:off x="5097" y="2207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/>
            </a:p>
          </p:txBody>
        </p:sp>
        <p:sp>
          <p:nvSpPr>
            <p:cNvPr id="61509" name="Rectangle 143"/>
            <p:cNvSpPr>
              <a:spLocks noChangeArrowheads="1"/>
            </p:cNvSpPr>
            <p:nvPr/>
          </p:nvSpPr>
          <p:spPr bwMode="auto">
            <a:xfrm>
              <a:off x="3458" y="2306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/>
            </a:p>
          </p:txBody>
        </p:sp>
        <p:sp>
          <p:nvSpPr>
            <p:cNvPr id="61510" name="Rectangle 144"/>
            <p:cNvSpPr>
              <a:spLocks noChangeArrowheads="1"/>
            </p:cNvSpPr>
            <p:nvPr/>
          </p:nvSpPr>
          <p:spPr bwMode="auto">
            <a:xfrm>
              <a:off x="4935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1511" name="Rectangle 145"/>
            <p:cNvSpPr>
              <a:spLocks noChangeArrowheads="1"/>
            </p:cNvSpPr>
            <p:nvPr/>
          </p:nvSpPr>
          <p:spPr bwMode="auto">
            <a:xfrm>
              <a:off x="5339" y="23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/>
            </a:p>
          </p:txBody>
        </p:sp>
        <p:sp>
          <p:nvSpPr>
            <p:cNvPr id="61512" name="Rectangle 149"/>
            <p:cNvSpPr>
              <a:spLocks noChangeArrowheads="1"/>
            </p:cNvSpPr>
            <p:nvPr/>
          </p:nvSpPr>
          <p:spPr bwMode="auto">
            <a:xfrm>
              <a:off x="3458" y="2405"/>
              <a:ext cx="7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Variância agrupada</a:t>
              </a:r>
              <a:endParaRPr lang="pt-BR" altLang="pt-BR" sz="1600"/>
            </a:p>
          </p:txBody>
        </p:sp>
        <p:sp>
          <p:nvSpPr>
            <p:cNvPr id="61513" name="Rectangle 150"/>
            <p:cNvSpPr>
              <a:spLocks noChangeArrowheads="1"/>
            </p:cNvSpPr>
            <p:nvPr/>
          </p:nvSpPr>
          <p:spPr bwMode="auto">
            <a:xfrm>
              <a:off x="4692" y="2405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63,44444</a:t>
              </a:r>
              <a:endParaRPr lang="pt-BR" altLang="pt-BR" sz="1600"/>
            </a:p>
          </p:txBody>
        </p:sp>
        <p:sp>
          <p:nvSpPr>
            <p:cNvPr id="61514" name="Rectangle 153"/>
            <p:cNvSpPr>
              <a:spLocks noChangeArrowheads="1"/>
            </p:cNvSpPr>
            <p:nvPr/>
          </p:nvSpPr>
          <p:spPr bwMode="auto">
            <a:xfrm>
              <a:off x="3458" y="2503"/>
              <a:ext cx="11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Hipótese da diferença de média</a:t>
              </a:r>
              <a:endParaRPr lang="pt-BR" altLang="pt-BR" sz="1600"/>
            </a:p>
          </p:txBody>
        </p:sp>
        <p:sp>
          <p:nvSpPr>
            <p:cNvPr id="61515" name="Rectangle 154"/>
            <p:cNvSpPr>
              <a:spLocks noChangeArrowheads="1"/>
            </p:cNvSpPr>
            <p:nvPr/>
          </p:nvSpPr>
          <p:spPr bwMode="auto">
            <a:xfrm>
              <a:off x="4979" y="2503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 altLang="pt-BR" sz="1600"/>
            </a:p>
          </p:txBody>
        </p:sp>
        <p:sp>
          <p:nvSpPr>
            <p:cNvPr id="61516" name="Rectangle 157"/>
            <p:cNvSpPr>
              <a:spLocks noChangeArrowheads="1"/>
            </p:cNvSpPr>
            <p:nvPr/>
          </p:nvSpPr>
          <p:spPr bwMode="auto">
            <a:xfrm>
              <a:off x="3476" y="2602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/>
            </a:p>
          </p:txBody>
        </p:sp>
        <p:sp>
          <p:nvSpPr>
            <p:cNvPr id="61517" name="Rectangle 158"/>
            <p:cNvSpPr>
              <a:spLocks noChangeArrowheads="1"/>
            </p:cNvSpPr>
            <p:nvPr/>
          </p:nvSpPr>
          <p:spPr bwMode="auto">
            <a:xfrm>
              <a:off x="4935" y="2602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pt-BR" altLang="pt-BR" sz="1600"/>
            </a:p>
          </p:txBody>
        </p:sp>
        <p:sp>
          <p:nvSpPr>
            <p:cNvPr id="61518" name="Rectangle 161"/>
            <p:cNvSpPr>
              <a:spLocks noChangeArrowheads="1"/>
            </p:cNvSpPr>
            <p:nvPr/>
          </p:nvSpPr>
          <p:spPr bwMode="auto">
            <a:xfrm>
              <a:off x="3476" y="2699"/>
              <a:ext cx="1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Stat t</a:t>
              </a:r>
              <a:endParaRPr lang="pt-BR" altLang="pt-BR" sz="1600"/>
            </a:p>
          </p:txBody>
        </p:sp>
        <p:sp>
          <p:nvSpPr>
            <p:cNvPr id="61519" name="Rectangle 162"/>
            <p:cNvSpPr>
              <a:spLocks noChangeArrowheads="1"/>
            </p:cNvSpPr>
            <p:nvPr/>
          </p:nvSpPr>
          <p:spPr bwMode="auto">
            <a:xfrm>
              <a:off x="4692" y="269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4,940841</a:t>
              </a:r>
              <a:endParaRPr lang="pt-BR" altLang="pt-BR" sz="1600"/>
            </a:p>
          </p:txBody>
        </p:sp>
        <p:sp>
          <p:nvSpPr>
            <p:cNvPr id="61520" name="Rectangle 163"/>
            <p:cNvSpPr>
              <a:spLocks noChangeArrowheads="1"/>
            </p:cNvSpPr>
            <p:nvPr/>
          </p:nvSpPr>
          <p:spPr bwMode="auto">
            <a:xfrm>
              <a:off x="3458" y="2806"/>
              <a:ext cx="6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P(T&lt;=t) uni-caudal</a:t>
              </a:r>
              <a:endParaRPr lang="pt-BR" altLang="pt-BR" sz="1600"/>
            </a:p>
          </p:txBody>
        </p:sp>
        <p:sp>
          <p:nvSpPr>
            <p:cNvPr id="61521" name="Rectangle 164"/>
            <p:cNvSpPr>
              <a:spLocks noChangeArrowheads="1"/>
            </p:cNvSpPr>
            <p:nvPr/>
          </p:nvSpPr>
          <p:spPr bwMode="auto">
            <a:xfrm>
              <a:off x="4701" y="2806"/>
              <a:ext cx="3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5,28E-05</a:t>
              </a:r>
              <a:endParaRPr lang="pt-BR" altLang="pt-BR" sz="1600"/>
            </a:p>
          </p:txBody>
        </p:sp>
        <p:sp>
          <p:nvSpPr>
            <p:cNvPr id="61522" name="Rectangle 165"/>
            <p:cNvSpPr>
              <a:spLocks noChangeArrowheads="1"/>
            </p:cNvSpPr>
            <p:nvPr/>
          </p:nvSpPr>
          <p:spPr bwMode="auto">
            <a:xfrm>
              <a:off x="3458" y="2905"/>
              <a:ext cx="6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 crítico uni-caudal</a:t>
              </a:r>
              <a:endParaRPr lang="pt-BR" altLang="pt-BR" sz="1600"/>
            </a:p>
          </p:txBody>
        </p:sp>
        <p:sp>
          <p:nvSpPr>
            <p:cNvPr id="61523" name="Rectangle 166"/>
            <p:cNvSpPr>
              <a:spLocks noChangeArrowheads="1"/>
            </p:cNvSpPr>
            <p:nvPr/>
          </p:nvSpPr>
          <p:spPr bwMode="auto">
            <a:xfrm>
              <a:off x="4692" y="2905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1,734064</a:t>
              </a:r>
              <a:endParaRPr lang="pt-BR" altLang="pt-BR" sz="1600"/>
            </a:p>
          </p:txBody>
        </p:sp>
        <p:sp>
          <p:nvSpPr>
            <p:cNvPr id="61524" name="Rectangle 167"/>
            <p:cNvSpPr>
              <a:spLocks noChangeArrowheads="1"/>
            </p:cNvSpPr>
            <p:nvPr/>
          </p:nvSpPr>
          <p:spPr bwMode="auto">
            <a:xfrm>
              <a:off x="3458" y="3004"/>
              <a:ext cx="6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P(T&lt;=t) bi-caudal</a:t>
              </a:r>
              <a:endParaRPr lang="pt-BR" altLang="pt-BR" sz="1600"/>
            </a:p>
          </p:txBody>
        </p:sp>
        <p:sp>
          <p:nvSpPr>
            <p:cNvPr id="61525" name="Rectangle 168"/>
            <p:cNvSpPr>
              <a:spLocks noChangeArrowheads="1"/>
            </p:cNvSpPr>
            <p:nvPr/>
          </p:nvSpPr>
          <p:spPr bwMode="auto">
            <a:xfrm>
              <a:off x="4692" y="3004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0,000106</a:t>
              </a:r>
              <a:endParaRPr lang="pt-BR" altLang="pt-BR" sz="1600"/>
            </a:p>
          </p:txBody>
        </p:sp>
        <p:sp>
          <p:nvSpPr>
            <p:cNvPr id="61526" name="Rectangle 169"/>
            <p:cNvSpPr>
              <a:spLocks noChangeArrowheads="1"/>
            </p:cNvSpPr>
            <p:nvPr/>
          </p:nvSpPr>
          <p:spPr bwMode="auto">
            <a:xfrm>
              <a:off x="3458" y="3101"/>
              <a:ext cx="6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t crítico bi-caudal</a:t>
              </a:r>
              <a:endParaRPr lang="pt-BR" altLang="pt-BR" sz="1600"/>
            </a:p>
          </p:txBody>
        </p:sp>
        <p:sp>
          <p:nvSpPr>
            <p:cNvPr id="61527" name="Rectangle 170"/>
            <p:cNvSpPr>
              <a:spLocks noChangeArrowheads="1"/>
            </p:cNvSpPr>
            <p:nvPr/>
          </p:nvSpPr>
          <p:spPr bwMode="auto">
            <a:xfrm>
              <a:off x="4692" y="3101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00"/>
                  </a:solidFill>
                  <a:latin typeface="Arial" charset="0"/>
                </a:rPr>
                <a:t>2,100922</a:t>
              </a:r>
              <a:endParaRPr lang="pt-BR" altLang="pt-BR" sz="1600"/>
            </a:p>
          </p:txBody>
        </p:sp>
        <p:sp>
          <p:nvSpPr>
            <p:cNvPr id="61528" name="Rectangle 174"/>
            <p:cNvSpPr>
              <a:spLocks noChangeArrowheads="1"/>
            </p:cNvSpPr>
            <p:nvPr/>
          </p:nvSpPr>
          <p:spPr bwMode="auto">
            <a:xfrm>
              <a:off x="3443" y="1997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529" name="Line 175"/>
            <p:cNvSpPr>
              <a:spLocks noChangeShapeType="1"/>
            </p:cNvSpPr>
            <p:nvPr/>
          </p:nvSpPr>
          <p:spPr bwMode="auto">
            <a:xfrm>
              <a:off x="3443" y="2099"/>
              <a:ext cx="20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0" name="Rectangle 176"/>
            <p:cNvSpPr>
              <a:spLocks noChangeArrowheads="1"/>
            </p:cNvSpPr>
            <p:nvPr/>
          </p:nvSpPr>
          <p:spPr bwMode="auto">
            <a:xfrm>
              <a:off x="3443" y="2099"/>
              <a:ext cx="200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531" name="Rectangle 178"/>
            <p:cNvSpPr>
              <a:spLocks noChangeArrowheads="1"/>
            </p:cNvSpPr>
            <p:nvPr/>
          </p:nvSpPr>
          <p:spPr bwMode="auto">
            <a:xfrm>
              <a:off x="3443" y="3195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61496" name="Text Box 119"/>
          <p:cNvSpPr txBox="1">
            <a:spLocks noChangeArrowheads="1"/>
          </p:cNvSpPr>
          <p:nvPr/>
        </p:nvSpPr>
        <p:spPr bwMode="auto">
          <a:xfrm>
            <a:off x="2608263" y="4965700"/>
            <a:ext cx="628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0</a:t>
            </a:r>
          </a:p>
        </p:txBody>
      </p:sp>
      <p:sp>
        <p:nvSpPr>
          <p:cNvPr id="257144" name="Text Box 120"/>
          <p:cNvSpPr txBox="1">
            <a:spLocks noChangeArrowheads="1"/>
          </p:cNvSpPr>
          <p:nvPr/>
        </p:nvSpPr>
        <p:spPr bwMode="auto">
          <a:xfrm>
            <a:off x="2611438" y="5599113"/>
            <a:ext cx="62849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através do </a:t>
            </a:r>
            <a:r>
              <a:rPr lang="pt-BR" altLang="pt-BR" sz="1600" dirty="0" err="1"/>
              <a:t>teste-t</a:t>
            </a:r>
            <a:r>
              <a:rPr lang="pt-BR" altLang="pt-BR" sz="1600" dirty="0"/>
              <a:t> </a:t>
            </a:r>
            <a:r>
              <a:rPr lang="pt-BR" altLang="pt-BR" sz="1600" dirty="0" err="1"/>
              <a:t>homocedástico</a:t>
            </a:r>
            <a:r>
              <a:rPr lang="pt-BR" altLang="pt-BR" sz="1600" dirty="0"/>
              <a:t> unilateral, pode-se concluir que a média do alvo 1 deve ser maior que a do alvo 2, adotando-se um nível de significância de 5%, uma vez que valor-P foi menor que 0,05 (valor-P = 0,0000528).</a:t>
            </a:r>
          </a:p>
        </p:txBody>
      </p:sp>
      <p:sp>
        <p:nvSpPr>
          <p:cNvPr id="61498" name="Line 184"/>
          <p:cNvSpPr>
            <a:spLocks noChangeShapeType="1"/>
          </p:cNvSpPr>
          <p:nvPr/>
        </p:nvSpPr>
        <p:spPr bwMode="auto">
          <a:xfrm flipH="1">
            <a:off x="4038600" y="4572000"/>
            <a:ext cx="1447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B316-7D76-448C-A640-825041A992E0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4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700338" y="2830513"/>
            <a:ext cx="604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/>
              <a:t>a1&lt;-c(128,134,110,112,125,107,111,115,130,120)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/>
              <a:t>a2&lt;-c(98,105,99,109,95,101,100,92,107,110)</a:t>
            </a:r>
          </a:p>
        </p:txBody>
      </p:sp>
      <p:sp>
        <p:nvSpPr>
          <p:cNvPr id="72" name="Retângulo 71"/>
          <p:cNvSpPr>
            <a:spLocks noChangeArrowheads="1"/>
          </p:cNvSpPr>
          <p:nvPr/>
        </p:nvSpPr>
        <p:spPr bwMode="auto">
          <a:xfrm>
            <a:off x="2700338" y="3205163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&gt; var.test(a1,a2)</a:t>
            </a:r>
          </a:p>
        </p:txBody>
      </p:sp>
      <p:sp>
        <p:nvSpPr>
          <p:cNvPr id="73" name="Retângulo 72"/>
          <p:cNvSpPr>
            <a:spLocks noChangeArrowheads="1"/>
          </p:cNvSpPr>
          <p:nvPr/>
        </p:nvSpPr>
        <p:spPr bwMode="auto">
          <a:xfrm>
            <a:off x="2700338" y="3517900"/>
            <a:ext cx="604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F test to compare two variances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data:  a1 and a2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F = 2.5203, num df = 9, denom df = 9, p-value = 0.1847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alternative hypothesis: true ratio of variances is not equal to 1</a:t>
            </a:r>
          </a:p>
        </p:txBody>
      </p:sp>
      <p:sp>
        <p:nvSpPr>
          <p:cNvPr id="74" name="Retângulo 73"/>
          <p:cNvSpPr>
            <a:spLocks noChangeArrowheads="1"/>
          </p:cNvSpPr>
          <p:nvPr/>
        </p:nvSpPr>
        <p:spPr bwMode="auto">
          <a:xfrm>
            <a:off x="2700338" y="4362450"/>
            <a:ext cx="604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93663" indent="-93663" eaLnBrk="1" hangingPunct="1">
              <a:spcBef>
                <a:spcPct val="0"/>
              </a:spcBef>
              <a:buFont typeface="Comic Sans MS" panose="030F0702030302020204" pitchFamily="66" charset="0"/>
              <a:buChar char="&gt;"/>
              <a:defRPr/>
            </a:pPr>
            <a:r>
              <a:rPr lang="en-US" altLang="pt-BR" sz="1200" dirty="0"/>
              <a:t>mean(a1)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200" dirty="0"/>
              <a:t>[1] 119.2</a:t>
            </a:r>
          </a:p>
          <a:p>
            <a:pPr marL="93663" indent="-93663" eaLnBrk="1" hangingPunct="1">
              <a:spcBef>
                <a:spcPct val="0"/>
              </a:spcBef>
              <a:buFont typeface="Comic Sans MS" panose="030F0702030302020204" pitchFamily="66" charset="0"/>
              <a:buChar char="&gt;"/>
              <a:defRPr/>
            </a:pPr>
            <a:r>
              <a:rPr lang="en-US" altLang="pt-BR" sz="1200" dirty="0"/>
              <a:t>mean(a2)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200" dirty="0"/>
              <a:t>[1] 101.6</a:t>
            </a: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779838" y="4486275"/>
            <a:ext cx="1439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0</a:t>
            </a:r>
          </a:p>
        </p:txBody>
      </p:sp>
      <p:sp>
        <p:nvSpPr>
          <p:cNvPr id="76" name="Retângulo 75"/>
          <p:cNvSpPr>
            <a:spLocks noChangeArrowheads="1"/>
          </p:cNvSpPr>
          <p:nvPr/>
        </p:nvSpPr>
        <p:spPr bwMode="auto">
          <a:xfrm>
            <a:off x="2700338" y="52466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en-US" altLang="pt-BR" sz="1200"/>
              <a:t>t.test(a1,a2,var.equal=T,alternative="greater")</a:t>
            </a:r>
          </a:p>
        </p:txBody>
      </p:sp>
      <p:sp>
        <p:nvSpPr>
          <p:cNvPr id="78" name="Retângulo 77"/>
          <p:cNvSpPr>
            <a:spLocks noChangeArrowheads="1"/>
          </p:cNvSpPr>
          <p:nvPr/>
        </p:nvSpPr>
        <p:spPr bwMode="auto">
          <a:xfrm>
            <a:off x="2700338" y="5572125"/>
            <a:ext cx="604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Two Sample t-test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data:  a1 and a2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t = 4.9408, df = 18, p-value = 5.277e-05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/>
              <a:t>alternative hypothesis: true difference in means is greater than 0</a:t>
            </a:r>
            <a:endParaRPr lang="pt-BR" altLang="pt-BR" sz="1200"/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7210425" y="3441700"/>
            <a:ext cx="1465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/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/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≠ 1</a:t>
            </a:r>
          </a:p>
        </p:txBody>
      </p:sp>
      <p:sp>
        <p:nvSpPr>
          <p:cNvPr id="80" name="Oval 121"/>
          <p:cNvSpPr>
            <a:spLocks noChangeArrowheads="1"/>
          </p:cNvSpPr>
          <p:nvPr/>
        </p:nvSpPr>
        <p:spPr bwMode="auto">
          <a:xfrm>
            <a:off x="5995988" y="3852863"/>
            <a:ext cx="8382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4787900" y="5894388"/>
            <a:ext cx="936625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82" name="Text Box 120"/>
          <p:cNvSpPr txBox="1">
            <a:spLocks noChangeArrowheads="1"/>
          </p:cNvSpPr>
          <p:nvPr/>
        </p:nvSpPr>
        <p:spPr bwMode="auto">
          <a:xfrm>
            <a:off x="501650" y="6453188"/>
            <a:ext cx="852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Conclusão: a média do alvo 1 é significativamente (5%) maior que a média do alvo 2.</a:t>
            </a:r>
          </a:p>
        </p:txBody>
      </p:sp>
      <p:sp>
        <p:nvSpPr>
          <p:cNvPr id="83" name="Oval 121"/>
          <p:cNvSpPr>
            <a:spLocks noChangeArrowheads="1"/>
          </p:cNvSpPr>
          <p:nvPr/>
        </p:nvSpPr>
        <p:spPr bwMode="auto">
          <a:xfrm>
            <a:off x="7131050" y="3451225"/>
            <a:ext cx="515938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84" name="Oval 121"/>
          <p:cNvSpPr>
            <a:spLocks noChangeArrowheads="1"/>
          </p:cNvSpPr>
          <p:nvPr/>
        </p:nvSpPr>
        <p:spPr bwMode="auto">
          <a:xfrm>
            <a:off x="3690938" y="4754563"/>
            <a:ext cx="515937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56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5997543" y="3700463"/>
            <a:ext cx="2631427" cy="661987"/>
            <a:chOff x="5997543" y="3700463"/>
            <a:chExt cx="2631427" cy="661987"/>
          </a:xfrm>
        </p:grpSpPr>
        <p:sp>
          <p:nvSpPr>
            <p:cNvPr id="19" name="Oval 121"/>
            <p:cNvSpPr>
              <a:spLocks noChangeArrowheads="1"/>
            </p:cNvSpPr>
            <p:nvPr/>
          </p:nvSpPr>
          <p:spPr bwMode="auto">
            <a:xfrm>
              <a:off x="8113032" y="3700463"/>
              <a:ext cx="515938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0" name="Oval 121"/>
            <p:cNvSpPr>
              <a:spLocks noChangeArrowheads="1"/>
            </p:cNvSpPr>
            <p:nvPr/>
          </p:nvSpPr>
          <p:spPr bwMode="auto">
            <a:xfrm>
              <a:off x="5997543" y="4057650"/>
              <a:ext cx="1391476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2" name="Text Box 120"/>
          <p:cNvSpPr txBox="1">
            <a:spLocks noChangeArrowheads="1"/>
          </p:cNvSpPr>
          <p:nvPr/>
        </p:nvSpPr>
        <p:spPr bwMode="auto">
          <a:xfrm>
            <a:off x="7243128" y="3148664"/>
            <a:ext cx="981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Aceito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endParaRPr lang="pt-BR" altLang="pt-BR" sz="1400" dirty="0"/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3979750" y="5022459"/>
            <a:ext cx="1067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Rejeito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endParaRPr lang="pt-BR" altLang="pt-BR" sz="14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4513388" y="4717659"/>
            <a:ext cx="1786803" cy="819768"/>
            <a:chOff x="4382873" y="3241775"/>
            <a:chExt cx="1786803" cy="819768"/>
          </a:xfrm>
        </p:grpSpPr>
        <p:sp>
          <p:nvSpPr>
            <p:cNvPr id="25" name="Oval 121"/>
            <p:cNvSpPr>
              <a:spLocks noChangeArrowheads="1"/>
            </p:cNvSpPr>
            <p:nvPr/>
          </p:nvSpPr>
          <p:spPr bwMode="auto">
            <a:xfrm>
              <a:off x="4554991" y="3241775"/>
              <a:ext cx="515938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6" name="Oval 121"/>
            <p:cNvSpPr>
              <a:spLocks noChangeArrowheads="1"/>
            </p:cNvSpPr>
            <p:nvPr/>
          </p:nvSpPr>
          <p:spPr bwMode="auto">
            <a:xfrm>
              <a:off x="4382873" y="3756289"/>
              <a:ext cx="1786803" cy="30525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 animBg="1"/>
      <p:bldP spid="81" grpId="0" animBg="1"/>
      <p:bldP spid="82" grpId="0"/>
      <p:bldP spid="83" grpId="0" animBg="1"/>
      <p:bldP spid="84" grpId="0" animBg="1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Pressuposição de Normalidade dos Dados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foi visto, algumas distribuições usadas para a construção de Intervalos de Confiança e Testes de Hipótese têm sua origem fundamentada na condição de que as populações sejam normalmente distribuídas.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57</a:t>
            </a:fld>
            <a:endParaRPr lang="pt-BR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63610"/>
              </p:ext>
            </p:extLst>
          </p:nvPr>
        </p:nvGraphicFramePr>
        <p:xfrm>
          <a:off x="4483100" y="2496542"/>
          <a:ext cx="15859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4" imgW="1104840" imgH="241200" progId="Equation.DSMT4">
                  <p:embed/>
                </p:oleObj>
              </mc:Choice>
              <mc:Fallback>
                <p:oleObj name="Equation" r:id="rId4" imgW="1104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496542"/>
                        <a:ext cx="15859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8383"/>
              </p:ext>
            </p:extLst>
          </p:nvPr>
        </p:nvGraphicFramePr>
        <p:xfrm>
          <a:off x="502546" y="2489399"/>
          <a:ext cx="1855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6" imgW="1295400" imgH="254000" progId="Equation.DSMT4">
                  <p:embed/>
                </p:oleObj>
              </mc:Choice>
              <mc:Fallback>
                <p:oleObj name="Equation" r:id="rId6" imgW="1295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6" y="2489399"/>
                        <a:ext cx="1855787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4"/>
          <p:cNvSpPr txBox="1">
            <a:spLocks noChangeArrowheads="1"/>
          </p:cNvSpPr>
          <p:nvPr/>
        </p:nvSpPr>
        <p:spPr bwMode="auto">
          <a:xfrm>
            <a:off x="2483768" y="2502099"/>
            <a:ext cx="190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amostra aleatória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5576" y="3140968"/>
            <a:ext cx="8016633" cy="1190172"/>
            <a:chOff x="875847" y="3280229"/>
            <a:chExt cx="8016633" cy="1190172"/>
          </a:xfrm>
        </p:grpSpPr>
        <p:graphicFrame>
          <p:nvGraphicFramePr>
            <p:cNvPr id="2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574929"/>
                </p:ext>
              </p:extLst>
            </p:nvPr>
          </p:nvGraphicFramePr>
          <p:xfrm>
            <a:off x="899319" y="3571309"/>
            <a:ext cx="13684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8" name="Equation" r:id="rId8" imgW="952200" imgH="419040" progId="Equation.DSMT4">
                    <p:embed/>
                  </p:oleObj>
                </mc:Choice>
                <mc:Fallback>
                  <p:oleObj name="Equation" r:id="rId8" imgW="9522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319" y="3571309"/>
                          <a:ext cx="1368425" cy="60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7237579"/>
                </p:ext>
              </p:extLst>
            </p:nvPr>
          </p:nvGraphicFramePr>
          <p:xfrm>
            <a:off x="2406848" y="3433197"/>
            <a:ext cx="1114425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9" name="Equation" r:id="rId10" imgW="774364" imgH="609336" progId="Equation.DSMT4">
                    <p:embed/>
                  </p:oleObj>
                </mc:Choice>
                <mc:Fallback>
                  <p:oleObj name="Equation" r:id="rId10" imgW="774364" imgH="609336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6848" y="3433197"/>
                          <a:ext cx="1114425" cy="8842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633750"/>
                </p:ext>
              </p:extLst>
            </p:nvPr>
          </p:nvGraphicFramePr>
          <p:xfrm>
            <a:off x="3660377" y="3379221"/>
            <a:ext cx="3652837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0" name="Equation" r:id="rId12" imgW="2552700" imgH="698500" progId="Equation.DSMT4">
                    <p:embed/>
                  </p:oleObj>
                </mc:Choice>
                <mc:Fallback>
                  <p:oleObj name="Equation" r:id="rId12" imgW="2552700" imgH="6985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377" y="3379221"/>
                          <a:ext cx="3652837" cy="992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620961"/>
                </p:ext>
              </p:extLst>
            </p:nvPr>
          </p:nvGraphicFramePr>
          <p:xfrm>
            <a:off x="7452320" y="3543528"/>
            <a:ext cx="1387475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1" name="Equation" r:id="rId14" imgW="965200" imgH="457200" progId="Equation.DSMT4">
                    <p:embed/>
                  </p:oleObj>
                </mc:Choice>
                <mc:Fallback>
                  <p:oleObj name="Equation" r:id="rId14" imgW="965200" imgH="4572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3543528"/>
                          <a:ext cx="1387475" cy="663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upo 9"/>
            <p:cNvGrpSpPr/>
            <p:nvPr/>
          </p:nvGrpSpPr>
          <p:grpSpPr>
            <a:xfrm>
              <a:off x="875847" y="3280229"/>
              <a:ext cx="8016633" cy="1190172"/>
              <a:chOff x="875847" y="3159298"/>
              <a:chExt cx="8016633" cy="142183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875847" y="3159298"/>
                <a:ext cx="8016633" cy="14218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" name="Conector reto 8"/>
              <p:cNvCxnSpPr/>
              <p:nvPr/>
            </p:nvCxnSpPr>
            <p:spPr>
              <a:xfrm>
                <a:off x="2337296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3590825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7382766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107"/>
          <p:cNvSpPr>
            <a:spLocks noChangeArrowheads="1"/>
          </p:cNvSpPr>
          <p:nvPr/>
        </p:nvSpPr>
        <p:spPr bwMode="auto">
          <a:xfrm>
            <a:off x="468312" y="4581128"/>
            <a:ext cx="82801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como a falta de normalidade dos dados pode afetar os resultados?</a:t>
            </a: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entender o papel da normalidade nos testes de hipóteses, vamos simular amostragens de diferentes tamanhos em populações com e sem normalidade e avaliar os impactos sobre as conclusões de testes de hipóteses para </a:t>
            </a:r>
            <a:r>
              <a:rPr lang="pt-BR" altLang="pt-BR" sz="1600" i="1" dirty="0">
                <a:sym typeface="Symbol"/>
              </a:rPr>
              <a:t></a:t>
            </a:r>
            <a:r>
              <a:rPr lang="pt-BR" altLang="pt-BR" sz="1600" dirty="0"/>
              <a:t> e </a:t>
            </a:r>
            <a:r>
              <a:rPr lang="pt-BR" altLang="pt-BR" sz="1600" i="1" dirty="0"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0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Foram realizadas 10000 simulações de amostras com tamanho n = 5, 10 e 50 considerando as distribuições:</a:t>
            </a: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endParaRPr lang="pt-BR" altLang="pt-BR" sz="16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~ N(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100)</a:t>
            </a:r>
            <a:endParaRPr lang="pt-BR" altLang="pt-BR" sz="1600" dirty="0"/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Uniforme(a = -7,32; b = 27,32)	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Exponencial(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0,1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+mn-lt"/>
                <a:cs typeface="Times New Roman" panose="02020603050405020304" pitchFamily="18" charset="0"/>
                <a:sym typeface="Symbol"/>
              </a:rPr>
              <a:t>Para cada amostra, foram calculadas a média e a variância amostrais e as respectivas estatísticas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pt-BR" altLang="pt-BR" sz="1600" dirty="0">
                <a:latin typeface="+mn-lt"/>
                <a:cs typeface="Times New Roman" panose="02020603050405020304" pitchFamily="18" charset="0"/>
                <a:sym typeface="Symbol"/>
              </a:rPr>
              <a:t> e 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+mn-lt"/>
                <a:cs typeface="Times New Roman" panose="02020603050405020304" pitchFamily="18" charset="0"/>
                <a:sym typeface="Symbol"/>
              </a:rPr>
              <a:t> usadas para testar as hipóteses considerando </a:t>
            </a:r>
            <a:r>
              <a:rPr lang="pt-BR" altLang="pt-BR" sz="1600" i="1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pt-BR" altLang="pt-BR" sz="1600" dirty="0">
                <a:latin typeface="+mn-lt"/>
                <a:cs typeface="Times New Roman" panose="02020603050405020304" pitchFamily="18" charset="0"/>
                <a:sym typeface="Symbol"/>
              </a:rPr>
              <a:t> = 5%: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100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100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+mn-lt"/>
                <a:cs typeface="Times New Roman" panose="02020603050405020304" pitchFamily="18" charset="0"/>
              </a:rPr>
              <a:t>A distribuição dos valores simulados foram comparados aos valores da distribuição teórica esperada através de suas funções acumuladas.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+mn-lt"/>
                <a:cs typeface="Times New Roman" panose="02020603050405020304" pitchFamily="18" charset="0"/>
              </a:rPr>
              <a:t>Em seguida, contabilizou-se a frequência com que as hipóteses nulas foram rejeitadas indevidamente, o que deveria corresponder, em teoria, ao valor de significância </a:t>
            </a:r>
            <a:r>
              <a:rPr lang="pt-BR" altLang="pt-BR" sz="1600" i="1" dirty="0">
                <a:latin typeface="+mn-lt"/>
                <a:cs typeface="Times New Roman" panose="02020603050405020304" pitchFamily="18" charset="0"/>
                <a:sym typeface="Symbol"/>
              </a:rPr>
              <a:t></a:t>
            </a:r>
            <a:r>
              <a:rPr lang="pt-BR" altLang="pt-BR" sz="16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+mn-lt"/>
              <a:cs typeface="Times New Roman" panose="02020603050405020304" pitchFamily="18" charset="0"/>
            </a:endParaRPr>
          </a:p>
          <a:p>
            <a:pPr marL="363538" indent="-363538" algn="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+mn-lt"/>
                <a:cs typeface="Times New Roman" panose="02020603050405020304" pitchFamily="18" charset="0"/>
              </a:rPr>
              <a:t>(SimulacaoTesteHip.xlsx)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58</a:t>
            </a:fld>
            <a:endParaRPr lang="pt-BR"/>
          </a:p>
        </p:txBody>
      </p:sp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94933"/>
              </p:ext>
            </p:extLst>
          </p:nvPr>
        </p:nvGraphicFramePr>
        <p:xfrm>
          <a:off x="5814343" y="3768742"/>
          <a:ext cx="12779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43" y="3768742"/>
                        <a:ext cx="127793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76291"/>
              </p:ext>
            </p:extLst>
          </p:nvPr>
        </p:nvGraphicFramePr>
        <p:xfrm>
          <a:off x="2075011" y="3789040"/>
          <a:ext cx="9128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6" imgW="634680" imgH="622080" progId="Equation.DSMT4">
                  <p:embed/>
                </p:oleObj>
              </mc:Choice>
              <mc:Fallback>
                <p:oleObj name="Equation" r:id="rId6" imgW="634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011" y="3789040"/>
                        <a:ext cx="912813" cy="903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9D104E90-81DE-DE1B-F1CA-344EA0316FB9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F499E18F-56B8-65A7-7B6F-7369526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4E39E13-FEE9-22CC-B422-06B59BF85792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59</a:t>
            </a:fld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E3A6F340-0661-EFBA-0A04-E899D0F1571C}"/>
              </a:ext>
            </a:extLst>
          </p:cNvPr>
          <p:cNvGrpSpPr/>
          <p:nvPr/>
        </p:nvGrpSpPr>
        <p:grpSpPr>
          <a:xfrm>
            <a:off x="190538" y="5210555"/>
            <a:ext cx="8663711" cy="1620000"/>
            <a:chOff x="190538" y="5210555"/>
            <a:chExt cx="8663711" cy="162000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4B58502F-9CF2-18EA-5562-42DB8D10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249" y="5210555"/>
              <a:ext cx="2695221" cy="16200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41ABD6C9-8183-E590-25BA-742C0A30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6638" y="5210555"/>
              <a:ext cx="2695221" cy="162000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216ED09D-3DFC-D6EC-A4C9-52172931C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9028" y="5210555"/>
              <a:ext cx="2695221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 rot="16200000">
                  <a:off x="-206685" y="5792446"/>
                  <a:ext cx="1260024" cy="465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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06685" y="5792446"/>
                  <a:ext cx="1260024" cy="465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E468F76E-877F-74A7-F273-2E297FEA3905}"/>
              </a:ext>
            </a:extLst>
          </p:cNvPr>
          <p:cNvGrpSpPr/>
          <p:nvPr/>
        </p:nvGrpSpPr>
        <p:grpSpPr>
          <a:xfrm>
            <a:off x="107505" y="3306470"/>
            <a:ext cx="8748071" cy="1917313"/>
            <a:chOff x="107505" y="3306470"/>
            <a:chExt cx="8748071" cy="1917313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CC6384ED-D168-7A3F-EF71-D844DAB1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576" y="3603783"/>
              <a:ext cx="2691638" cy="162000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A96F032C-62B0-0100-2A03-8A3DAA230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9758" y="3603783"/>
              <a:ext cx="2691637" cy="16200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314E596A-C0BE-E294-6318-F67B58CB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3939" y="3603783"/>
              <a:ext cx="2691637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 rot="16200000">
                  <a:off x="-42087" y="4159928"/>
                  <a:ext cx="930831" cy="631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f>
                              <m:f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2087" y="4159928"/>
                  <a:ext cx="930831" cy="6316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/>
            <p:cNvSpPr txBox="1"/>
            <p:nvPr/>
          </p:nvSpPr>
          <p:spPr>
            <a:xfrm>
              <a:off x="1701909" y="330647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01909" y="330647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101909" y="330647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125286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5,1%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125286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5,1%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Elipse 32"/>
          <p:cNvSpPr/>
          <p:nvPr/>
        </p:nvSpPr>
        <p:spPr>
          <a:xfrm>
            <a:off x="610473" y="1876428"/>
            <a:ext cx="991444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7"/>
          <p:cNvSpPr>
            <a:spLocks noChangeArrowheads="1"/>
          </p:cNvSpPr>
          <p:nvPr/>
        </p:nvSpPr>
        <p:spPr bwMode="auto">
          <a:xfrm>
            <a:off x="5781061" y="1556792"/>
            <a:ext cx="1233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Normal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xmlns="" id="{A036BE94-3BB4-5F39-5A73-84E4BD30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94131"/>
              </p:ext>
            </p:extLst>
          </p:nvPr>
        </p:nvGraphicFramePr>
        <p:xfrm>
          <a:off x="2289399" y="1969577"/>
          <a:ext cx="792000" cy="504000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>
                      <a16:colId xmlns:a16="http://schemas.microsoft.com/office/drawing/2014/main" xmlns="" val="251042145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altLang="pt-BR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pt-BR" altLang="pt-B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= 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205246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altLang="pt-BR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pt-BR" altLang="pt-BR" sz="11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2</a:t>
                      </a:r>
                      <a:r>
                        <a:rPr lang="pt-BR" altLang="pt-B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= 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790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Text Box 65"/>
          <p:cNvSpPr txBox="1">
            <a:spLocks noChangeArrowheads="1"/>
          </p:cNvSpPr>
          <p:nvPr/>
        </p:nvSpPr>
        <p:spPr bwMode="auto">
          <a:xfrm>
            <a:off x="357188" y="6310313"/>
            <a:ext cx="5891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357188" y="6273800"/>
            <a:ext cx="8143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16000" indent="-1016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 não há razões para discordar que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seja de fato 10, adotando-se 5% de significância</a:t>
            </a:r>
          </a:p>
        </p:txBody>
      </p:sp>
      <p:grpSp>
        <p:nvGrpSpPr>
          <p:cNvPr id="7170" name="Group 50"/>
          <p:cNvGrpSpPr>
            <a:grpSpLocks/>
          </p:cNvGrpSpPr>
          <p:nvPr/>
        </p:nvGrpSpPr>
        <p:grpSpPr bwMode="auto">
          <a:xfrm>
            <a:off x="5715000" y="3806825"/>
            <a:ext cx="1449388" cy="366713"/>
            <a:chOff x="3676" y="2946"/>
            <a:chExt cx="913" cy="231"/>
          </a:xfrm>
        </p:grpSpPr>
        <p:sp>
          <p:nvSpPr>
            <p:cNvPr id="7230" name="Text Box 32"/>
            <p:cNvSpPr txBox="1">
              <a:spLocks noChangeArrowheads="1"/>
            </p:cNvSpPr>
            <p:nvPr/>
          </p:nvSpPr>
          <p:spPr bwMode="auto">
            <a:xfrm>
              <a:off x="4283" y="2946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7231" name="Text Box 33"/>
            <p:cNvSpPr txBox="1">
              <a:spLocks noChangeArrowheads="1"/>
            </p:cNvSpPr>
            <p:nvPr/>
          </p:nvSpPr>
          <p:spPr bwMode="auto">
            <a:xfrm>
              <a:off x="3676" y="2946"/>
              <a:ext cx="3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-z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7172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10</a:t>
            </a:r>
          </a:p>
        </p:txBody>
      </p:sp>
      <p:graphicFrame>
        <p:nvGraphicFramePr>
          <p:cNvPr id="7173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660113" imgH="622030" progId="Equation.DSMT4">
                  <p:embed/>
                </p:oleObj>
              </mc:Choice>
              <mc:Fallback>
                <p:oleObj name="Equation" r:id="rId4" imgW="660113" imgH="62203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aphicFrame>
        <p:nvGraphicFramePr>
          <p:cNvPr id="7175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57300" imgH="622300" progId="Equation.DSMT4">
                  <p:embed/>
                </p:oleObj>
              </mc:Choice>
              <mc:Fallback>
                <p:oleObj name="Equation" r:id="rId6" imgW="1257300" imgH="6223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79"/>
          <p:cNvSpPr txBox="1">
            <a:spLocks noChangeArrowheads="1"/>
          </p:cNvSpPr>
          <p:nvPr/>
        </p:nvSpPr>
        <p:spPr bwMode="auto">
          <a:xfrm>
            <a:off x="1555750" y="2643188"/>
            <a:ext cx="2230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(hipótese alternativa)</a:t>
            </a:r>
          </a:p>
        </p:txBody>
      </p:sp>
      <p:graphicFrame>
        <p:nvGraphicFramePr>
          <p:cNvPr id="7177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9618" r="18376" b="11877"/>
          <a:stretch>
            <a:fillRect/>
          </a:stretch>
        </p:blipFill>
        <p:spPr bwMode="auto">
          <a:xfrm>
            <a:off x="4924425" y="2206625"/>
            <a:ext cx="30337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4876800" y="3835400"/>
            <a:ext cx="42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-</a:t>
            </a:r>
            <a:r>
              <a:rPr lang="pt-BR" altLang="pt-BR" sz="1800">
                <a:latin typeface="Times New Roman" charset="0"/>
                <a:sym typeface="Symbol" pitchFamily="18" charset="2"/>
              </a:rPr>
              <a:t></a:t>
            </a:r>
            <a:endParaRPr lang="pt-BR" altLang="pt-BR" sz="1800">
              <a:latin typeface="Times New Roman" charset="0"/>
            </a:endParaRPr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7620000" y="3836988"/>
            <a:ext cx="474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+</a:t>
            </a:r>
            <a:r>
              <a:rPr lang="pt-BR" altLang="pt-BR" sz="1800">
                <a:latin typeface="Times New Roman" charset="0"/>
                <a:sym typeface="Symbol" pitchFamily="18" charset="2"/>
              </a:rPr>
              <a:t></a:t>
            </a:r>
            <a:endParaRPr lang="pt-BR" altLang="pt-BR" sz="1800">
              <a:latin typeface="Times New Roman" charset="0"/>
            </a:endParaRPr>
          </a:p>
        </p:txBody>
      </p:sp>
      <p:sp>
        <p:nvSpPr>
          <p:cNvPr id="7181" name="Line 28"/>
          <p:cNvSpPr>
            <a:spLocks noChangeShapeType="1"/>
          </p:cNvSpPr>
          <p:nvPr/>
        </p:nvSpPr>
        <p:spPr bwMode="auto">
          <a:xfrm>
            <a:off x="4921250" y="3894138"/>
            <a:ext cx="305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2" name="Line 29"/>
          <p:cNvSpPr>
            <a:spLocks noChangeShapeType="1"/>
          </p:cNvSpPr>
          <p:nvPr/>
        </p:nvSpPr>
        <p:spPr bwMode="auto">
          <a:xfrm flipH="1">
            <a:off x="6778625" y="2325688"/>
            <a:ext cx="1793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7183" name="Object 30"/>
          <p:cNvGraphicFramePr>
            <a:graphicFrameLocks noChangeAspect="1"/>
          </p:cNvGraphicFramePr>
          <p:nvPr/>
        </p:nvGraphicFramePr>
        <p:xfrm>
          <a:off x="6958013" y="2146300"/>
          <a:ext cx="512762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457002" imgH="203112" progId="Equation.DSMT4">
                  <p:embed/>
                </p:oleObj>
              </mc:Choice>
              <mc:Fallback>
                <p:oleObj name="Equation" r:id="rId11" imgW="457002" imgH="203112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2146300"/>
                        <a:ext cx="512762" cy="227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Freeform 31"/>
          <p:cNvSpPr>
            <a:spLocks/>
          </p:cNvSpPr>
          <p:nvPr/>
        </p:nvSpPr>
        <p:spPr bwMode="auto">
          <a:xfrm>
            <a:off x="5997575" y="2260600"/>
            <a:ext cx="930275" cy="1628775"/>
          </a:xfrm>
          <a:custGeom>
            <a:avLst/>
            <a:gdLst>
              <a:gd name="T0" fmla="*/ 0 w 440"/>
              <a:gd name="T1" fmla="*/ 2147483647 h 771"/>
              <a:gd name="T2" fmla="*/ 2147483647 w 440"/>
              <a:gd name="T3" fmla="*/ 2147483647 h 771"/>
              <a:gd name="T4" fmla="*/ 2147483647 w 440"/>
              <a:gd name="T5" fmla="*/ 2147483647 h 771"/>
              <a:gd name="T6" fmla="*/ 2147483647 w 440"/>
              <a:gd name="T7" fmla="*/ 2147483647 h 771"/>
              <a:gd name="T8" fmla="*/ 2147483647 w 440"/>
              <a:gd name="T9" fmla="*/ 2147483647 h 771"/>
              <a:gd name="T10" fmla="*/ 2147483647 w 440"/>
              <a:gd name="T11" fmla="*/ 2147483647 h 771"/>
              <a:gd name="T12" fmla="*/ 2147483647 w 440"/>
              <a:gd name="T13" fmla="*/ 2147483647 h 771"/>
              <a:gd name="T14" fmla="*/ 2147483647 w 440"/>
              <a:gd name="T15" fmla="*/ 2147483647 h 771"/>
              <a:gd name="T16" fmla="*/ 2147483647 w 440"/>
              <a:gd name="T17" fmla="*/ 2147483647 h 771"/>
              <a:gd name="T18" fmla="*/ 2147483647 w 440"/>
              <a:gd name="T19" fmla="*/ 2147483647 h 771"/>
              <a:gd name="T20" fmla="*/ 2147483647 w 440"/>
              <a:gd name="T21" fmla="*/ 0 h 771"/>
              <a:gd name="T22" fmla="*/ 2147483647 w 440"/>
              <a:gd name="T23" fmla="*/ 0 h 771"/>
              <a:gd name="T24" fmla="*/ 2147483647 w 440"/>
              <a:gd name="T25" fmla="*/ 2147483647 h 771"/>
              <a:gd name="T26" fmla="*/ 2147483647 w 440"/>
              <a:gd name="T27" fmla="*/ 2147483647 h 771"/>
              <a:gd name="T28" fmla="*/ 2147483647 w 440"/>
              <a:gd name="T29" fmla="*/ 2147483647 h 771"/>
              <a:gd name="T30" fmla="*/ 2147483647 w 440"/>
              <a:gd name="T31" fmla="*/ 2147483647 h 771"/>
              <a:gd name="T32" fmla="*/ 2147483647 w 440"/>
              <a:gd name="T33" fmla="*/ 2147483647 h 771"/>
              <a:gd name="T34" fmla="*/ 2147483647 w 440"/>
              <a:gd name="T35" fmla="*/ 2147483647 h 771"/>
              <a:gd name="T36" fmla="*/ 2147483647 w 440"/>
              <a:gd name="T37" fmla="*/ 2147483647 h 771"/>
              <a:gd name="T38" fmla="*/ 2147483647 w 440"/>
              <a:gd name="T39" fmla="*/ 2147483647 h 771"/>
              <a:gd name="T40" fmla="*/ 2147483647 w 440"/>
              <a:gd name="T41" fmla="*/ 2147483647 h 771"/>
              <a:gd name="T42" fmla="*/ 2147483647 w 440"/>
              <a:gd name="T43" fmla="*/ 2147483647 h 771"/>
              <a:gd name="T44" fmla="*/ 2147483647 w 440"/>
              <a:gd name="T45" fmla="*/ 2147483647 h 771"/>
              <a:gd name="T46" fmla="*/ 0 w 440"/>
              <a:gd name="T47" fmla="*/ 2147483647 h 771"/>
              <a:gd name="T48" fmla="*/ 0 w 440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40"/>
              <a:gd name="T76" fmla="*/ 0 h 771"/>
              <a:gd name="T77" fmla="*/ 440 w 440"/>
              <a:gd name="T78" fmla="*/ 771 h 7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40" h="771">
                <a:moveTo>
                  <a:pt x="0" y="406"/>
                </a:moveTo>
                <a:lnTo>
                  <a:pt x="22" y="353"/>
                </a:lnTo>
                <a:lnTo>
                  <a:pt x="41" y="298"/>
                </a:lnTo>
                <a:lnTo>
                  <a:pt x="63" y="240"/>
                </a:lnTo>
                <a:lnTo>
                  <a:pt x="89" y="180"/>
                </a:lnTo>
                <a:lnTo>
                  <a:pt x="111" y="130"/>
                </a:lnTo>
                <a:lnTo>
                  <a:pt x="132" y="82"/>
                </a:lnTo>
                <a:lnTo>
                  <a:pt x="156" y="44"/>
                </a:lnTo>
                <a:lnTo>
                  <a:pt x="176" y="20"/>
                </a:lnTo>
                <a:lnTo>
                  <a:pt x="200" y="3"/>
                </a:lnTo>
                <a:lnTo>
                  <a:pt x="216" y="0"/>
                </a:lnTo>
                <a:lnTo>
                  <a:pt x="236" y="0"/>
                </a:lnTo>
                <a:lnTo>
                  <a:pt x="252" y="12"/>
                </a:lnTo>
                <a:lnTo>
                  <a:pt x="276" y="34"/>
                </a:lnTo>
                <a:lnTo>
                  <a:pt x="303" y="72"/>
                </a:lnTo>
                <a:lnTo>
                  <a:pt x="324" y="123"/>
                </a:lnTo>
                <a:lnTo>
                  <a:pt x="346" y="173"/>
                </a:lnTo>
                <a:lnTo>
                  <a:pt x="375" y="243"/>
                </a:lnTo>
                <a:lnTo>
                  <a:pt x="396" y="298"/>
                </a:lnTo>
                <a:lnTo>
                  <a:pt x="420" y="348"/>
                </a:lnTo>
                <a:lnTo>
                  <a:pt x="432" y="382"/>
                </a:lnTo>
                <a:lnTo>
                  <a:pt x="440" y="404"/>
                </a:lnTo>
                <a:lnTo>
                  <a:pt x="440" y="771"/>
                </a:lnTo>
                <a:lnTo>
                  <a:pt x="0" y="771"/>
                </a:lnTo>
                <a:lnTo>
                  <a:pt x="0" y="40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upo 65"/>
          <p:cNvGrpSpPr>
            <a:grpSpLocks/>
          </p:cNvGrpSpPr>
          <p:nvPr/>
        </p:nvGrpSpPr>
        <p:grpSpPr bwMode="auto">
          <a:xfrm>
            <a:off x="5643563" y="3851276"/>
            <a:ext cx="1627187" cy="338138"/>
            <a:chOff x="5643570" y="3851289"/>
            <a:chExt cx="1626474" cy="338138"/>
          </a:xfrm>
        </p:grpSpPr>
        <p:sp>
          <p:nvSpPr>
            <p:cNvPr id="7226" name="Retângulo 64"/>
            <p:cNvSpPr>
              <a:spLocks noChangeArrowheads="1"/>
            </p:cNvSpPr>
            <p:nvPr/>
          </p:nvSpPr>
          <p:spPr bwMode="auto">
            <a:xfrm>
              <a:off x="5643570" y="3929066"/>
              <a:ext cx="1626474" cy="2139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7227" name="Group 50"/>
            <p:cNvGrpSpPr>
              <a:grpSpLocks/>
            </p:cNvGrpSpPr>
            <p:nvPr/>
          </p:nvGrpSpPr>
          <p:grpSpPr bwMode="auto">
            <a:xfrm>
              <a:off x="5670547" y="3851289"/>
              <a:ext cx="1506538" cy="338138"/>
              <a:chOff x="3572" y="2946"/>
              <a:chExt cx="949" cy="213"/>
            </a:xfrm>
          </p:grpSpPr>
          <p:sp>
            <p:nvSpPr>
              <p:cNvPr id="7228" name="Text Box 32"/>
              <p:cNvSpPr txBox="1">
                <a:spLocks noChangeArrowheads="1"/>
              </p:cNvSpPr>
              <p:nvPr/>
            </p:nvSpPr>
            <p:spPr bwMode="auto">
              <a:xfrm>
                <a:off x="4179" y="2946"/>
                <a:ext cx="34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1,96</a:t>
                </a:r>
                <a:endParaRPr lang="pt-BR" altLang="pt-BR" sz="1600" baseline="-25000" dirty="0">
                  <a:latin typeface="Times New Roman" charset="0"/>
                </a:endParaRPr>
              </a:p>
            </p:txBody>
          </p:sp>
          <p:sp>
            <p:nvSpPr>
              <p:cNvPr id="7229" name="Text Box 33"/>
              <p:cNvSpPr txBox="1">
                <a:spLocks noChangeArrowheads="1"/>
              </p:cNvSpPr>
              <p:nvPr/>
            </p:nvSpPr>
            <p:spPr bwMode="auto">
              <a:xfrm>
                <a:off x="3572" y="2946"/>
                <a:ext cx="38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-1,96</a:t>
                </a:r>
                <a:endParaRPr lang="pt-BR" altLang="pt-BR" sz="1600" baseline="-25000" dirty="0">
                  <a:latin typeface="Times New Roman" charset="0"/>
                </a:endParaRPr>
              </a:p>
            </p:txBody>
          </p:sp>
        </p:grpSp>
      </p:grpSp>
      <p:sp>
        <p:nvSpPr>
          <p:cNvPr id="7186" name="Line 35"/>
          <p:cNvSpPr>
            <a:spLocks noChangeShapeType="1"/>
          </p:cNvSpPr>
          <p:nvPr/>
        </p:nvSpPr>
        <p:spPr bwMode="auto">
          <a:xfrm flipV="1">
            <a:off x="7137400" y="3394075"/>
            <a:ext cx="2397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7187" name="Object 40"/>
          <p:cNvGraphicFramePr>
            <a:graphicFrameLocks noChangeAspect="1"/>
          </p:cNvGraphicFramePr>
          <p:nvPr/>
        </p:nvGraphicFramePr>
        <p:xfrm>
          <a:off x="6278563" y="3221038"/>
          <a:ext cx="3841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342603" imgH="177646" progId="Equation.DSMT4">
                  <p:embed/>
                </p:oleObj>
              </mc:Choice>
              <mc:Fallback>
                <p:oleObj name="Equation" r:id="rId13" imgW="342603" imgH="177646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221038"/>
                        <a:ext cx="3841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8" name="Group 54"/>
          <p:cNvGrpSpPr>
            <a:grpSpLocks/>
          </p:cNvGrpSpPr>
          <p:nvPr/>
        </p:nvGrpSpPr>
        <p:grpSpPr bwMode="auto">
          <a:xfrm>
            <a:off x="5934075" y="4167188"/>
            <a:ext cx="1077913" cy="722312"/>
            <a:chOff x="1508" y="3264"/>
            <a:chExt cx="679" cy="455"/>
          </a:xfrm>
        </p:grpSpPr>
        <p:sp>
          <p:nvSpPr>
            <p:cNvPr id="7224" name="AutoShape 52"/>
            <p:cNvSpPr>
              <a:spLocks/>
            </p:cNvSpPr>
            <p:nvPr/>
          </p:nvSpPr>
          <p:spPr bwMode="auto">
            <a:xfrm rot="5400000">
              <a:off x="1800" y="300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225" name="Text Box 53"/>
            <p:cNvSpPr txBox="1">
              <a:spLocks noChangeArrowheads="1"/>
            </p:cNvSpPr>
            <p:nvPr/>
          </p:nvSpPr>
          <p:spPr bwMode="auto">
            <a:xfrm>
              <a:off x="1508" y="3353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7189" name="Group 61"/>
          <p:cNvGrpSpPr>
            <a:grpSpLocks/>
          </p:cNvGrpSpPr>
          <p:nvPr/>
        </p:nvGrpSpPr>
        <p:grpSpPr bwMode="auto">
          <a:xfrm>
            <a:off x="4975225" y="4167188"/>
            <a:ext cx="2992438" cy="722312"/>
            <a:chOff x="3140" y="3145"/>
            <a:chExt cx="1885" cy="455"/>
          </a:xfrm>
        </p:grpSpPr>
        <p:grpSp>
          <p:nvGrpSpPr>
            <p:cNvPr id="7218" name="Group 55"/>
            <p:cNvGrpSpPr>
              <a:grpSpLocks/>
            </p:cNvGrpSpPr>
            <p:nvPr/>
          </p:nvGrpSpPr>
          <p:grpSpPr bwMode="auto">
            <a:xfrm>
              <a:off x="3140" y="3145"/>
              <a:ext cx="624" cy="455"/>
              <a:chOff x="1536" y="3264"/>
              <a:chExt cx="624" cy="455"/>
            </a:xfrm>
          </p:grpSpPr>
          <p:sp>
            <p:nvSpPr>
              <p:cNvPr id="7222" name="AutoShape 56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223" name="Text Box 57"/>
              <p:cNvSpPr txBox="1">
                <a:spLocks noChangeArrowheads="1"/>
              </p:cNvSpPr>
              <p:nvPr/>
            </p:nvSpPr>
            <p:spPr bwMode="auto">
              <a:xfrm>
                <a:off x="1545" y="3353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  <p:grpSp>
          <p:nvGrpSpPr>
            <p:cNvPr id="7219" name="Group 58"/>
            <p:cNvGrpSpPr>
              <a:grpSpLocks/>
            </p:cNvGrpSpPr>
            <p:nvPr/>
          </p:nvGrpSpPr>
          <p:grpSpPr bwMode="auto">
            <a:xfrm>
              <a:off x="4401" y="3145"/>
              <a:ext cx="624" cy="455"/>
              <a:chOff x="1536" y="3264"/>
              <a:chExt cx="624" cy="455"/>
            </a:xfrm>
          </p:grpSpPr>
          <p:sp>
            <p:nvSpPr>
              <p:cNvPr id="7220" name="AutoShape 59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221" name="Text Box 60"/>
              <p:cNvSpPr txBox="1">
                <a:spLocks noChangeArrowheads="1"/>
              </p:cNvSpPr>
              <p:nvPr/>
            </p:nvSpPr>
            <p:spPr bwMode="auto">
              <a:xfrm>
                <a:off x="1545" y="3353"/>
                <a:ext cx="60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de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r>
                  <a:rPr lang="pt-BR" altLang="pt-BR" sz="1600"/>
                  <a:t> </a:t>
                </a:r>
              </a:p>
            </p:txBody>
          </p:sp>
        </p:grpSp>
      </p:grpSp>
      <p:sp>
        <p:nvSpPr>
          <p:cNvPr id="7190" name="Text Box 62"/>
          <p:cNvSpPr txBox="1">
            <a:spLocks noChangeArrowheads="1"/>
          </p:cNvSpPr>
          <p:nvPr/>
        </p:nvSpPr>
        <p:spPr bwMode="auto">
          <a:xfrm>
            <a:off x="357188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7191" name="Text Box 64"/>
          <p:cNvSpPr txBox="1">
            <a:spLocks noChangeArrowheads="1"/>
          </p:cNvSpPr>
          <p:nvPr/>
        </p:nvSpPr>
        <p:spPr bwMode="auto">
          <a:xfrm>
            <a:off x="76676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>
                <a:latin typeface="Times New Roman" charset="0"/>
              </a:rPr>
              <a:t>–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/>
              <a:t>   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>
                <a:latin typeface="Times New Roman" charset="0"/>
              </a:rPr>
              <a:t>–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</a:t>
            </a:r>
            <a:endParaRPr lang="pt-BR" altLang="pt-BR" sz="1600" i="1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   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</a:rPr>
              <a:t>(|</a:t>
            </a:r>
            <a:r>
              <a:rPr lang="pt-BR" altLang="pt-BR" sz="1600" i="1">
                <a:latin typeface="Times New Roman" charset="0"/>
              </a:rPr>
              <a:t>z|</a:t>
            </a:r>
            <a:r>
              <a:rPr lang="pt-BR" altLang="pt-BR" sz="1600">
                <a:latin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 i="1">
                <a:sym typeface="Symbol" pitchFamily="18" charset="2"/>
              </a:rPr>
              <a:t></a:t>
            </a:r>
          </a:p>
        </p:txBody>
      </p:sp>
      <p:grpSp>
        <p:nvGrpSpPr>
          <p:cNvPr id="7193" name="Group 3"/>
          <p:cNvGrpSpPr>
            <a:grpSpLocks/>
          </p:cNvGrpSpPr>
          <p:nvPr/>
        </p:nvGrpSpPr>
        <p:grpSpPr bwMode="auto">
          <a:xfrm>
            <a:off x="250825" y="1511300"/>
            <a:ext cx="8664575" cy="831850"/>
            <a:chOff x="158" y="952"/>
            <a:chExt cx="5458" cy="524"/>
          </a:xfrm>
        </p:grpSpPr>
        <p:graphicFrame>
          <p:nvGraphicFramePr>
            <p:cNvPr id="7216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15" imgW="177646" imgH="190335" progId="Equation.DSMT4">
                    <p:embed/>
                  </p:oleObj>
                </mc:Choice>
                <mc:Fallback>
                  <p:oleObj name="Equation" r:id="rId15" imgW="177646" imgH="1903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7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Por simplificação, consideremos que </a:t>
              </a:r>
              <a:r>
                <a:rPr lang="pt-BR" altLang="pt-BR" sz="1600" i="1" dirty="0">
                  <a:latin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/>
                <a:t> = </a:t>
              </a:r>
              <a:r>
                <a:rPr lang="pt-BR" altLang="pt-BR" sz="1600" dirty="0">
                  <a:latin typeface="Times New Roman" charset="0"/>
                </a:rPr>
                <a:t>16</a:t>
              </a:r>
              <a:r>
                <a:rPr lang="pt-BR" altLang="pt-BR" sz="1600" dirty="0"/>
                <a:t>. Adote </a:t>
              </a:r>
              <a:r>
                <a:rPr lang="pt-BR" altLang="pt-BR" sz="1600" i="1" dirty="0">
                  <a:sym typeface="Symbol"/>
                </a:rPr>
                <a:t>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  <a:r>
                <a:rPr lang="pt-BR" altLang="pt-BR" sz="1600" dirty="0"/>
                <a:t>.</a:t>
              </a:r>
            </a:p>
          </p:txBody>
        </p:sp>
      </p:grp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6335713" y="39338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0</a:t>
            </a:r>
          </a:p>
        </p:txBody>
      </p:sp>
      <p:sp>
        <p:nvSpPr>
          <p:cNvPr id="79" name="CaixaDeTexto 78"/>
          <p:cNvSpPr txBox="1">
            <a:spLocks noChangeArrowheads="1"/>
          </p:cNvSpPr>
          <p:nvPr/>
        </p:nvSpPr>
        <p:spPr bwMode="auto">
          <a:xfrm>
            <a:off x="6248400" y="3143250"/>
            <a:ext cx="560388" cy="3381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95%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7196" name="Line 38"/>
          <p:cNvSpPr>
            <a:spLocks noChangeShapeType="1"/>
          </p:cNvSpPr>
          <p:nvPr/>
        </p:nvSpPr>
        <p:spPr bwMode="auto">
          <a:xfrm flipH="1" flipV="1">
            <a:off x="5580063" y="3381375"/>
            <a:ext cx="239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197" name="Grupo 63"/>
          <p:cNvGrpSpPr>
            <a:grpSpLocks/>
          </p:cNvGrpSpPr>
          <p:nvPr/>
        </p:nvGrpSpPr>
        <p:grpSpPr bwMode="auto">
          <a:xfrm>
            <a:off x="5381625" y="3095625"/>
            <a:ext cx="2236788" cy="450850"/>
            <a:chOff x="5381625" y="3095625"/>
            <a:chExt cx="2236788" cy="450850"/>
          </a:xfrm>
        </p:grpSpPr>
        <p:graphicFrame>
          <p:nvGraphicFramePr>
            <p:cNvPr id="7214" name="Object 36"/>
            <p:cNvGraphicFramePr>
              <a:graphicFrameLocks noChangeAspect="1"/>
            </p:cNvGraphicFramePr>
            <p:nvPr/>
          </p:nvGraphicFramePr>
          <p:xfrm>
            <a:off x="7418388" y="3108325"/>
            <a:ext cx="2000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17" imgW="177646" imgH="393359" progId="Equation.DSMT4">
                    <p:embed/>
                  </p:oleObj>
                </mc:Choice>
                <mc:Fallback>
                  <p:oleObj name="Equation" r:id="rId17" imgW="177646" imgH="393359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388" y="3108325"/>
                          <a:ext cx="2000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15" name="Object 39"/>
            <p:cNvGraphicFramePr>
              <a:graphicFrameLocks noChangeAspect="1"/>
            </p:cNvGraphicFramePr>
            <p:nvPr/>
          </p:nvGraphicFramePr>
          <p:xfrm>
            <a:off x="5381625" y="3095625"/>
            <a:ext cx="2000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9" imgW="177646" imgH="393359" progId="Equation.DSMT4">
                    <p:embed/>
                  </p:oleObj>
                </mc:Choice>
                <mc:Fallback>
                  <p:oleObj name="Equation" r:id="rId19" imgW="177646" imgH="393359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095625"/>
                          <a:ext cx="2000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o 60"/>
          <p:cNvGrpSpPr>
            <a:grpSpLocks/>
          </p:cNvGrpSpPr>
          <p:nvPr/>
        </p:nvGrpSpPr>
        <p:grpSpPr bwMode="auto">
          <a:xfrm>
            <a:off x="5192713" y="3059113"/>
            <a:ext cx="635000" cy="500062"/>
            <a:chOff x="5192486" y="3058886"/>
            <a:chExt cx="635227" cy="500743"/>
          </a:xfrm>
        </p:grpSpPr>
        <p:sp>
          <p:nvSpPr>
            <p:cNvPr id="7212" name="Forma livre 57"/>
            <p:cNvSpPr>
              <a:spLocks noChangeArrowheads="1"/>
            </p:cNvSpPr>
            <p:nvPr/>
          </p:nvSpPr>
          <p:spPr bwMode="auto">
            <a:xfrm>
              <a:off x="5192486" y="3058886"/>
              <a:ext cx="631371" cy="500743"/>
            </a:xfrm>
            <a:custGeom>
              <a:avLst/>
              <a:gdLst>
                <a:gd name="T0" fmla="*/ 576943 w 631371"/>
                <a:gd name="T1" fmla="*/ 315685 h 500743"/>
                <a:gd name="T2" fmla="*/ 381000 w 631371"/>
                <a:gd name="T3" fmla="*/ 293914 h 500743"/>
                <a:gd name="T4" fmla="*/ 370114 w 631371"/>
                <a:gd name="T5" fmla="*/ 457200 h 500743"/>
                <a:gd name="T6" fmla="*/ 119743 w 631371"/>
                <a:gd name="T7" fmla="*/ 500743 h 500743"/>
                <a:gd name="T8" fmla="*/ 0 w 631371"/>
                <a:gd name="T9" fmla="*/ 32657 h 500743"/>
                <a:gd name="T10" fmla="*/ 402771 w 631371"/>
                <a:gd name="T11" fmla="*/ 0 h 500743"/>
                <a:gd name="T12" fmla="*/ 631371 w 631371"/>
                <a:gd name="T13" fmla="*/ 130628 h 500743"/>
                <a:gd name="T14" fmla="*/ 576943 w 631371"/>
                <a:gd name="T15" fmla="*/ 315685 h 500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1371"/>
                <a:gd name="T25" fmla="*/ 0 h 500743"/>
                <a:gd name="T26" fmla="*/ 631371 w 631371"/>
                <a:gd name="T27" fmla="*/ 500743 h 5007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1371" h="500743">
                  <a:moveTo>
                    <a:pt x="576943" y="315685"/>
                  </a:moveTo>
                  <a:lnTo>
                    <a:pt x="381000" y="293914"/>
                  </a:lnTo>
                  <a:lnTo>
                    <a:pt x="370114" y="457200"/>
                  </a:lnTo>
                  <a:lnTo>
                    <a:pt x="119743" y="500743"/>
                  </a:lnTo>
                  <a:lnTo>
                    <a:pt x="0" y="32657"/>
                  </a:lnTo>
                  <a:lnTo>
                    <a:pt x="402771" y="0"/>
                  </a:lnTo>
                  <a:lnTo>
                    <a:pt x="631371" y="130628"/>
                  </a:lnTo>
                  <a:lnTo>
                    <a:pt x="576943" y="315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3" name="CaixaDeTexto 79"/>
            <p:cNvSpPr txBox="1">
              <a:spLocks noChangeArrowheads="1"/>
            </p:cNvSpPr>
            <p:nvPr/>
          </p:nvSpPr>
          <p:spPr bwMode="auto">
            <a:xfrm>
              <a:off x="5214938" y="3071813"/>
              <a:ext cx="6127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2,5%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4" name="Grupo 59"/>
          <p:cNvGrpSpPr>
            <a:grpSpLocks/>
          </p:cNvGrpSpPr>
          <p:nvPr/>
        </p:nvGrpSpPr>
        <p:grpSpPr bwMode="auto">
          <a:xfrm>
            <a:off x="7226300" y="3082925"/>
            <a:ext cx="714375" cy="511175"/>
            <a:chOff x="7226774" y="3082924"/>
            <a:chExt cx="714155" cy="511401"/>
          </a:xfrm>
        </p:grpSpPr>
        <p:sp>
          <p:nvSpPr>
            <p:cNvPr id="7210" name="Forma livre 58"/>
            <p:cNvSpPr>
              <a:spLocks noChangeArrowheads="1"/>
            </p:cNvSpPr>
            <p:nvPr/>
          </p:nvSpPr>
          <p:spPr bwMode="auto">
            <a:xfrm flipH="1">
              <a:off x="7226774" y="3093582"/>
              <a:ext cx="714155" cy="500743"/>
            </a:xfrm>
            <a:custGeom>
              <a:avLst/>
              <a:gdLst>
                <a:gd name="T0" fmla="*/ 713553 w 712643"/>
                <a:gd name="T1" fmla="*/ 315685 h 500743"/>
                <a:gd name="T2" fmla="*/ 484336 w 712643"/>
                <a:gd name="T3" fmla="*/ 293914 h 500743"/>
                <a:gd name="T4" fmla="*/ 571541 w 712643"/>
                <a:gd name="T5" fmla="*/ 457200 h 500743"/>
                <a:gd name="T6" fmla="*/ 0 w 712643"/>
                <a:gd name="T7" fmla="*/ 500743 h 500743"/>
                <a:gd name="T8" fmla="*/ 85152 w 712643"/>
                <a:gd name="T9" fmla="*/ 32657 h 500743"/>
                <a:gd name="T10" fmla="*/ 507146 w 712643"/>
                <a:gd name="T11" fmla="*/ 0 h 500743"/>
                <a:gd name="T12" fmla="*/ 746658 w 712643"/>
                <a:gd name="T13" fmla="*/ 130628 h 500743"/>
                <a:gd name="T14" fmla="*/ 713553 w 712643"/>
                <a:gd name="T15" fmla="*/ 315685 h 500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643"/>
                <a:gd name="T25" fmla="*/ 0 h 500743"/>
                <a:gd name="T26" fmla="*/ 712643 w 712643"/>
                <a:gd name="T27" fmla="*/ 500743 h 5007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643" h="500743">
                  <a:moveTo>
                    <a:pt x="681046" y="315685"/>
                  </a:moveTo>
                  <a:lnTo>
                    <a:pt x="462272" y="293914"/>
                  </a:lnTo>
                  <a:lnTo>
                    <a:pt x="545504" y="457200"/>
                  </a:lnTo>
                  <a:lnTo>
                    <a:pt x="0" y="500743"/>
                  </a:lnTo>
                  <a:lnTo>
                    <a:pt x="81272" y="32657"/>
                  </a:lnTo>
                  <a:lnTo>
                    <a:pt x="484043" y="0"/>
                  </a:lnTo>
                  <a:lnTo>
                    <a:pt x="712643" y="130628"/>
                  </a:lnTo>
                  <a:lnTo>
                    <a:pt x="681046" y="315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1" name="CaixaDeTexto 80"/>
            <p:cNvSpPr txBox="1">
              <a:spLocks noChangeArrowheads="1"/>
            </p:cNvSpPr>
            <p:nvPr/>
          </p:nvSpPr>
          <p:spPr bwMode="auto">
            <a:xfrm>
              <a:off x="7294563" y="3082924"/>
              <a:ext cx="612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2,5%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5" name="Grupo 82"/>
          <p:cNvGrpSpPr>
            <a:grpSpLocks/>
          </p:cNvGrpSpPr>
          <p:nvPr/>
        </p:nvGrpSpPr>
        <p:grpSpPr bwMode="auto">
          <a:xfrm>
            <a:off x="357188" y="4346575"/>
            <a:ext cx="2428875" cy="939800"/>
            <a:chOff x="357158" y="4346405"/>
            <a:chExt cx="2428892" cy="939983"/>
          </a:xfrm>
        </p:grpSpPr>
        <p:sp>
          <p:nvSpPr>
            <p:cNvPr id="7208" name="Retângulo 81"/>
            <p:cNvSpPr>
              <a:spLocks noChangeArrowheads="1"/>
            </p:cNvSpPr>
            <p:nvPr/>
          </p:nvSpPr>
          <p:spPr bwMode="auto">
            <a:xfrm>
              <a:off x="357158" y="4357694"/>
              <a:ext cx="2428892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7209" name="Object 12"/>
            <p:cNvGraphicFramePr>
              <a:graphicFrameLocks noChangeAspect="1"/>
            </p:cNvGraphicFramePr>
            <p:nvPr/>
          </p:nvGraphicFramePr>
          <p:xfrm>
            <a:off x="571500" y="4346405"/>
            <a:ext cx="179705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21" imgW="1257300" imgH="596900" progId="Equation.DSMT4">
                    <p:embed/>
                  </p:oleObj>
                </mc:Choice>
                <mc:Fallback>
                  <p:oleObj name="Equation" r:id="rId21" imgW="1257300" imgH="5969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" y="4346405"/>
                          <a:ext cx="1797050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2652713" y="4357688"/>
          <a:ext cx="1847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3" imgW="1295400" imgH="584200" progId="Equation.DSMT4">
                  <p:embed/>
                </p:oleObj>
              </mc:Choice>
              <mc:Fallback>
                <p:oleObj name="Equation" r:id="rId23" imgW="1295400" imgH="584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357688"/>
                        <a:ext cx="18478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64"/>
          <p:cNvSpPr txBox="1">
            <a:spLocks noChangeArrowheads="1"/>
          </p:cNvSpPr>
          <p:nvPr/>
        </p:nvSpPr>
        <p:spPr bwMode="auto">
          <a:xfrm>
            <a:off x="763588" y="5621338"/>
            <a:ext cx="53054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>
                <a:latin typeface="Times New Roman" charset="0"/>
              </a:rPr>
              <a:t>–1,96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1,96</a:t>
            </a:r>
            <a:endParaRPr lang="pt-BR" altLang="pt-BR" sz="1600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</a:t>
            </a:r>
            <a:endParaRPr lang="pt-BR" altLang="pt-BR" sz="1600" i="1">
              <a:sym typeface="Symbol" pitchFamily="18" charset="2"/>
            </a:endParaRPr>
          </a:p>
        </p:txBody>
      </p: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6565676" y="3925888"/>
            <a:ext cx="382588" cy="1393825"/>
            <a:chOff x="3007" y="2572"/>
            <a:chExt cx="241" cy="878"/>
          </a:xfrm>
        </p:grpSpPr>
        <p:sp>
          <p:nvSpPr>
            <p:cNvPr id="7206" name="Line 85"/>
            <p:cNvSpPr>
              <a:spLocks noChangeShapeType="1"/>
            </p:cNvSpPr>
            <p:nvPr/>
          </p:nvSpPr>
          <p:spPr bwMode="auto">
            <a:xfrm flipV="1">
              <a:off x="3130" y="2572"/>
              <a:ext cx="0" cy="7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7" name="Text Box 86"/>
            <p:cNvSpPr txBox="1">
              <a:spLocks noChangeArrowheads="1"/>
            </p:cNvSpPr>
            <p:nvPr/>
          </p:nvSpPr>
          <p:spPr bwMode="auto">
            <a:xfrm>
              <a:off x="3007" y="3276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1,625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14A7B-DE0A-4360-9786-D720082C0B71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9" grpId="0" animBg="1"/>
      <p:bldP spid="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0A772876-676C-CF36-C1D0-886774A6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3" y="3590139"/>
            <a:ext cx="2691637" cy="162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74EFD57B-7464-10EB-2CE1-4E38B6360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53" y="5216731"/>
            <a:ext cx="2695221" cy="162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1E99E067-4F52-2BBE-D43A-3BE52C275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5" y="3590139"/>
            <a:ext cx="2691637" cy="162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849561FB-FDBE-C16E-7609-04208F170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43" y="5216731"/>
            <a:ext cx="2695221" cy="162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3ADCEB53-AC29-D0B0-8835-538125CBB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516" y="3590139"/>
            <a:ext cx="2691637" cy="162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527A258A-8678-9F0C-5A4F-D6049B37F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932" y="5216731"/>
            <a:ext cx="2695221" cy="1620000"/>
          </a:xfrm>
          <a:prstGeom prst="rect">
            <a:avLst/>
          </a:prstGeom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60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sym typeface="Symbol"/>
                            </a:rPr>
                            <m:t></m:t>
                          </m:r>
                        </m:e>
                        <m:sup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𝑡</m:t>
                      </m:r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pt-BR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1701909" y="330647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4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1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700931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700931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7236296" y="2605278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sym typeface="Symbol"/>
              </a:rPr>
              <a:t> Aceita mais!</a:t>
            </a:r>
            <a:endParaRPr lang="pt-BR" altLang="pt-BR" sz="1100" dirty="0"/>
          </a:p>
        </p:txBody>
      </p:sp>
      <p:sp>
        <p:nvSpPr>
          <p:cNvPr id="33" name="Rectangle 107"/>
          <p:cNvSpPr>
            <a:spLocks noChangeArrowheads="1"/>
          </p:cNvSpPr>
          <p:nvPr/>
        </p:nvSpPr>
        <p:spPr bwMode="auto">
          <a:xfrm>
            <a:off x="5781061" y="1556792"/>
            <a:ext cx="1233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Uniforme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D6FCE939-5A1A-ECE9-AD44-332B52AF0ACE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8A817A79-E813-BBA1-ECB9-C9519077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ABF145F-9178-C8C3-7D3E-E3930337B839}"/>
                </a:ext>
              </a:extLst>
            </p:cNvPr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067B8FBE-EAA2-C467-F0F1-6CCE20DFAFC1}"/>
                </a:ext>
              </a:extLst>
            </p:cNvPr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5F416F8B-531D-5812-6B4E-ED3ED62B31B0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BF68AEA-2DD1-099B-BFD9-F571AE7B5229}"/>
              </a:ext>
            </a:extLst>
          </p:cNvPr>
          <p:cNvSpPr/>
          <p:nvPr/>
        </p:nvSpPr>
        <p:spPr>
          <a:xfrm>
            <a:off x="610473" y="2107481"/>
            <a:ext cx="1091436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8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A419CBB-16A8-D8F2-2884-19C77D5E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3" y="3590139"/>
            <a:ext cx="2691637" cy="162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0DDCA62-2907-860D-3836-7502A30C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53" y="5216731"/>
            <a:ext cx="2695221" cy="16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7A43656-8605-3A8E-C91B-24986C48F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5" y="3590139"/>
            <a:ext cx="2691637" cy="162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437C2CE-C899-F00F-D0FF-E7370B30B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43" y="5216731"/>
            <a:ext cx="2695221" cy="162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2CAFE84-568C-032B-2F3B-FFC811045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516" y="3590139"/>
            <a:ext cx="2691637" cy="162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5C48A31-A54D-6E4F-36C6-859BCC967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932" y="5216731"/>
            <a:ext cx="2695221" cy="1620000"/>
          </a:xfrm>
          <a:prstGeom prst="rect">
            <a:avLst/>
          </a:prstGeom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61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sym typeface="Symbol"/>
                            </a:rPr>
                            <m:t></m:t>
                          </m:r>
                        </m:e>
                        <m:sup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</m:t>
                      </m:r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pt-BR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1701909" y="330647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4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1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4341758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11,5%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17,6%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23,5%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29,3%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4341758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11,5%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17,6%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23,5%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29,3%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 107"/>
          <p:cNvSpPr>
            <a:spLocks noChangeArrowheads="1"/>
          </p:cNvSpPr>
          <p:nvPr/>
        </p:nvSpPr>
        <p:spPr bwMode="auto">
          <a:xfrm>
            <a:off x="7236296" y="2368796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sym typeface="Symbol"/>
              </a:rPr>
              <a:t> Rejeita mais!</a:t>
            </a:r>
            <a:endParaRPr lang="pt-BR" altLang="pt-BR" sz="1100" dirty="0"/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7236296" y="2605278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sym typeface="Symbol"/>
              </a:rPr>
              <a:t> Rejeita mais!</a:t>
            </a:r>
            <a:endParaRPr lang="pt-BR" altLang="pt-BR" sz="1100" dirty="0"/>
          </a:p>
        </p:txBody>
      </p:sp>
      <p:sp>
        <p:nvSpPr>
          <p:cNvPr id="33" name="Rectangle 107"/>
          <p:cNvSpPr>
            <a:spLocks noChangeArrowheads="1"/>
          </p:cNvSpPr>
          <p:nvPr/>
        </p:nvSpPr>
        <p:spPr bwMode="auto">
          <a:xfrm>
            <a:off x="5781060" y="1556792"/>
            <a:ext cx="1695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Exponencial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D6FCE939-5A1A-ECE9-AD44-332B52AF0ACE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8A817A79-E813-BBA1-ECB9-C9519077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ABF145F-9178-C8C3-7D3E-E3930337B839}"/>
                </a:ext>
              </a:extLst>
            </p:cNvPr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067B8FBE-EAA2-C467-F0F1-6CCE20DFAFC1}"/>
                </a:ext>
              </a:extLst>
            </p:cNvPr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5F416F8B-531D-5812-6B4E-ED3ED62B31B0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BF68AEA-2DD1-099B-BFD9-F571AE7B5229}"/>
              </a:ext>
            </a:extLst>
          </p:cNvPr>
          <p:cNvSpPr/>
          <p:nvPr/>
        </p:nvSpPr>
        <p:spPr>
          <a:xfrm>
            <a:off x="610472" y="2355035"/>
            <a:ext cx="1225223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7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3085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9089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 tamanho da amostra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) também pode considerar o erro </a:t>
            </a:r>
            <a:r>
              <a:rPr lang="pt-BR" altLang="pt-BR" sz="1600" i="1" dirty="0">
                <a:sym typeface="Symbol" pitchFamily="18" charset="2"/>
              </a:rPr>
              <a:t></a:t>
            </a:r>
            <a:r>
              <a:rPr lang="pt-BR" altLang="pt-BR" sz="1600" dirty="0">
                <a:sym typeface="Symbol" pitchFamily="18" charset="2"/>
              </a:rPr>
              <a:t> (tipo II)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	Exemplo para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proporção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Hipóteses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		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		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 dirty="0">
              <a:latin typeface="Times New Roman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627688" y="2347913"/>
            <a:ext cx="3054350" cy="2144712"/>
            <a:chOff x="5627688" y="2347913"/>
            <a:chExt cx="3054350" cy="2144157"/>
          </a:xfrm>
        </p:grpSpPr>
        <p:pic>
          <p:nvPicPr>
            <p:cNvPr id="13342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3583"/>
            <a:stretch>
              <a:fillRect/>
            </a:stretch>
          </p:blipFill>
          <p:spPr bwMode="auto">
            <a:xfrm>
              <a:off x="5630863" y="2395538"/>
              <a:ext cx="3033713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 Box 40"/>
            <p:cNvSpPr txBox="1">
              <a:spLocks noChangeArrowheads="1"/>
            </p:cNvSpPr>
            <p:nvPr/>
          </p:nvSpPr>
          <p:spPr bwMode="auto">
            <a:xfrm>
              <a:off x="6992544" y="4122738"/>
              <a:ext cx="377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800" baseline="-25000"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800" baseline="-25000">
                <a:latin typeface="Times New Roman" charset="0"/>
              </a:endParaRPr>
            </a:p>
          </p:txBody>
        </p:sp>
        <p:sp>
          <p:nvSpPr>
            <p:cNvPr id="13344" name="Freeform 45"/>
            <p:cNvSpPr>
              <a:spLocks/>
            </p:cNvSpPr>
            <p:nvPr/>
          </p:nvSpPr>
          <p:spPr bwMode="auto">
            <a:xfrm flipH="1">
              <a:off x="6716713" y="2449513"/>
              <a:ext cx="1781175" cy="1630362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3345" name="Object 46"/>
            <p:cNvGraphicFramePr>
              <a:graphicFrameLocks noChangeAspect="1"/>
            </p:cNvGraphicFramePr>
            <p:nvPr/>
          </p:nvGraphicFramePr>
          <p:xfrm>
            <a:off x="6481763" y="3833813"/>
            <a:ext cx="171450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4" name="Equation" r:id="rId4" imgW="152334" imgH="139639" progId="Equation.DSMT4">
                    <p:embed/>
                  </p:oleObj>
                </mc:Choice>
                <mc:Fallback>
                  <p:oleObj name="Equation" r:id="rId4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3833813"/>
                          <a:ext cx="171450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6" name="Object 47"/>
            <p:cNvGraphicFramePr>
              <a:graphicFrameLocks noChangeAspect="1"/>
            </p:cNvGraphicFramePr>
            <p:nvPr/>
          </p:nvGraphicFramePr>
          <p:xfrm>
            <a:off x="6985001" y="3409950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5" name="Equation" r:id="rId6" imgW="342603" imgH="177646" progId="Equation.DSMT4">
                    <p:embed/>
                  </p:oleObj>
                </mc:Choice>
                <mc:Fallback>
                  <p:oleObj name="Equation" r:id="rId6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1" y="3409950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7" name="Text Box 63"/>
            <p:cNvSpPr txBox="1">
              <a:spLocks noChangeArrowheads="1"/>
            </p:cNvSpPr>
            <p:nvPr/>
          </p:nvSpPr>
          <p:spPr bwMode="auto">
            <a:xfrm>
              <a:off x="7424738" y="2347913"/>
              <a:ext cx="344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</a:p>
          </p:txBody>
        </p:sp>
        <p:sp>
          <p:nvSpPr>
            <p:cNvPr id="13348" name="Line 41"/>
            <p:cNvSpPr>
              <a:spLocks noChangeShapeType="1"/>
            </p:cNvSpPr>
            <p:nvPr/>
          </p:nvSpPr>
          <p:spPr bwMode="auto">
            <a:xfrm>
              <a:off x="5627688" y="4083050"/>
              <a:ext cx="305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6694488" y="3806825"/>
            <a:ext cx="655637" cy="1117600"/>
            <a:chOff x="6694501" y="3806825"/>
            <a:chExt cx="655625" cy="1117600"/>
          </a:xfrm>
        </p:grpSpPr>
        <p:sp>
          <p:nvSpPr>
            <p:cNvPr id="13338" name="Freeform 59"/>
            <p:cNvSpPr>
              <a:spLocks/>
            </p:cNvSpPr>
            <p:nvPr/>
          </p:nvSpPr>
          <p:spPr bwMode="auto">
            <a:xfrm flipH="1">
              <a:off x="6721476" y="3806825"/>
              <a:ext cx="628650" cy="274637"/>
            </a:xfrm>
            <a:custGeom>
              <a:avLst/>
              <a:gdLst>
                <a:gd name="T0" fmla="*/ 0 w 396"/>
                <a:gd name="T1" fmla="*/ 2147483647 h 173"/>
                <a:gd name="T2" fmla="*/ 2147483647 w 396"/>
                <a:gd name="T3" fmla="*/ 2147483647 h 173"/>
                <a:gd name="T4" fmla="*/ 2147483647 w 396"/>
                <a:gd name="T5" fmla="*/ 2147483647 h 173"/>
                <a:gd name="T6" fmla="*/ 2147483647 w 396"/>
                <a:gd name="T7" fmla="*/ 2147483647 h 173"/>
                <a:gd name="T8" fmla="*/ 2147483647 w 396"/>
                <a:gd name="T9" fmla="*/ 2147483647 h 173"/>
                <a:gd name="T10" fmla="*/ 2147483647 w 396"/>
                <a:gd name="T11" fmla="*/ 2147483647 h 173"/>
                <a:gd name="T12" fmla="*/ 2147483647 w 396"/>
                <a:gd name="T13" fmla="*/ 0 h 173"/>
                <a:gd name="T14" fmla="*/ 2147483647 w 396"/>
                <a:gd name="T15" fmla="*/ 2147483647 h 173"/>
                <a:gd name="T16" fmla="*/ 0 w 396"/>
                <a:gd name="T17" fmla="*/ 2147483647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"/>
                <a:gd name="T28" fmla="*/ 0 h 173"/>
                <a:gd name="T29" fmla="*/ 396 w 396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" h="173">
                  <a:moveTo>
                    <a:pt x="0" y="170"/>
                  </a:moveTo>
                  <a:lnTo>
                    <a:pt x="94" y="161"/>
                  </a:lnTo>
                  <a:lnTo>
                    <a:pt x="173" y="149"/>
                  </a:lnTo>
                  <a:lnTo>
                    <a:pt x="240" y="127"/>
                  </a:lnTo>
                  <a:lnTo>
                    <a:pt x="303" y="91"/>
                  </a:lnTo>
                  <a:lnTo>
                    <a:pt x="358" y="45"/>
                  </a:lnTo>
                  <a:lnTo>
                    <a:pt x="396" y="0"/>
                  </a:lnTo>
                  <a:lnTo>
                    <a:pt x="396" y="17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339" name="Group 60"/>
            <p:cNvGrpSpPr>
              <a:grpSpLocks/>
            </p:cNvGrpSpPr>
            <p:nvPr/>
          </p:nvGrpSpPr>
          <p:grpSpPr bwMode="auto">
            <a:xfrm>
              <a:off x="6694501" y="4051300"/>
              <a:ext cx="258763" cy="873125"/>
              <a:chOff x="4094" y="3072"/>
              <a:chExt cx="163" cy="550"/>
            </a:xfrm>
          </p:grpSpPr>
          <p:sp>
            <p:nvSpPr>
              <p:cNvPr id="13340" name="Line 61"/>
              <p:cNvSpPr>
                <a:spLocks noChangeShapeType="1"/>
              </p:cNvSpPr>
              <p:nvPr/>
            </p:nvSpPr>
            <p:spPr bwMode="auto">
              <a:xfrm flipH="1">
                <a:off x="4176" y="30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3341" name="Object 62"/>
              <p:cNvGraphicFramePr>
                <a:graphicFrameLocks noChangeAspect="1"/>
              </p:cNvGraphicFramePr>
              <p:nvPr/>
            </p:nvGraphicFramePr>
            <p:xfrm>
              <a:off x="4094" y="3408"/>
              <a:ext cx="163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56" name="Equation" r:id="rId8" imgW="152268" imgH="203024" progId="Equation.DSMT4">
                      <p:embed/>
                    </p:oleObj>
                  </mc:Choice>
                  <mc:Fallback>
                    <p:oleObj name="Equation" r:id="rId8" imgW="152268" imgH="20302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4" y="3408"/>
                            <a:ext cx="163" cy="2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4471988" y="2395538"/>
            <a:ext cx="3054350" cy="2098675"/>
            <a:chOff x="4471988" y="2395538"/>
            <a:chExt cx="3054350" cy="2098119"/>
          </a:xfrm>
        </p:grpSpPr>
        <p:sp>
          <p:nvSpPr>
            <p:cNvPr id="13334" name="Line 54"/>
            <p:cNvSpPr>
              <a:spLocks noChangeShapeType="1"/>
            </p:cNvSpPr>
            <p:nvPr/>
          </p:nvSpPr>
          <p:spPr bwMode="auto">
            <a:xfrm>
              <a:off x="4471988" y="4084638"/>
              <a:ext cx="305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5" name="Text Box 53"/>
            <p:cNvSpPr txBox="1">
              <a:spLocks noChangeArrowheads="1"/>
            </p:cNvSpPr>
            <p:nvPr/>
          </p:nvSpPr>
          <p:spPr bwMode="auto">
            <a:xfrm>
              <a:off x="5816206" y="4124325"/>
              <a:ext cx="377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800" baseline="-25000"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endParaRPr lang="pt-BR" altLang="pt-BR" sz="1800" baseline="-25000">
                <a:latin typeface="Times New Roman" charset="0"/>
              </a:endParaRPr>
            </a:p>
          </p:txBody>
        </p:sp>
        <p:sp>
          <p:nvSpPr>
            <p:cNvPr id="13336" name="Freeform 55"/>
            <p:cNvSpPr>
              <a:spLocks/>
            </p:cNvSpPr>
            <p:nvPr/>
          </p:nvSpPr>
          <p:spPr bwMode="auto">
            <a:xfrm>
              <a:off x="4686301" y="2443163"/>
              <a:ext cx="2647950" cy="1630362"/>
            </a:xfrm>
            <a:custGeom>
              <a:avLst/>
              <a:gdLst>
                <a:gd name="T0" fmla="*/ 0 w 1668"/>
                <a:gd name="T1" fmla="*/ 2147483647 h 1027"/>
                <a:gd name="T2" fmla="*/ 2147483647 w 1668"/>
                <a:gd name="T3" fmla="*/ 2147483647 h 1027"/>
                <a:gd name="T4" fmla="*/ 2147483647 w 1668"/>
                <a:gd name="T5" fmla="*/ 2147483647 h 1027"/>
                <a:gd name="T6" fmla="*/ 2147483647 w 1668"/>
                <a:gd name="T7" fmla="*/ 2147483647 h 1027"/>
                <a:gd name="T8" fmla="*/ 2147483647 w 1668"/>
                <a:gd name="T9" fmla="*/ 2147483647 h 1027"/>
                <a:gd name="T10" fmla="*/ 2147483647 w 1668"/>
                <a:gd name="T11" fmla="*/ 2147483647 h 1027"/>
                <a:gd name="T12" fmla="*/ 2147483647 w 1668"/>
                <a:gd name="T13" fmla="*/ 2147483647 h 1027"/>
                <a:gd name="T14" fmla="*/ 2147483647 w 1668"/>
                <a:gd name="T15" fmla="*/ 2147483647 h 1027"/>
                <a:gd name="T16" fmla="*/ 2147483647 w 1668"/>
                <a:gd name="T17" fmla="*/ 2147483647 h 1027"/>
                <a:gd name="T18" fmla="*/ 2147483647 w 1668"/>
                <a:gd name="T19" fmla="*/ 2147483647 h 1027"/>
                <a:gd name="T20" fmla="*/ 2147483647 w 1668"/>
                <a:gd name="T21" fmla="*/ 2147483647 h 1027"/>
                <a:gd name="T22" fmla="*/ 2147483647 w 1668"/>
                <a:gd name="T23" fmla="*/ 2147483647 h 1027"/>
                <a:gd name="T24" fmla="*/ 2147483647 w 1668"/>
                <a:gd name="T25" fmla="*/ 2147483647 h 1027"/>
                <a:gd name="T26" fmla="*/ 2147483647 w 1668"/>
                <a:gd name="T27" fmla="*/ 2147483647 h 1027"/>
                <a:gd name="T28" fmla="*/ 2147483647 w 1668"/>
                <a:gd name="T29" fmla="*/ 2147483647 h 1027"/>
                <a:gd name="T30" fmla="*/ 2147483647 w 1668"/>
                <a:gd name="T31" fmla="*/ 2147483647 h 1027"/>
                <a:gd name="T32" fmla="*/ 2147483647 w 1668"/>
                <a:gd name="T33" fmla="*/ 2147483647 h 1027"/>
                <a:gd name="T34" fmla="*/ 2147483647 w 1668"/>
                <a:gd name="T35" fmla="*/ 2147483647 h 1027"/>
                <a:gd name="T36" fmla="*/ 2147483647 w 1668"/>
                <a:gd name="T37" fmla="*/ 0 h 1027"/>
                <a:gd name="T38" fmla="*/ 2147483647 w 1668"/>
                <a:gd name="T39" fmla="*/ 2147483647 h 1027"/>
                <a:gd name="T40" fmla="*/ 2147483647 w 1668"/>
                <a:gd name="T41" fmla="*/ 2147483647 h 1027"/>
                <a:gd name="T42" fmla="*/ 2147483647 w 1668"/>
                <a:gd name="T43" fmla="*/ 2147483647 h 1027"/>
                <a:gd name="T44" fmla="*/ 2147483647 w 1668"/>
                <a:gd name="T45" fmla="*/ 2147483647 h 1027"/>
                <a:gd name="T46" fmla="*/ 2147483647 w 1668"/>
                <a:gd name="T47" fmla="*/ 2147483647 h 1027"/>
                <a:gd name="T48" fmla="*/ 2147483647 w 1668"/>
                <a:gd name="T49" fmla="*/ 2147483647 h 1027"/>
                <a:gd name="T50" fmla="*/ 2147483647 w 1668"/>
                <a:gd name="T51" fmla="*/ 2147483647 h 1027"/>
                <a:gd name="T52" fmla="*/ 2147483647 w 1668"/>
                <a:gd name="T53" fmla="*/ 2147483647 h 1027"/>
                <a:gd name="T54" fmla="*/ 2147483647 w 1668"/>
                <a:gd name="T55" fmla="*/ 2147483647 h 1027"/>
                <a:gd name="T56" fmla="*/ 2147483647 w 1668"/>
                <a:gd name="T57" fmla="*/ 2147483647 h 1027"/>
                <a:gd name="T58" fmla="*/ 2147483647 w 1668"/>
                <a:gd name="T59" fmla="*/ 2147483647 h 1027"/>
                <a:gd name="T60" fmla="*/ 2147483647 w 1668"/>
                <a:gd name="T61" fmla="*/ 2147483647 h 1027"/>
                <a:gd name="T62" fmla="*/ 2147483647 w 1668"/>
                <a:gd name="T63" fmla="*/ 2147483647 h 1027"/>
                <a:gd name="T64" fmla="*/ 2147483647 w 1668"/>
                <a:gd name="T65" fmla="*/ 2147483647 h 1027"/>
                <a:gd name="T66" fmla="*/ 2147483647 w 1668"/>
                <a:gd name="T67" fmla="*/ 2147483647 h 1027"/>
                <a:gd name="T68" fmla="*/ 2147483647 w 1668"/>
                <a:gd name="T69" fmla="*/ 2147483647 h 1027"/>
                <a:gd name="T70" fmla="*/ 2147483647 w 1668"/>
                <a:gd name="T71" fmla="*/ 2147483647 h 1027"/>
                <a:gd name="T72" fmla="*/ 2147483647 w 1668"/>
                <a:gd name="T73" fmla="*/ 2147483647 h 1027"/>
                <a:gd name="T74" fmla="*/ 2147483647 w 1668"/>
                <a:gd name="T75" fmla="*/ 2147483647 h 1027"/>
                <a:gd name="T76" fmla="*/ 2147483647 w 1668"/>
                <a:gd name="T77" fmla="*/ 2147483647 h 1027"/>
                <a:gd name="T78" fmla="*/ 2147483647 w 1668"/>
                <a:gd name="T79" fmla="*/ 2147483647 h 10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68"/>
                <a:gd name="T121" fmla="*/ 0 h 1027"/>
                <a:gd name="T122" fmla="*/ 1668 w 1668"/>
                <a:gd name="T123" fmla="*/ 1027 h 10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68" h="1027">
                  <a:moveTo>
                    <a:pt x="0" y="1027"/>
                  </a:moveTo>
                  <a:lnTo>
                    <a:pt x="75" y="1022"/>
                  </a:lnTo>
                  <a:lnTo>
                    <a:pt x="132" y="1017"/>
                  </a:lnTo>
                  <a:lnTo>
                    <a:pt x="180" y="1005"/>
                  </a:lnTo>
                  <a:lnTo>
                    <a:pt x="233" y="989"/>
                  </a:lnTo>
                  <a:lnTo>
                    <a:pt x="303" y="950"/>
                  </a:lnTo>
                  <a:lnTo>
                    <a:pt x="353" y="902"/>
                  </a:lnTo>
                  <a:lnTo>
                    <a:pt x="387" y="864"/>
                  </a:lnTo>
                  <a:lnTo>
                    <a:pt x="427" y="797"/>
                  </a:lnTo>
                  <a:lnTo>
                    <a:pt x="466" y="725"/>
                  </a:lnTo>
                  <a:lnTo>
                    <a:pt x="509" y="633"/>
                  </a:lnTo>
                  <a:lnTo>
                    <a:pt x="550" y="530"/>
                  </a:lnTo>
                  <a:lnTo>
                    <a:pt x="619" y="350"/>
                  </a:lnTo>
                  <a:lnTo>
                    <a:pt x="663" y="237"/>
                  </a:lnTo>
                  <a:lnTo>
                    <a:pt x="708" y="141"/>
                  </a:lnTo>
                  <a:lnTo>
                    <a:pt x="751" y="65"/>
                  </a:lnTo>
                  <a:lnTo>
                    <a:pt x="778" y="31"/>
                  </a:lnTo>
                  <a:lnTo>
                    <a:pt x="811" y="7"/>
                  </a:lnTo>
                  <a:lnTo>
                    <a:pt x="838" y="0"/>
                  </a:lnTo>
                  <a:lnTo>
                    <a:pt x="874" y="9"/>
                  </a:lnTo>
                  <a:lnTo>
                    <a:pt x="905" y="43"/>
                  </a:lnTo>
                  <a:lnTo>
                    <a:pt x="931" y="72"/>
                  </a:lnTo>
                  <a:lnTo>
                    <a:pt x="953" y="120"/>
                  </a:lnTo>
                  <a:lnTo>
                    <a:pt x="984" y="177"/>
                  </a:lnTo>
                  <a:lnTo>
                    <a:pt x="1013" y="249"/>
                  </a:lnTo>
                  <a:lnTo>
                    <a:pt x="1047" y="331"/>
                  </a:lnTo>
                  <a:lnTo>
                    <a:pt x="1083" y="422"/>
                  </a:lnTo>
                  <a:lnTo>
                    <a:pt x="1123" y="530"/>
                  </a:lnTo>
                  <a:lnTo>
                    <a:pt x="1157" y="609"/>
                  </a:lnTo>
                  <a:lnTo>
                    <a:pt x="1191" y="689"/>
                  </a:lnTo>
                  <a:lnTo>
                    <a:pt x="1227" y="758"/>
                  </a:lnTo>
                  <a:lnTo>
                    <a:pt x="1263" y="823"/>
                  </a:lnTo>
                  <a:lnTo>
                    <a:pt x="1303" y="876"/>
                  </a:lnTo>
                  <a:lnTo>
                    <a:pt x="1339" y="917"/>
                  </a:lnTo>
                  <a:lnTo>
                    <a:pt x="1380" y="953"/>
                  </a:lnTo>
                  <a:lnTo>
                    <a:pt x="1423" y="979"/>
                  </a:lnTo>
                  <a:lnTo>
                    <a:pt x="1476" y="1001"/>
                  </a:lnTo>
                  <a:lnTo>
                    <a:pt x="1534" y="1015"/>
                  </a:lnTo>
                  <a:lnTo>
                    <a:pt x="1594" y="1022"/>
                  </a:lnTo>
                  <a:lnTo>
                    <a:pt x="1668" y="1027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7" name="Text Box 64"/>
            <p:cNvSpPr txBox="1">
              <a:spLocks noChangeArrowheads="1"/>
            </p:cNvSpPr>
            <p:nvPr/>
          </p:nvSpPr>
          <p:spPr bwMode="auto">
            <a:xfrm>
              <a:off x="6227763" y="2395538"/>
              <a:ext cx="344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1</a:t>
              </a:r>
            </a:p>
          </p:txBody>
        </p:sp>
      </p:grpSp>
      <p:graphicFrame>
        <p:nvGraphicFramePr>
          <p:cNvPr id="184386" name="Object 66"/>
          <p:cNvGraphicFramePr>
            <a:graphicFrameLocks noChangeAspect="1"/>
          </p:cNvGraphicFramePr>
          <p:nvPr/>
        </p:nvGraphicFramePr>
        <p:xfrm>
          <a:off x="900113" y="3565525"/>
          <a:ext cx="2665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0" imgW="1866900" imgH="508000" progId="Equation.DSMT4">
                  <p:embed/>
                </p:oleObj>
              </mc:Choice>
              <mc:Fallback>
                <p:oleObj name="Equation" r:id="rId10" imgW="1866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65525"/>
                        <a:ext cx="26654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55650" y="4264025"/>
            <a:ext cx="4752975" cy="41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88913" indent="-188913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defTabSz="360363" eaLnBrk="1" hangingPunct="1">
              <a:lnSpc>
                <a:spcPct val="150000"/>
              </a:lnSpc>
              <a:defRPr/>
            </a:pPr>
            <a:r>
              <a:rPr lang="pt-BR" sz="1600" dirty="0">
                <a:latin typeface="+mn-lt"/>
                <a:sym typeface="Symbol" pitchFamily="18" charset="2"/>
              </a:rPr>
              <a:t>Considerando </a:t>
            </a:r>
            <a:r>
              <a:rPr 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sz="1600" dirty="0">
                <a:latin typeface="+mn-lt"/>
                <a:cs typeface="Times New Roman" pitchFamily="18" charset="0"/>
                <a:sym typeface="Symbol" pitchFamily="18" charset="2"/>
              </a:rPr>
              <a:t>verdadeira</a:t>
            </a:r>
            <a:r>
              <a:rPr lang="pt-BR" sz="1600" dirty="0">
                <a:sym typeface="Symbol" pitchFamily="18" charset="2"/>
              </a:rPr>
              <a:t> (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1600" dirty="0">
                <a:sym typeface="Symbol" pitchFamily="18" charset="2"/>
              </a:rPr>
              <a:t>)</a:t>
            </a:r>
            <a:endParaRPr lang="pt-BR" sz="1600" dirty="0">
              <a:latin typeface="+mn-lt"/>
            </a:endParaRPr>
          </a:p>
        </p:txBody>
      </p:sp>
      <p:graphicFrame>
        <p:nvGraphicFramePr>
          <p:cNvPr id="40" name="Object 68"/>
          <p:cNvGraphicFramePr>
            <a:graphicFrameLocks noChangeAspect="1"/>
          </p:cNvGraphicFramePr>
          <p:nvPr/>
        </p:nvGraphicFramePr>
        <p:xfrm>
          <a:off x="868363" y="4868863"/>
          <a:ext cx="32797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2" imgW="2298700" imgH="889000" progId="Equation.DSMT4">
                  <p:embed/>
                </p:oleObj>
              </mc:Choice>
              <mc:Fallback>
                <p:oleObj name="Equation" r:id="rId12" imgW="22987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68863"/>
                        <a:ext cx="32797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31"/>
          <p:cNvGrpSpPr>
            <a:grpSpLocks/>
          </p:cNvGrpSpPr>
          <p:nvPr/>
        </p:nvGrpSpPr>
        <p:grpSpPr bwMode="auto">
          <a:xfrm>
            <a:off x="365125" y="4876800"/>
            <a:ext cx="1466850" cy="1343025"/>
            <a:chOff x="247621" y="4157670"/>
            <a:chExt cx="1466859" cy="1343032"/>
          </a:xfrm>
        </p:grpSpPr>
        <p:graphicFrame>
          <p:nvGraphicFramePr>
            <p:cNvPr id="13331" name="Object 28"/>
            <p:cNvGraphicFramePr>
              <a:graphicFrameLocks noChangeAspect="1"/>
            </p:cNvGraphicFramePr>
            <p:nvPr/>
          </p:nvGraphicFramePr>
          <p:xfrm>
            <a:off x="247621" y="4157670"/>
            <a:ext cx="2524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9" name="Equation" r:id="rId14" imgW="177646" imgH="241091" progId="Equation.DSMT4">
                    <p:embed/>
                  </p:oleObj>
                </mc:Choice>
                <mc:Fallback>
                  <p:oleObj name="Equation" r:id="rId14" imgW="177646" imgH="2410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21" y="4157670"/>
                          <a:ext cx="252413" cy="3429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2" name="Elipse 28"/>
            <p:cNvSpPr>
              <a:spLocks noChangeArrowheads="1"/>
            </p:cNvSpPr>
            <p:nvPr/>
          </p:nvSpPr>
          <p:spPr bwMode="auto">
            <a:xfrm>
              <a:off x="1000100" y="4357694"/>
              <a:ext cx="714380" cy="114300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cxnSp>
          <p:nvCxnSpPr>
            <p:cNvPr id="13333" name="Conector reto 30"/>
            <p:cNvCxnSpPr>
              <a:cxnSpLocks noChangeShapeType="1"/>
              <a:stCxn id="13332" idx="1"/>
            </p:cNvCxnSpPr>
            <p:nvPr/>
          </p:nvCxnSpPr>
          <p:spPr bwMode="auto">
            <a:xfrm rot="16200000" flipV="1">
              <a:off x="729931" y="4150295"/>
              <a:ext cx="158567" cy="591011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4800600" y="5133975"/>
          <a:ext cx="34432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6" imgW="2413000" imgH="508000" progId="Equation.DSMT4">
                  <p:embed/>
                </p:oleObj>
              </mc:Choice>
              <mc:Fallback>
                <p:oleObj name="Equation" r:id="rId16" imgW="2413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33975"/>
                        <a:ext cx="34432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12"/>
          <p:cNvGrpSpPr>
            <a:grpSpLocks/>
          </p:cNvGrpSpPr>
          <p:nvPr/>
        </p:nvGrpSpPr>
        <p:grpSpPr bwMode="auto">
          <a:xfrm>
            <a:off x="5148263" y="5876925"/>
            <a:ext cx="2620962" cy="936625"/>
            <a:chOff x="5148064" y="5877272"/>
            <a:chExt cx="2621162" cy="936104"/>
          </a:xfrm>
        </p:grpSpPr>
        <p:graphicFrame>
          <p:nvGraphicFramePr>
            <p:cNvPr id="13329" name="Objeto 10"/>
            <p:cNvGraphicFramePr>
              <a:graphicFrameLocks noChangeAspect="1"/>
            </p:cNvGraphicFramePr>
            <p:nvPr/>
          </p:nvGraphicFramePr>
          <p:xfrm>
            <a:off x="5254526" y="5921462"/>
            <a:ext cx="2408238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Equation" r:id="rId18" imgW="1689100" imgH="596900" progId="Equation.DSMT4">
                    <p:embed/>
                  </p:oleObj>
                </mc:Choice>
                <mc:Fallback>
                  <p:oleObj name="Equation" r:id="rId18" imgW="16891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526" y="5921462"/>
                          <a:ext cx="2408238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Retângulo 11"/>
            <p:cNvSpPr>
              <a:spLocks noChangeArrowheads="1"/>
            </p:cNvSpPr>
            <p:nvPr/>
          </p:nvSpPr>
          <p:spPr bwMode="auto">
            <a:xfrm>
              <a:off x="5148064" y="5877272"/>
              <a:ext cx="2621162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</p:grpSp>
      <p:grpSp>
        <p:nvGrpSpPr>
          <p:cNvPr id="8" name="Grupo 25"/>
          <p:cNvGrpSpPr>
            <a:grpSpLocks/>
          </p:cNvGrpSpPr>
          <p:nvPr/>
        </p:nvGrpSpPr>
        <p:grpSpPr bwMode="auto">
          <a:xfrm>
            <a:off x="1554163" y="3533775"/>
            <a:ext cx="5162550" cy="935038"/>
            <a:chOff x="1554826" y="3534086"/>
            <a:chExt cx="5161441" cy="934185"/>
          </a:xfrm>
        </p:grpSpPr>
        <p:sp>
          <p:nvSpPr>
            <p:cNvPr id="13327" name="Elipse 28"/>
            <p:cNvSpPr>
              <a:spLocks noChangeArrowheads="1"/>
            </p:cNvSpPr>
            <p:nvPr/>
          </p:nvSpPr>
          <p:spPr bwMode="auto">
            <a:xfrm>
              <a:off x="1554826" y="3534086"/>
              <a:ext cx="1288982" cy="74543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/>
            </a:p>
          </p:txBody>
        </p:sp>
        <p:sp>
          <p:nvSpPr>
            <p:cNvPr id="13328" name="Line 61"/>
            <p:cNvSpPr>
              <a:spLocks noChangeShapeType="1"/>
            </p:cNvSpPr>
            <p:nvPr/>
          </p:nvSpPr>
          <p:spPr bwMode="auto">
            <a:xfrm flipV="1">
              <a:off x="6572251" y="4095553"/>
              <a:ext cx="144016" cy="3727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2A3C-42F7-4BEC-9F63-A4D896CA11A9}" type="slidenum">
              <a:rPr lang="pt-BR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7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build="p"/>
      <p:bldP spid="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8195" name="Text Box 49"/>
          <p:cNvSpPr txBox="1">
            <a:spLocks noChangeArrowheads="1"/>
          </p:cNvSpPr>
          <p:nvPr/>
        </p:nvSpPr>
        <p:spPr bwMode="auto">
          <a:xfrm>
            <a:off x="323850" y="1484313"/>
            <a:ext cx="8434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Em alguns casos, há evidências de que, se o parâmetro não for aquele definido na hipótese nula, ele será maior ou então menor do que o valor testado.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B2EB-D2FE-4017-8065-F977FD68CAC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323850" y="3890963"/>
            <a:ext cx="8434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Neste caso, pode-se definir a hipótese alternativa como </a:t>
            </a:r>
            <a:r>
              <a:rPr lang="pt-BR" altLang="pt-BR" sz="1600" dirty="0">
                <a:solidFill>
                  <a:srgbClr val="FF0000"/>
                </a:solidFill>
              </a:rPr>
              <a:t>unilateral</a:t>
            </a:r>
            <a:r>
              <a:rPr lang="pt-BR" altLang="pt-BR" sz="1600" dirty="0"/>
              <a:t>.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323850" y="2368550"/>
            <a:ext cx="2949575" cy="338138"/>
            <a:chOff x="323528" y="2276872"/>
            <a:chExt cx="2950461" cy="338554"/>
          </a:xfrm>
        </p:grpSpPr>
        <p:sp>
          <p:nvSpPr>
            <p:cNvPr id="8200" name="Text Box 49"/>
            <p:cNvSpPr txBox="1">
              <a:spLocks noChangeArrowheads="1"/>
            </p:cNvSpPr>
            <p:nvPr/>
          </p:nvSpPr>
          <p:spPr bwMode="auto">
            <a:xfrm>
              <a:off x="323528" y="2276872"/>
              <a:ext cx="2232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538" indent="-363538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No exemplo anterior, </a:t>
              </a:r>
            </a:p>
          </p:txBody>
        </p:sp>
        <p:graphicFrame>
          <p:nvGraphicFramePr>
            <p:cNvPr id="8201" name="Objeto 6"/>
            <p:cNvGraphicFramePr>
              <a:graphicFrameLocks noChangeAspect="1"/>
            </p:cNvGraphicFramePr>
            <p:nvPr/>
          </p:nvGraphicFramePr>
          <p:xfrm>
            <a:off x="2456426" y="2276872"/>
            <a:ext cx="81756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571252" imgH="228501" progId="Equation.DSMT4">
                    <p:embed/>
                  </p:oleObj>
                </mc:Choice>
                <mc:Fallback>
                  <p:oleObj name="Equation" r:id="rId4" imgW="571252" imgH="228501" progId="Equation.DSMT4">
                    <p:embed/>
                    <p:pic>
                      <p:nvPicPr>
                        <p:cNvPr id="0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426" y="2276872"/>
                          <a:ext cx="817563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23850" y="3006725"/>
            <a:ext cx="8434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 esta média amostral, pode-se pensar que o verdadeiro valor de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/>
              <a:t> é na realidade maior do que aquele definido na hipótese nula (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  <a:r>
              <a:rPr lang="pt-BR" altLang="pt-BR" sz="16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877888" y="4378325"/>
          <a:ext cx="1798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257300" imgH="622300" progId="Equation.DSMT4">
                  <p:embed/>
                </p:oleObj>
              </mc:Choice>
              <mc:Fallback>
                <p:oleObj name="Equation" r:id="rId4" imgW="12573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378325"/>
                        <a:ext cx="1798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" y="2300288"/>
            <a:ext cx="345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10</a:t>
            </a:r>
            <a:endParaRPr lang="pt-BR" altLang="pt-BR" sz="1600"/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900113" y="3141663"/>
          <a:ext cx="177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244600" imgH="609600" progId="Equation.DSMT4">
                  <p:embed/>
                </p:oleObj>
              </mc:Choice>
              <mc:Fallback>
                <p:oleObj name="Equation" r:id="rId6" imgW="1244600" imgH="60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17795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62000" y="40052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verdadeira, então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76800" y="2341563"/>
            <a:ext cx="3217863" cy="2154237"/>
            <a:chOff x="2988" y="1824"/>
            <a:chExt cx="2579" cy="1728"/>
          </a:xfrm>
        </p:grpSpPr>
        <p:grpSp>
          <p:nvGrpSpPr>
            <p:cNvPr id="9244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9247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9249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9250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9251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45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9246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1027" name="Freeform 19"/>
          <p:cNvSpPr>
            <a:spLocks/>
          </p:cNvSpPr>
          <p:nvPr/>
        </p:nvSpPr>
        <p:spPr bwMode="auto">
          <a:xfrm>
            <a:off x="5146675" y="2455863"/>
            <a:ext cx="1687479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  <a:gd name="connsiteX0" fmla="*/ 4777 w 10000"/>
              <a:gd name="connsiteY0" fmla="*/ 5258 h 10000"/>
              <a:gd name="connsiteX1" fmla="*/ 5036 w 10000"/>
              <a:gd name="connsiteY1" fmla="*/ 4576 h 10000"/>
              <a:gd name="connsiteX2" fmla="*/ 5267 w 10000"/>
              <a:gd name="connsiteY2" fmla="*/ 3866 h 10000"/>
              <a:gd name="connsiteX3" fmla="*/ 5526 w 10000"/>
              <a:gd name="connsiteY3" fmla="*/ 3106 h 10000"/>
              <a:gd name="connsiteX4" fmla="*/ 5838 w 10000"/>
              <a:gd name="connsiteY4" fmla="*/ 2337 h 10000"/>
              <a:gd name="connsiteX5" fmla="*/ 6096 w 10000"/>
              <a:gd name="connsiteY5" fmla="*/ 1685 h 10000"/>
              <a:gd name="connsiteX6" fmla="*/ 6346 w 10000"/>
              <a:gd name="connsiteY6" fmla="*/ 1061 h 10000"/>
              <a:gd name="connsiteX7" fmla="*/ 6631 w 10000"/>
              <a:gd name="connsiteY7" fmla="*/ 574 h 10000"/>
              <a:gd name="connsiteX8" fmla="*/ 6863 w 10000"/>
              <a:gd name="connsiteY8" fmla="*/ 263 h 10000"/>
              <a:gd name="connsiteX9" fmla="*/ 7148 w 10000"/>
              <a:gd name="connsiteY9" fmla="*/ 39 h 10000"/>
              <a:gd name="connsiteX10" fmla="*/ 7344 w 10000"/>
              <a:gd name="connsiteY10" fmla="*/ 0 h 10000"/>
              <a:gd name="connsiteX11" fmla="*/ 7576 w 10000"/>
              <a:gd name="connsiteY11" fmla="*/ 0 h 10000"/>
              <a:gd name="connsiteX12" fmla="*/ 7772 w 10000"/>
              <a:gd name="connsiteY12" fmla="*/ 156 h 10000"/>
              <a:gd name="connsiteX13" fmla="*/ 8057 w 10000"/>
              <a:gd name="connsiteY13" fmla="*/ 438 h 10000"/>
              <a:gd name="connsiteX14" fmla="*/ 8378 w 10000"/>
              <a:gd name="connsiteY14" fmla="*/ 935 h 10000"/>
              <a:gd name="connsiteX15" fmla="*/ 8627 w 10000"/>
              <a:gd name="connsiteY15" fmla="*/ 1597 h 10000"/>
              <a:gd name="connsiteX16" fmla="*/ 8886 w 10000"/>
              <a:gd name="connsiteY16" fmla="*/ 2240 h 10000"/>
              <a:gd name="connsiteX17" fmla="*/ 9225 w 10000"/>
              <a:gd name="connsiteY17" fmla="*/ 3145 h 10000"/>
              <a:gd name="connsiteX18" fmla="*/ 9474 w 10000"/>
              <a:gd name="connsiteY18" fmla="*/ 3866 h 10000"/>
              <a:gd name="connsiteX19" fmla="*/ 9759 w 10000"/>
              <a:gd name="connsiteY19" fmla="*/ 4508 h 10000"/>
              <a:gd name="connsiteX20" fmla="*/ 9902 w 10000"/>
              <a:gd name="connsiteY20" fmla="*/ 4946 h 10000"/>
              <a:gd name="connsiteX21" fmla="*/ 10000 w 10000"/>
              <a:gd name="connsiteY21" fmla="*/ 5239 h 10000"/>
              <a:gd name="connsiteX22" fmla="*/ 9033 w 10000"/>
              <a:gd name="connsiteY22" fmla="*/ 9965 h 10000"/>
              <a:gd name="connsiteX23" fmla="*/ 0 w 10000"/>
              <a:gd name="connsiteY23" fmla="*/ 10000 h 10000"/>
              <a:gd name="connsiteX24" fmla="*/ 1114 w 10000"/>
              <a:gd name="connsiteY24" fmla="*/ 9864 h 10000"/>
              <a:gd name="connsiteX25" fmla="*/ 1676 w 10000"/>
              <a:gd name="connsiteY25" fmla="*/ 9698 h 10000"/>
              <a:gd name="connsiteX26" fmla="*/ 2103 w 10000"/>
              <a:gd name="connsiteY26" fmla="*/ 9562 h 10000"/>
              <a:gd name="connsiteX27" fmla="*/ 2442 w 10000"/>
              <a:gd name="connsiteY27" fmla="*/ 9328 h 10000"/>
              <a:gd name="connsiteX28" fmla="*/ 2701 w 10000"/>
              <a:gd name="connsiteY28" fmla="*/ 9114 h 10000"/>
              <a:gd name="connsiteX29" fmla="*/ 3084 w 10000"/>
              <a:gd name="connsiteY29" fmla="*/ 8715 h 10000"/>
              <a:gd name="connsiteX30" fmla="*/ 3387 w 10000"/>
              <a:gd name="connsiteY30" fmla="*/ 8315 h 10000"/>
              <a:gd name="connsiteX31" fmla="*/ 3681 w 10000"/>
              <a:gd name="connsiteY31" fmla="*/ 7848 h 10000"/>
              <a:gd name="connsiteX32" fmla="*/ 3957 w 10000"/>
              <a:gd name="connsiteY32" fmla="*/ 7313 h 10000"/>
              <a:gd name="connsiteX33" fmla="*/ 4367 w 10000"/>
              <a:gd name="connsiteY33" fmla="*/ 6426 h 10000"/>
              <a:gd name="connsiteX34" fmla="*/ 4777 w 10000"/>
              <a:gd name="connsiteY34" fmla="*/ 5258 h 10000"/>
              <a:gd name="connsiteX0" fmla="*/ 4777 w 10040"/>
              <a:gd name="connsiteY0" fmla="*/ 5258 h 10000"/>
              <a:gd name="connsiteX1" fmla="*/ 5036 w 10040"/>
              <a:gd name="connsiteY1" fmla="*/ 4576 h 10000"/>
              <a:gd name="connsiteX2" fmla="*/ 5267 w 10040"/>
              <a:gd name="connsiteY2" fmla="*/ 3866 h 10000"/>
              <a:gd name="connsiteX3" fmla="*/ 5526 w 10040"/>
              <a:gd name="connsiteY3" fmla="*/ 3106 h 10000"/>
              <a:gd name="connsiteX4" fmla="*/ 5838 w 10040"/>
              <a:gd name="connsiteY4" fmla="*/ 2337 h 10000"/>
              <a:gd name="connsiteX5" fmla="*/ 6096 w 10040"/>
              <a:gd name="connsiteY5" fmla="*/ 1685 h 10000"/>
              <a:gd name="connsiteX6" fmla="*/ 6346 w 10040"/>
              <a:gd name="connsiteY6" fmla="*/ 1061 h 10000"/>
              <a:gd name="connsiteX7" fmla="*/ 6631 w 10040"/>
              <a:gd name="connsiteY7" fmla="*/ 574 h 10000"/>
              <a:gd name="connsiteX8" fmla="*/ 6863 w 10040"/>
              <a:gd name="connsiteY8" fmla="*/ 263 h 10000"/>
              <a:gd name="connsiteX9" fmla="*/ 7148 w 10040"/>
              <a:gd name="connsiteY9" fmla="*/ 39 h 10000"/>
              <a:gd name="connsiteX10" fmla="*/ 7344 w 10040"/>
              <a:gd name="connsiteY10" fmla="*/ 0 h 10000"/>
              <a:gd name="connsiteX11" fmla="*/ 7576 w 10040"/>
              <a:gd name="connsiteY11" fmla="*/ 0 h 10000"/>
              <a:gd name="connsiteX12" fmla="*/ 7772 w 10040"/>
              <a:gd name="connsiteY12" fmla="*/ 156 h 10000"/>
              <a:gd name="connsiteX13" fmla="*/ 8057 w 10040"/>
              <a:gd name="connsiteY13" fmla="*/ 438 h 10000"/>
              <a:gd name="connsiteX14" fmla="*/ 8378 w 10040"/>
              <a:gd name="connsiteY14" fmla="*/ 935 h 10000"/>
              <a:gd name="connsiteX15" fmla="*/ 8627 w 10040"/>
              <a:gd name="connsiteY15" fmla="*/ 1597 h 10000"/>
              <a:gd name="connsiteX16" fmla="*/ 8886 w 10040"/>
              <a:gd name="connsiteY16" fmla="*/ 2240 h 10000"/>
              <a:gd name="connsiteX17" fmla="*/ 9225 w 10040"/>
              <a:gd name="connsiteY17" fmla="*/ 3145 h 10000"/>
              <a:gd name="connsiteX18" fmla="*/ 9474 w 10040"/>
              <a:gd name="connsiteY18" fmla="*/ 3866 h 10000"/>
              <a:gd name="connsiteX19" fmla="*/ 9759 w 10040"/>
              <a:gd name="connsiteY19" fmla="*/ 4508 h 10000"/>
              <a:gd name="connsiteX20" fmla="*/ 9902 w 10040"/>
              <a:gd name="connsiteY20" fmla="*/ 4946 h 10000"/>
              <a:gd name="connsiteX21" fmla="*/ 9033 w 10040"/>
              <a:gd name="connsiteY21" fmla="*/ 9965 h 10000"/>
              <a:gd name="connsiteX22" fmla="*/ 0 w 10040"/>
              <a:gd name="connsiteY22" fmla="*/ 10000 h 10000"/>
              <a:gd name="connsiteX23" fmla="*/ 1114 w 10040"/>
              <a:gd name="connsiteY23" fmla="*/ 9864 h 10000"/>
              <a:gd name="connsiteX24" fmla="*/ 1676 w 10040"/>
              <a:gd name="connsiteY24" fmla="*/ 9698 h 10000"/>
              <a:gd name="connsiteX25" fmla="*/ 2103 w 10040"/>
              <a:gd name="connsiteY25" fmla="*/ 9562 h 10000"/>
              <a:gd name="connsiteX26" fmla="*/ 2442 w 10040"/>
              <a:gd name="connsiteY26" fmla="*/ 9328 h 10000"/>
              <a:gd name="connsiteX27" fmla="*/ 2701 w 10040"/>
              <a:gd name="connsiteY27" fmla="*/ 9114 h 10000"/>
              <a:gd name="connsiteX28" fmla="*/ 3084 w 10040"/>
              <a:gd name="connsiteY28" fmla="*/ 8715 h 10000"/>
              <a:gd name="connsiteX29" fmla="*/ 3387 w 10040"/>
              <a:gd name="connsiteY29" fmla="*/ 8315 h 10000"/>
              <a:gd name="connsiteX30" fmla="*/ 3681 w 10040"/>
              <a:gd name="connsiteY30" fmla="*/ 7848 h 10000"/>
              <a:gd name="connsiteX31" fmla="*/ 3957 w 10040"/>
              <a:gd name="connsiteY31" fmla="*/ 7313 h 10000"/>
              <a:gd name="connsiteX32" fmla="*/ 4367 w 10040"/>
              <a:gd name="connsiteY32" fmla="*/ 6426 h 10000"/>
              <a:gd name="connsiteX33" fmla="*/ 4777 w 10040"/>
              <a:gd name="connsiteY33" fmla="*/ 5258 h 10000"/>
              <a:gd name="connsiteX0" fmla="*/ 4777 w 9981"/>
              <a:gd name="connsiteY0" fmla="*/ 5258 h 10000"/>
              <a:gd name="connsiteX1" fmla="*/ 5036 w 9981"/>
              <a:gd name="connsiteY1" fmla="*/ 4576 h 10000"/>
              <a:gd name="connsiteX2" fmla="*/ 5267 w 9981"/>
              <a:gd name="connsiteY2" fmla="*/ 3866 h 10000"/>
              <a:gd name="connsiteX3" fmla="*/ 5526 w 9981"/>
              <a:gd name="connsiteY3" fmla="*/ 3106 h 10000"/>
              <a:gd name="connsiteX4" fmla="*/ 5838 w 9981"/>
              <a:gd name="connsiteY4" fmla="*/ 2337 h 10000"/>
              <a:gd name="connsiteX5" fmla="*/ 6096 w 9981"/>
              <a:gd name="connsiteY5" fmla="*/ 1685 h 10000"/>
              <a:gd name="connsiteX6" fmla="*/ 6346 w 9981"/>
              <a:gd name="connsiteY6" fmla="*/ 1061 h 10000"/>
              <a:gd name="connsiteX7" fmla="*/ 6631 w 9981"/>
              <a:gd name="connsiteY7" fmla="*/ 574 h 10000"/>
              <a:gd name="connsiteX8" fmla="*/ 6863 w 9981"/>
              <a:gd name="connsiteY8" fmla="*/ 263 h 10000"/>
              <a:gd name="connsiteX9" fmla="*/ 7148 w 9981"/>
              <a:gd name="connsiteY9" fmla="*/ 39 h 10000"/>
              <a:gd name="connsiteX10" fmla="*/ 7344 w 9981"/>
              <a:gd name="connsiteY10" fmla="*/ 0 h 10000"/>
              <a:gd name="connsiteX11" fmla="*/ 7576 w 9981"/>
              <a:gd name="connsiteY11" fmla="*/ 0 h 10000"/>
              <a:gd name="connsiteX12" fmla="*/ 7772 w 9981"/>
              <a:gd name="connsiteY12" fmla="*/ 156 h 10000"/>
              <a:gd name="connsiteX13" fmla="*/ 8057 w 9981"/>
              <a:gd name="connsiteY13" fmla="*/ 438 h 10000"/>
              <a:gd name="connsiteX14" fmla="*/ 8378 w 9981"/>
              <a:gd name="connsiteY14" fmla="*/ 935 h 10000"/>
              <a:gd name="connsiteX15" fmla="*/ 8627 w 9981"/>
              <a:gd name="connsiteY15" fmla="*/ 1597 h 10000"/>
              <a:gd name="connsiteX16" fmla="*/ 8886 w 9981"/>
              <a:gd name="connsiteY16" fmla="*/ 2240 h 10000"/>
              <a:gd name="connsiteX17" fmla="*/ 9225 w 9981"/>
              <a:gd name="connsiteY17" fmla="*/ 3145 h 10000"/>
              <a:gd name="connsiteX18" fmla="*/ 9474 w 9981"/>
              <a:gd name="connsiteY18" fmla="*/ 3866 h 10000"/>
              <a:gd name="connsiteX19" fmla="*/ 9759 w 9981"/>
              <a:gd name="connsiteY19" fmla="*/ 4508 h 10000"/>
              <a:gd name="connsiteX20" fmla="*/ 9033 w 9981"/>
              <a:gd name="connsiteY20" fmla="*/ 9965 h 10000"/>
              <a:gd name="connsiteX21" fmla="*/ 0 w 9981"/>
              <a:gd name="connsiteY21" fmla="*/ 10000 h 10000"/>
              <a:gd name="connsiteX22" fmla="*/ 1114 w 9981"/>
              <a:gd name="connsiteY22" fmla="*/ 9864 h 10000"/>
              <a:gd name="connsiteX23" fmla="*/ 1676 w 9981"/>
              <a:gd name="connsiteY23" fmla="*/ 9698 h 10000"/>
              <a:gd name="connsiteX24" fmla="*/ 2103 w 9981"/>
              <a:gd name="connsiteY24" fmla="*/ 9562 h 10000"/>
              <a:gd name="connsiteX25" fmla="*/ 2442 w 9981"/>
              <a:gd name="connsiteY25" fmla="*/ 9328 h 10000"/>
              <a:gd name="connsiteX26" fmla="*/ 2701 w 9981"/>
              <a:gd name="connsiteY26" fmla="*/ 9114 h 10000"/>
              <a:gd name="connsiteX27" fmla="*/ 3084 w 9981"/>
              <a:gd name="connsiteY27" fmla="*/ 8715 h 10000"/>
              <a:gd name="connsiteX28" fmla="*/ 3387 w 9981"/>
              <a:gd name="connsiteY28" fmla="*/ 8315 h 10000"/>
              <a:gd name="connsiteX29" fmla="*/ 3681 w 9981"/>
              <a:gd name="connsiteY29" fmla="*/ 7848 h 10000"/>
              <a:gd name="connsiteX30" fmla="*/ 3957 w 9981"/>
              <a:gd name="connsiteY30" fmla="*/ 7313 h 10000"/>
              <a:gd name="connsiteX31" fmla="*/ 4367 w 9981"/>
              <a:gd name="connsiteY31" fmla="*/ 6426 h 10000"/>
              <a:gd name="connsiteX32" fmla="*/ 4777 w 9981"/>
              <a:gd name="connsiteY32" fmla="*/ 5258 h 10000"/>
              <a:gd name="connsiteX0" fmla="*/ 4786 w 9492"/>
              <a:gd name="connsiteY0" fmla="*/ 5258 h 10000"/>
              <a:gd name="connsiteX1" fmla="*/ 5046 w 9492"/>
              <a:gd name="connsiteY1" fmla="*/ 4576 h 10000"/>
              <a:gd name="connsiteX2" fmla="*/ 5277 w 9492"/>
              <a:gd name="connsiteY2" fmla="*/ 3866 h 10000"/>
              <a:gd name="connsiteX3" fmla="*/ 5537 w 9492"/>
              <a:gd name="connsiteY3" fmla="*/ 3106 h 10000"/>
              <a:gd name="connsiteX4" fmla="*/ 5849 w 9492"/>
              <a:gd name="connsiteY4" fmla="*/ 2337 h 10000"/>
              <a:gd name="connsiteX5" fmla="*/ 6108 w 9492"/>
              <a:gd name="connsiteY5" fmla="*/ 1685 h 10000"/>
              <a:gd name="connsiteX6" fmla="*/ 6358 w 9492"/>
              <a:gd name="connsiteY6" fmla="*/ 1061 h 10000"/>
              <a:gd name="connsiteX7" fmla="*/ 6644 w 9492"/>
              <a:gd name="connsiteY7" fmla="*/ 574 h 10000"/>
              <a:gd name="connsiteX8" fmla="*/ 6876 w 9492"/>
              <a:gd name="connsiteY8" fmla="*/ 263 h 10000"/>
              <a:gd name="connsiteX9" fmla="*/ 7162 w 9492"/>
              <a:gd name="connsiteY9" fmla="*/ 39 h 10000"/>
              <a:gd name="connsiteX10" fmla="*/ 7358 w 9492"/>
              <a:gd name="connsiteY10" fmla="*/ 0 h 10000"/>
              <a:gd name="connsiteX11" fmla="*/ 7590 w 9492"/>
              <a:gd name="connsiteY11" fmla="*/ 0 h 10000"/>
              <a:gd name="connsiteX12" fmla="*/ 7787 w 9492"/>
              <a:gd name="connsiteY12" fmla="*/ 156 h 10000"/>
              <a:gd name="connsiteX13" fmla="*/ 8072 w 9492"/>
              <a:gd name="connsiteY13" fmla="*/ 438 h 10000"/>
              <a:gd name="connsiteX14" fmla="*/ 8394 w 9492"/>
              <a:gd name="connsiteY14" fmla="*/ 935 h 10000"/>
              <a:gd name="connsiteX15" fmla="*/ 8643 w 9492"/>
              <a:gd name="connsiteY15" fmla="*/ 1597 h 10000"/>
              <a:gd name="connsiteX16" fmla="*/ 8903 w 9492"/>
              <a:gd name="connsiteY16" fmla="*/ 2240 h 10000"/>
              <a:gd name="connsiteX17" fmla="*/ 9243 w 9492"/>
              <a:gd name="connsiteY17" fmla="*/ 3145 h 10000"/>
              <a:gd name="connsiteX18" fmla="*/ 9492 w 9492"/>
              <a:gd name="connsiteY18" fmla="*/ 3866 h 10000"/>
              <a:gd name="connsiteX19" fmla="*/ 9050 w 9492"/>
              <a:gd name="connsiteY19" fmla="*/ 9965 h 10000"/>
              <a:gd name="connsiteX20" fmla="*/ 0 w 9492"/>
              <a:gd name="connsiteY20" fmla="*/ 10000 h 10000"/>
              <a:gd name="connsiteX21" fmla="*/ 1116 w 9492"/>
              <a:gd name="connsiteY21" fmla="*/ 9864 h 10000"/>
              <a:gd name="connsiteX22" fmla="*/ 1679 w 9492"/>
              <a:gd name="connsiteY22" fmla="*/ 9698 h 10000"/>
              <a:gd name="connsiteX23" fmla="*/ 2107 w 9492"/>
              <a:gd name="connsiteY23" fmla="*/ 9562 h 10000"/>
              <a:gd name="connsiteX24" fmla="*/ 2447 w 9492"/>
              <a:gd name="connsiteY24" fmla="*/ 9328 h 10000"/>
              <a:gd name="connsiteX25" fmla="*/ 2706 w 9492"/>
              <a:gd name="connsiteY25" fmla="*/ 9114 h 10000"/>
              <a:gd name="connsiteX26" fmla="*/ 3090 w 9492"/>
              <a:gd name="connsiteY26" fmla="*/ 8715 h 10000"/>
              <a:gd name="connsiteX27" fmla="*/ 3393 w 9492"/>
              <a:gd name="connsiteY27" fmla="*/ 8315 h 10000"/>
              <a:gd name="connsiteX28" fmla="*/ 3688 w 9492"/>
              <a:gd name="connsiteY28" fmla="*/ 7848 h 10000"/>
              <a:gd name="connsiteX29" fmla="*/ 3965 w 9492"/>
              <a:gd name="connsiteY29" fmla="*/ 7313 h 10000"/>
              <a:gd name="connsiteX30" fmla="*/ 4375 w 9492"/>
              <a:gd name="connsiteY30" fmla="*/ 6426 h 10000"/>
              <a:gd name="connsiteX31" fmla="*/ 4786 w 9492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972 w 10000"/>
              <a:gd name="connsiteY19" fmla="*/ 9990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5042" y="5258"/>
                </a:moveTo>
                <a:cubicBezTo>
                  <a:pt x="5134" y="5031"/>
                  <a:pt x="5224" y="4803"/>
                  <a:pt x="5316" y="4576"/>
                </a:cubicBezTo>
                <a:lnTo>
                  <a:pt x="5559" y="3866"/>
                </a:lnTo>
                <a:cubicBezTo>
                  <a:pt x="5651" y="3613"/>
                  <a:pt x="5742" y="3359"/>
                  <a:pt x="5833" y="3106"/>
                </a:cubicBezTo>
                <a:cubicBezTo>
                  <a:pt x="5943" y="2850"/>
                  <a:pt x="6052" y="2593"/>
                  <a:pt x="6162" y="2337"/>
                </a:cubicBezTo>
                <a:lnTo>
                  <a:pt x="6435" y="1685"/>
                </a:lnTo>
                <a:cubicBezTo>
                  <a:pt x="6522" y="1477"/>
                  <a:pt x="6611" y="1269"/>
                  <a:pt x="6698" y="1061"/>
                </a:cubicBezTo>
                <a:lnTo>
                  <a:pt x="7000" y="574"/>
                </a:lnTo>
                <a:lnTo>
                  <a:pt x="7244" y="263"/>
                </a:lnTo>
                <a:lnTo>
                  <a:pt x="7545" y="39"/>
                </a:lnTo>
                <a:lnTo>
                  <a:pt x="7752" y="0"/>
                </a:lnTo>
                <a:lnTo>
                  <a:pt x="7996" y="0"/>
                </a:lnTo>
                <a:lnTo>
                  <a:pt x="8204" y="156"/>
                </a:lnTo>
                <a:lnTo>
                  <a:pt x="8504" y="438"/>
                </a:lnTo>
                <a:lnTo>
                  <a:pt x="8843" y="935"/>
                </a:lnTo>
                <a:lnTo>
                  <a:pt x="9106" y="1597"/>
                </a:lnTo>
                <a:lnTo>
                  <a:pt x="9379" y="2240"/>
                </a:lnTo>
                <a:lnTo>
                  <a:pt x="9738" y="3145"/>
                </a:lnTo>
                <a:lnTo>
                  <a:pt x="10000" y="3866"/>
                </a:lnTo>
                <a:cubicBezTo>
                  <a:pt x="9991" y="5907"/>
                  <a:pt x="9981" y="7949"/>
                  <a:pt x="9972" y="9990"/>
                </a:cubicBezTo>
                <a:lnTo>
                  <a:pt x="0" y="10000"/>
                </a:lnTo>
                <a:lnTo>
                  <a:pt x="1176" y="9864"/>
                </a:lnTo>
                <a:lnTo>
                  <a:pt x="1769" y="9698"/>
                </a:lnTo>
                <a:lnTo>
                  <a:pt x="2220" y="9562"/>
                </a:lnTo>
                <a:lnTo>
                  <a:pt x="2578" y="9328"/>
                </a:lnTo>
                <a:lnTo>
                  <a:pt x="2851" y="9114"/>
                </a:lnTo>
                <a:lnTo>
                  <a:pt x="3255" y="8715"/>
                </a:lnTo>
                <a:lnTo>
                  <a:pt x="3575" y="8315"/>
                </a:lnTo>
                <a:lnTo>
                  <a:pt x="3885" y="7848"/>
                </a:lnTo>
                <a:lnTo>
                  <a:pt x="4177" y="7313"/>
                </a:lnTo>
                <a:lnTo>
                  <a:pt x="4609" y="6426"/>
                </a:lnTo>
                <a:lnTo>
                  <a:pt x="5042" y="52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6588224" y="4046538"/>
            <a:ext cx="48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imes New Roman" charset="0"/>
              </a:rPr>
              <a:t>z</a:t>
            </a:r>
            <a:r>
              <a:rPr lang="pt-BR" altLang="pt-BR" sz="1800" i="1" baseline="-25000" dirty="0" err="1">
                <a:latin typeface="Times New Roman" charset="0"/>
              </a:rPr>
              <a:t>crít</a:t>
            </a:r>
            <a:endParaRPr lang="pt-BR" altLang="pt-BR" sz="1800" i="1" baseline="-25000" dirty="0">
              <a:latin typeface="Times New Roman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137400" y="3452813"/>
            <a:ext cx="466725" cy="444500"/>
            <a:chOff x="4496" y="1852"/>
            <a:chExt cx="294" cy="280"/>
          </a:xfrm>
        </p:grpSpPr>
        <p:sp>
          <p:nvSpPr>
            <p:cNvPr id="9242" name="Line 25"/>
            <p:cNvSpPr>
              <a:spLocks noChangeShapeType="1"/>
            </p:cNvSpPr>
            <p:nvPr/>
          </p:nvSpPr>
          <p:spPr bwMode="auto">
            <a:xfrm flipV="1">
              <a:off x="4496" y="1944"/>
              <a:ext cx="151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9243" name="Object 26"/>
            <p:cNvGraphicFramePr>
              <a:graphicFrameLocks noChangeAspect="1"/>
            </p:cNvGraphicFramePr>
            <p:nvPr/>
          </p:nvGraphicFramePr>
          <p:xfrm>
            <a:off x="4682" y="1852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1" imgW="152334" imgH="139639" progId="Equation.DSMT4">
                    <p:embed/>
                  </p:oleObj>
                </mc:Choice>
                <mc:Fallback>
                  <p:oleObj name="Equation" r:id="rId11" imgW="152334" imgH="139639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2" y="1852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1038" name="Object 30"/>
          <p:cNvGraphicFramePr>
            <a:graphicFrameLocks noChangeAspect="1"/>
          </p:cNvGraphicFramePr>
          <p:nvPr/>
        </p:nvGraphicFramePr>
        <p:xfrm>
          <a:off x="6278563" y="3416300"/>
          <a:ext cx="384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3" imgW="342603" imgH="177646" progId="Equation.DSMT4">
                  <p:embed/>
                </p:oleObj>
              </mc:Choice>
              <mc:Fallback>
                <p:oleObj name="Equation" r:id="rId13" imgW="342603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416300"/>
                        <a:ext cx="384175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951414" y="4364035"/>
            <a:ext cx="1881188" cy="720725"/>
            <a:chOff x="3119" y="2426"/>
            <a:chExt cx="1185" cy="454"/>
          </a:xfrm>
        </p:grpSpPr>
        <p:sp>
          <p:nvSpPr>
            <p:cNvPr id="9240" name="AutoShape 38"/>
            <p:cNvSpPr>
              <a:spLocks/>
            </p:cNvSpPr>
            <p:nvPr/>
          </p:nvSpPr>
          <p:spPr bwMode="auto">
            <a:xfrm rot="5400000">
              <a:off x="3664" y="1881"/>
              <a:ext cx="96" cy="1185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1" name="Text Box 39"/>
            <p:cNvSpPr txBox="1">
              <a:spLocks noChangeArrowheads="1"/>
            </p:cNvSpPr>
            <p:nvPr/>
          </p:nvSpPr>
          <p:spPr bwMode="auto">
            <a:xfrm>
              <a:off x="3409" y="2514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834188" y="4362450"/>
            <a:ext cx="1117600" cy="722313"/>
            <a:chOff x="1456" y="3264"/>
            <a:chExt cx="704" cy="455"/>
          </a:xfrm>
        </p:grpSpPr>
        <p:sp>
          <p:nvSpPr>
            <p:cNvPr id="9238" name="AutoShape 45"/>
            <p:cNvSpPr>
              <a:spLocks/>
            </p:cNvSpPr>
            <p:nvPr/>
          </p:nvSpPr>
          <p:spPr bwMode="auto">
            <a:xfrm rot="5400000">
              <a:off x="1760" y="2960"/>
              <a:ext cx="96" cy="70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39" name="Text Box 46"/>
            <p:cNvSpPr txBox="1">
              <a:spLocks noChangeArrowheads="1"/>
            </p:cNvSpPr>
            <p:nvPr/>
          </p:nvSpPr>
          <p:spPr bwMode="auto">
            <a:xfrm>
              <a:off x="1545" y="3353"/>
              <a:ext cx="6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62000" y="52482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Região Crítica:</a:t>
            </a: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1066800" y="5584825"/>
            <a:ext cx="5233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se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/>
              <a:t>          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caso contrário </a:t>
            </a:r>
            <a:r>
              <a:rPr lang="pt-BR" altLang="pt-BR" sz="1600" dirty="0"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sym typeface="Symbol" pitchFamily="18" charset="2"/>
              </a:rPr>
              <a:t></a:t>
            </a:r>
          </a:p>
        </p:txBody>
      </p:sp>
      <p:sp>
        <p:nvSpPr>
          <p:cNvPr id="171057" name="Text Box 49"/>
          <p:cNvSpPr txBox="1">
            <a:spLocks noChangeArrowheads="1"/>
          </p:cNvSpPr>
          <p:nvPr/>
        </p:nvSpPr>
        <p:spPr bwMode="auto">
          <a:xfrm>
            <a:off x="762000" y="6261100"/>
            <a:ext cx="616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8200" y="2789238"/>
            <a:ext cx="345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10</a:t>
            </a:r>
            <a:r>
              <a:rPr lang="pt-BR" altLang="pt-BR" sz="1600" dirty="0"/>
              <a:t>    (teste unilateral)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ED308-33D4-4186-B54D-1EF92579AE77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pSp>
        <p:nvGrpSpPr>
          <p:cNvPr id="9235" name="Group 3"/>
          <p:cNvGrpSpPr>
            <a:grpSpLocks/>
          </p:cNvGrpSpPr>
          <p:nvPr/>
        </p:nvGrpSpPr>
        <p:grpSpPr bwMode="auto">
          <a:xfrm>
            <a:off x="250825" y="1412875"/>
            <a:ext cx="8664575" cy="831850"/>
            <a:chOff x="158" y="952"/>
            <a:chExt cx="5458" cy="524"/>
          </a:xfrm>
        </p:grpSpPr>
        <p:graphicFrame>
          <p:nvGraphicFramePr>
            <p:cNvPr id="9236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5" imgW="177646" imgH="190335" progId="Equation.DSMT4">
                    <p:embed/>
                  </p:oleObj>
                </mc:Choice>
                <mc:Fallback>
                  <p:oleObj name="Equation" r:id="rId15" imgW="177646" imgH="1903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Por simplificação, consideremos que </a:t>
              </a:r>
              <a:r>
                <a:rPr lang="pt-BR" altLang="pt-BR" sz="1600" i="1" dirty="0">
                  <a:latin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/>
                <a:t> = </a:t>
              </a:r>
              <a:r>
                <a:rPr lang="pt-BR" altLang="pt-BR" sz="1600" dirty="0">
                  <a:latin typeface="Times New Roman" charset="0"/>
                </a:rPr>
                <a:t>16</a:t>
              </a:r>
              <a:r>
                <a:rPr lang="pt-BR" altLang="pt-BR" sz="1600" dirty="0"/>
                <a:t>. Adote </a:t>
              </a:r>
              <a:r>
                <a:rPr lang="pt-BR" altLang="pt-BR" sz="1600" i="1" dirty="0">
                  <a:sym typeface="Symbol"/>
                </a:rPr>
                <a:t>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  <a:r>
                <a:rPr lang="pt-BR" altLang="pt-BR" sz="1600" dirty="0"/>
                <a:t>.</a:t>
              </a:r>
            </a:p>
          </p:txBody>
        </p:sp>
      </p:grp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2258200" y="5248275"/>
            <a:ext cx="6591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r>
              <a:rPr lang="pt-BR" altLang="pt-BR" sz="1600" dirty="0"/>
              <a:t> for falso, então espera-se valores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altLang="pt-BR" sz="1600" dirty="0"/>
              <a:t> bem maiores que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utoUpdateAnimBg="0"/>
      <p:bldP spid="171027" grpId="0" animBg="1"/>
      <p:bldP spid="171029" grpId="0" autoUpdateAnimBg="0"/>
      <p:bldP spid="171055" grpId="0" autoUpdateAnimBg="0"/>
      <p:bldP spid="171056" grpId="0" autoUpdateAnimBg="0"/>
      <p:bldP spid="171057" grpId="0" autoUpdateAnimBg="0"/>
      <p:bldP spid="32" grpId="0"/>
      <p:bldP spid="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49"/>
          <p:cNvSpPr txBox="1">
            <a:spLocks noChangeArrowheads="1"/>
          </p:cNvSpPr>
          <p:nvPr/>
        </p:nvSpPr>
        <p:spPr bwMode="auto">
          <a:xfrm>
            <a:off x="761999" y="6261100"/>
            <a:ext cx="5679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 (sempre associada a um nível de significância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/>
              <a:t>)</a:t>
            </a: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763588" y="6270399"/>
            <a:ext cx="8143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16000" indent="-1016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 não há razões para discordar que a média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 seja de fato 10, adotando-se 5% de significância</a:t>
            </a:r>
          </a:p>
        </p:txBody>
      </p:sp>
      <p:sp>
        <p:nvSpPr>
          <p:cNvPr id="10242" name="Text Box 21"/>
          <p:cNvSpPr txBox="1">
            <a:spLocks noChangeArrowheads="1"/>
          </p:cNvSpPr>
          <p:nvPr/>
        </p:nvSpPr>
        <p:spPr bwMode="auto">
          <a:xfrm>
            <a:off x="6799263" y="4046538"/>
            <a:ext cx="48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z</a:t>
            </a:r>
            <a:r>
              <a:rPr lang="pt-BR" altLang="pt-BR" sz="1800" i="1" baseline="-25000">
                <a:latin typeface="Times New Roman" charset="0"/>
              </a:rPr>
              <a:t>crít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86484" y="4111625"/>
            <a:ext cx="6498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1,645</a:t>
            </a:r>
            <a:endParaRPr lang="pt-BR" altLang="pt-BR" sz="1600" baseline="-25000" dirty="0">
              <a:latin typeface="Times New Roman" charset="0"/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877888" y="4378325"/>
          <a:ext cx="1798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257300" imgH="622300" progId="Equation.DSMT4">
                  <p:embed/>
                </p:oleObj>
              </mc:Choice>
              <mc:Fallback>
                <p:oleObj name="Equation" r:id="rId4" imgW="12573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378325"/>
                        <a:ext cx="1798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5800" y="2300288"/>
            <a:ext cx="345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  <a:endParaRPr lang="pt-BR" altLang="pt-BR" sz="1600" dirty="0"/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900113" y="3141663"/>
          <a:ext cx="177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244600" imgH="609600" progId="Equation.DSMT4">
                  <p:embed/>
                </p:oleObj>
              </mc:Choice>
              <mc:Fallback>
                <p:oleObj name="Equation" r:id="rId6" imgW="1244600" imgH="60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17795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62000" y="40052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</a:p>
        </p:txBody>
      </p: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4876800" y="2341563"/>
            <a:ext cx="3217863" cy="2154237"/>
            <a:chOff x="2988" y="1824"/>
            <a:chExt cx="2579" cy="1728"/>
          </a:xfrm>
        </p:grpSpPr>
        <p:grpSp>
          <p:nvGrpSpPr>
            <p:cNvPr id="10287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0290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1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92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93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0294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288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89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9" name="Freeform 19"/>
          <p:cNvSpPr>
            <a:spLocks/>
          </p:cNvSpPr>
          <p:nvPr/>
        </p:nvSpPr>
        <p:spPr bwMode="auto">
          <a:xfrm>
            <a:off x="5146675" y="245586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250" name="Group 50"/>
          <p:cNvGrpSpPr>
            <a:grpSpLocks/>
          </p:cNvGrpSpPr>
          <p:nvPr/>
        </p:nvGrpSpPr>
        <p:grpSpPr bwMode="auto">
          <a:xfrm>
            <a:off x="7137400" y="3452813"/>
            <a:ext cx="466725" cy="444500"/>
            <a:chOff x="4496" y="1852"/>
            <a:chExt cx="294" cy="280"/>
          </a:xfrm>
        </p:grpSpPr>
        <p:sp>
          <p:nvSpPr>
            <p:cNvPr id="10285" name="Line 25"/>
            <p:cNvSpPr>
              <a:spLocks noChangeShapeType="1"/>
            </p:cNvSpPr>
            <p:nvPr/>
          </p:nvSpPr>
          <p:spPr bwMode="auto">
            <a:xfrm flipV="1">
              <a:off x="4496" y="1944"/>
              <a:ext cx="151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86" name="Object 26"/>
            <p:cNvGraphicFramePr>
              <a:graphicFrameLocks noChangeAspect="1"/>
            </p:cNvGraphicFramePr>
            <p:nvPr/>
          </p:nvGraphicFramePr>
          <p:xfrm>
            <a:off x="4682" y="1852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11" imgW="152334" imgH="139639" progId="Equation.DSMT4">
                    <p:embed/>
                  </p:oleObj>
                </mc:Choice>
                <mc:Fallback>
                  <p:oleObj name="Equation" r:id="rId11" imgW="152334" imgH="139639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2" y="1852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1" name="Text Box 47"/>
          <p:cNvSpPr txBox="1">
            <a:spLocks noChangeArrowheads="1"/>
          </p:cNvSpPr>
          <p:nvPr/>
        </p:nvSpPr>
        <p:spPr bwMode="auto">
          <a:xfrm>
            <a:off x="762000" y="52482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Região Crítica:</a:t>
            </a:r>
          </a:p>
        </p:txBody>
      </p:sp>
      <p:sp>
        <p:nvSpPr>
          <p:cNvPr id="10252" name="Text Box 48"/>
          <p:cNvSpPr txBox="1">
            <a:spLocks noChangeArrowheads="1"/>
          </p:cNvSpPr>
          <p:nvPr/>
        </p:nvSpPr>
        <p:spPr bwMode="auto">
          <a:xfrm>
            <a:off x="1066800" y="5584825"/>
            <a:ext cx="5233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/>
              <a:t>          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</a:t>
            </a:r>
            <a:endParaRPr lang="pt-BR" altLang="pt-BR" sz="1600" i="1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 </a:t>
            </a:r>
            <a:r>
              <a:rPr lang="pt-BR" altLang="pt-BR" sz="1600">
                <a:sym typeface="Symbol" pitchFamily="18" charset="2"/>
              </a:rPr>
              <a:t>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</a:rPr>
              <a:t>(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 i="1" baseline="-25000">
                <a:latin typeface="Times New Roman" charset="0"/>
              </a:rPr>
              <a:t>crít</a:t>
            </a:r>
            <a:r>
              <a:rPr lang="pt-BR" altLang="pt-BR" sz="1600">
                <a:latin typeface="Times New Roman" charset="0"/>
              </a:rPr>
              <a:t>) = </a:t>
            </a:r>
            <a:r>
              <a:rPr lang="pt-BR" altLang="pt-BR" sz="1600" i="1">
                <a:sym typeface="Symbol" pitchFamily="18" charset="2"/>
              </a:rPr>
              <a:t></a:t>
            </a:r>
          </a:p>
        </p:txBody>
      </p:sp>
      <p:sp>
        <p:nvSpPr>
          <p:cNvPr id="10254" name="Text Box 6"/>
          <p:cNvSpPr txBox="1">
            <a:spLocks noChangeArrowheads="1"/>
          </p:cNvSpPr>
          <p:nvPr/>
        </p:nvSpPr>
        <p:spPr bwMode="auto">
          <a:xfrm>
            <a:off x="838200" y="2789238"/>
            <a:ext cx="345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&gt; 10</a:t>
            </a:r>
            <a:r>
              <a:rPr lang="pt-BR" altLang="pt-BR" sz="1600"/>
              <a:t>    (teste unilateral)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grpSp>
        <p:nvGrpSpPr>
          <p:cNvPr id="10256" name="Group 10"/>
          <p:cNvGrpSpPr>
            <a:grpSpLocks/>
          </p:cNvGrpSpPr>
          <p:nvPr/>
        </p:nvGrpSpPr>
        <p:grpSpPr bwMode="auto">
          <a:xfrm>
            <a:off x="4876800" y="2346325"/>
            <a:ext cx="3217863" cy="2154238"/>
            <a:chOff x="2988" y="1824"/>
            <a:chExt cx="2579" cy="1728"/>
          </a:xfrm>
        </p:grpSpPr>
        <p:grpSp>
          <p:nvGrpSpPr>
            <p:cNvPr id="10277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0280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1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82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83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0284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278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0279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13" imgW="457002" imgH="203112" progId="Equation.DSMT4">
                    <p:embed/>
                  </p:oleObj>
                </mc:Choice>
                <mc:Fallback>
                  <p:oleObj name="Equation" r:id="rId13" imgW="457002" imgH="20311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Freeform 19"/>
          <p:cNvSpPr>
            <a:spLocks/>
          </p:cNvSpPr>
          <p:nvPr/>
        </p:nvSpPr>
        <p:spPr bwMode="auto">
          <a:xfrm>
            <a:off x="5146675" y="2455863"/>
            <a:ext cx="1687479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  <a:gd name="connsiteX0" fmla="*/ 4777 w 10000"/>
              <a:gd name="connsiteY0" fmla="*/ 5258 h 10000"/>
              <a:gd name="connsiteX1" fmla="*/ 5036 w 10000"/>
              <a:gd name="connsiteY1" fmla="*/ 4576 h 10000"/>
              <a:gd name="connsiteX2" fmla="*/ 5267 w 10000"/>
              <a:gd name="connsiteY2" fmla="*/ 3866 h 10000"/>
              <a:gd name="connsiteX3" fmla="*/ 5526 w 10000"/>
              <a:gd name="connsiteY3" fmla="*/ 3106 h 10000"/>
              <a:gd name="connsiteX4" fmla="*/ 5838 w 10000"/>
              <a:gd name="connsiteY4" fmla="*/ 2337 h 10000"/>
              <a:gd name="connsiteX5" fmla="*/ 6096 w 10000"/>
              <a:gd name="connsiteY5" fmla="*/ 1685 h 10000"/>
              <a:gd name="connsiteX6" fmla="*/ 6346 w 10000"/>
              <a:gd name="connsiteY6" fmla="*/ 1061 h 10000"/>
              <a:gd name="connsiteX7" fmla="*/ 6631 w 10000"/>
              <a:gd name="connsiteY7" fmla="*/ 574 h 10000"/>
              <a:gd name="connsiteX8" fmla="*/ 6863 w 10000"/>
              <a:gd name="connsiteY8" fmla="*/ 263 h 10000"/>
              <a:gd name="connsiteX9" fmla="*/ 7148 w 10000"/>
              <a:gd name="connsiteY9" fmla="*/ 39 h 10000"/>
              <a:gd name="connsiteX10" fmla="*/ 7344 w 10000"/>
              <a:gd name="connsiteY10" fmla="*/ 0 h 10000"/>
              <a:gd name="connsiteX11" fmla="*/ 7576 w 10000"/>
              <a:gd name="connsiteY11" fmla="*/ 0 h 10000"/>
              <a:gd name="connsiteX12" fmla="*/ 7772 w 10000"/>
              <a:gd name="connsiteY12" fmla="*/ 156 h 10000"/>
              <a:gd name="connsiteX13" fmla="*/ 8057 w 10000"/>
              <a:gd name="connsiteY13" fmla="*/ 438 h 10000"/>
              <a:gd name="connsiteX14" fmla="*/ 8378 w 10000"/>
              <a:gd name="connsiteY14" fmla="*/ 935 h 10000"/>
              <a:gd name="connsiteX15" fmla="*/ 8627 w 10000"/>
              <a:gd name="connsiteY15" fmla="*/ 1597 h 10000"/>
              <a:gd name="connsiteX16" fmla="*/ 8886 w 10000"/>
              <a:gd name="connsiteY16" fmla="*/ 2240 h 10000"/>
              <a:gd name="connsiteX17" fmla="*/ 9225 w 10000"/>
              <a:gd name="connsiteY17" fmla="*/ 3145 h 10000"/>
              <a:gd name="connsiteX18" fmla="*/ 9474 w 10000"/>
              <a:gd name="connsiteY18" fmla="*/ 3866 h 10000"/>
              <a:gd name="connsiteX19" fmla="*/ 9759 w 10000"/>
              <a:gd name="connsiteY19" fmla="*/ 4508 h 10000"/>
              <a:gd name="connsiteX20" fmla="*/ 9902 w 10000"/>
              <a:gd name="connsiteY20" fmla="*/ 4946 h 10000"/>
              <a:gd name="connsiteX21" fmla="*/ 10000 w 10000"/>
              <a:gd name="connsiteY21" fmla="*/ 5239 h 10000"/>
              <a:gd name="connsiteX22" fmla="*/ 9033 w 10000"/>
              <a:gd name="connsiteY22" fmla="*/ 9965 h 10000"/>
              <a:gd name="connsiteX23" fmla="*/ 0 w 10000"/>
              <a:gd name="connsiteY23" fmla="*/ 10000 h 10000"/>
              <a:gd name="connsiteX24" fmla="*/ 1114 w 10000"/>
              <a:gd name="connsiteY24" fmla="*/ 9864 h 10000"/>
              <a:gd name="connsiteX25" fmla="*/ 1676 w 10000"/>
              <a:gd name="connsiteY25" fmla="*/ 9698 h 10000"/>
              <a:gd name="connsiteX26" fmla="*/ 2103 w 10000"/>
              <a:gd name="connsiteY26" fmla="*/ 9562 h 10000"/>
              <a:gd name="connsiteX27" fmla="*/ 2442 w 10000"/>
              <a:gd name="connsiteY27" fmla="*/ 9328 h 10000"/>
              <a:gd name="connsiteX28" fmla="*/ 2701 w 10000"/>
              <a:gd name="connsiteY28" fmla="*/ 9114 h 10000"/>
              <a:gd name="connsiteX29" fmla="*/ 3084 w 10000"/>
              <a:gd name="connsiteY29" fmla="*/ 8715 h 10000"/>
              <a:gd name="connsiteX30" fmla="*/ 3387 w 10000"/>
              <a:gd name="connsiteY30" fmla="*/ 8315 h 10000"/>
              <a:gd name="connsiteX31" fmla="*/ 3681 w 10000"/>
              <a:gd name="connsiteY31" fmla="*/ 7848 h 10000"/>
              <a:gd name="connsiteX32" fmla="*/ 3957 w 10000"/>
              <a:gd name="connsiteY32" fmla="*/ 7313 h 10000"/>
              <a:gd name="connsiteX33" fmla="*/ 4367 w 10000"/>
              <a:gd name="connsiteY33" fmla="*/ 6426 h 10000"/>
              <a:gd name="connsiteX34" fmla="*/ 4777 w 10000"/>
              <a:gd name="connsiteY34" fmla="*/ 5258 h 10000"/>
              <a:gd name="connsiteX0" fmla="*/ 4777 w 10040"/>
              <a:gd name="connsiteY0" fmla="*/ 5258 h 10000"/>
              <a:gd name="connsiteX1" fmla="*/ 5036 w 10040"/>
              <a:gd name="connsiteY1" fmla="*/ 4576 h 10000"/>
              <a:gd name="connsiteX2" fmla="*/ 5267 w 10040"/>
              <a:gd name="connsiteY2" fmla="*/ 3866 h 10000"/>
              <a:gd name="connsiteX3" fmla="*/ 5526 w 10040"/>
              <a:gd name="connsiteY3" fmla="*/ 3106 h 10000"/>
              <a:gd name="connsiteX4" fmla="*/ 5838 w 10040"/>
              <a:gd name="connsiteY4" fmla="*/ 2337 h 10000"/>
              <a:gd name="connsiteX5" fmla="*/ 6096 w 10040"/>
              <a:gd name="connsiteY5" fmla="*/ 1685 h 10000"/>
              <a:gd name="connsiteX6" fmla="*/ 6346 w 10040"/>
              <a:gd name="connsiteY6" fmla="*/ 1061 h 10000"/>
              <a:gd name="connsiteX7" fmla="*/ 6631 w 10040"/>
              <a:gd name="connsiteY7" fmla="*/ 574 h 10000"/>
              <a:gd name="connsiteX8" fmla="*/ 6863 w 10040"/>
              <a:gd name="connsiteY8" fmla="*/ 263 h 10000"/>
              <a:gd name="connsiteX9" fmla="*/ 7148 w 10040"/>
              <a:gd name="connsiteY9" fmla="*/ 39 h 10000"/>
              <a:gd name="connsiteX10" fmla="*/ 7344 w 10040"/>
              <a:gd name="connsiteY10" fmla="*/ 0 h 10000"/>
              <a:gd name="connsiteX11" fmla="*/ 7576 w 10040"/>
              <a:gd name="connsiteY11" fmla="*/ 0 h 10000"/>
              <a:gd name="connsiteX12" fmla="*/ 7772 w 10040"/>
              <a:gd name="connsiteY12" fmla="*/ 156 h 10000"/>
              <a:gd name="connsiteX13" fmla="*/ 8057 w 10040"/>
              <a:gd name="connsiteY13" fmla="*/ 438 h 10000"/>
              <a:gd name="connsiteX14" fmla="*/ 8378 w 10040"/>
              <a:gd name="connsiteY14" fmla="*/ 935 h 10000"/>
              <a:gd name="connsiteX15" fmla="*/ 8627 w 10040"/>
              <a:gd name="connsiteY15" fmla="*/ 1597 h 10000"/>
              <a:gd name="connsiteX16" fmla="*/ 8886 w 10040"/>
              <a:gd name="connsiteY16" fmla="*/ 2240 h 10000"/>
              <a:gd name="connsiteX17" fmla="*/ 9225 w 10040"/>
              <a:gd name="connsiteY17" fmla="*/ 3145 h 10000"/>
              <a:gd name="connsiteX18" fmla="*/ 9474 w 10040"/>
              <a:gd name="connsiteY18" fmla="*/ 3866 h 10000"/>
              <a:gd name="connsiteX19" fmla="*/ 9759 w 10040"/>
              <a:gd name="connsiteY19" fmla="*/ 4508 h 10000"/>
              <a:gd name="connsiteX20" fmla="*/ 9902 w 10040"/>
              <a:gd name="connsiteY20" fmla="*/ 4946 h 10000"/>
              <a:gd name="connsiteX21" fmla="*/ 9033 w 10040"/>
              <a:gd name="connsiteY21" fmla="*/ 9965 h 10000"/>
              <a:gd name="connsiteX22" fmla="*/ 0 w 10040"/>
              <a:gd name="connsiteY22" fmla="*/ 10000 h 10000"/>
              <a:gd name="connsiteX23" fmla="*/ 1114 w 10040"/>
              <a:gd name="connsiteY23" fmla="*/ 9864 h 10000"/>
              <a:gd name="connsiteX24" fmla="*/ 1676 w 10040"/>
              <a:gd name="connsiteY24" fmla="*/ 9698 h 10000"/>
              <a:gd name="connsiteX25" fmla="*/ 2103 w 10040"/>
              <a:gd name="connsiteY25" fmla="*/ 9562 h 10000"/>
              <a:gd name="connsiteX26" fmla="*/ 2442 w 10040"/>
              <a:gd name="connsiteY26" fmla="*/ 9328 h 10000"/>
              <a:gd name="connsiteX27" fmla="*/ 2701 w 10040"/>
              <a:gd name="connsiteY27" fmla="*/ 9114 h 10000"/>
              <a:gd name="connsiteX28" fmla="*/ 3084 w 10040"/>
              <a:gd name="connsiteY28" fmla="*/ 8715 h 10000"/>
              <a:gd name="connsiteX29" fmla="*/ 3387 w 10040"/>
              <a:gd name="connsiteY29" fmla="*/ 8315 h 10000"/>
              <a:gd name="connsiteX30" fmla="*/ 3681 w 10040"/>
              <a:gd name="connsiteY30" fmla="*/ 7848 h 10000"/>
              <a:gd name="connsiteX31" fmla="*/ 3957 w 10040"/>
              <a:gd name="connsiteY31" fmla="*/ 7313 h 10000"/>
              <a:gd name="connsiteX32" fmla="*/ 4367 w 10040"/>
              <a:gd name="connsiteY32" fmla="*/ 6426 h 10000"/>
              <a:gd name="connsiteX33" fmla="*/ 4777 w 10040"/>
              <a:gd name="connsiteY33" fmla="*/ 5258 h 10000"/>
              <a:gd name="connsiteX0" fmla="*/ 4777 w 9981"/>
              <a:gd name="connsiteY0" fmla="*/ 5258 h 10000"/>
              <a:gd name="connsiteX1" fmla="*/ 5036 w 9981"/>
              <a:gd name="connsiteY1" fmla="*/ 4576 h 10000"/>
              <a:gd name="connsiteX2" fmla="*/ 5267 w 9981"/>
              <a:gd name="connsiteY2" fmla="*/ 3866 h 10000"/>
              <a:gd name="connsiteX3" fmla="*/ 5526 w 9981"/>
              <a:gd name="connsiteY3" fmla="*/ 3106 h 10000"/>
              <a:gd name="connsiteX4" fmla="*/ 5838 w 9981"/>
              <a:gd name="connsiteY4" fmla="*/ 2337 h 10000"/>
              <a:gd name="connsiteX5" fmla="*/ 6096 w 9981"/>
              <a:gd name="connsiteY5" fmla="*/ 1685 h 10000"/>
              <a:gd name="connsiteX6" fmla="*/ 6346 w 9981"/>
              <a:gd name="connsiteY6" fmla="*/ 1061 h 10000"/>
              <a:gd name="connsiteX7" fmla="*/ 6631 w 9981"/>
              <a:gd name="connsiteY7" fmla="*/ 574 h 10000"/>
              <a:gd name="connsiteX8" fmla="*/ 6863 w 9981"/>
              <a:gd name="connsiteY8" fmla="*/ 263 h 10000"/>
              <a:gd name="connsiteX9" fmla="*/ 7148 w 9981"/>
              <a:gd name="connsiteY9" fmla="*/ 39 h 10000"/>
              <a:gd name="connsiteX10" fmla="*/ 7344 w 9981"/>
              <a:gd name="connsiteY10" fmla="*/ 0 h 10000"/>
              <a:gd name="connsiteX11" fmla="*/ 7576 w 9981"/>
              <a:gd name="connsiteY11" fmla="*/ 0 h 10000"/>
              <a:gd name="connsiteX12" fmla="*/ 7772 w 9981"/>
              <a:gd name="connsiteY12" fmla="*/ 156 h 10000"/>
              <a:gd name="connsiteX13" fmla="*/ 8057 w 9981"/>
              <a:gd name="connsiteY13" fmla="*/ 438 h 10000"/>
              <a:gd name="connsiteX14" fmla="*/ 8378 w 9981"/>
              <a:gd name="connsiteY14" fmla="*/ 935 h 10000"/>
              <a:gd name="connsiteX15" fmla="*/ 8627 w 9981"/>
              <a:gd name="connsiteY15" fmla="*/ 1597 h 10000"/>
              <a:gd name="connsiteX16" fmla="*/ 8886 w 9981"/>
              <a:gd name="connsiteY16" fmla="*/ 2240 h 10000"/>
              <a:gd name="connsiteX17" fmla="*/ 9225 w 9981"/>
              <a:gd name="connsiteY17" fmla="*/ 3145 h 10000"/>
              <a:gd name="connsiteX18" fmla="*/ 9474 w 9981"/>
              <a:gd name="connsiteY18" fmla="*/ 3866 h 10000"/>
              <a:gd name="connsiteX19" fmla="*/ 9759 w 9981"/>
              <a:gd name="connsiteY19" fmla="*/ 4508 h 10000"/>
              <a:gd name="connsiteX20" fmla="*/ 9033 w 9981"/>
              <a:gd name="connsiteY20" fmla="*/ 9965 h 10000"/>
              <a:gd name="connsiteX21" fmla="*/ 0 w 9981"/>
              <a:gd name="connsiteY21" fmla="*/ 10000 h 10000"/>
              <a:gd name="connsiteX22" fmla="*/ 1114 w 9981"/>
              <a:gd name="connsiteY22" fmla="*/ 9864 h 10000"/>
              <a:gd name="connsiteX23" fmla="*/ 1676 w 9981"/>
              <a:gd name="connsiteY23" fmla="*/ 9698 h 10000"/>
              <a:gd name="connsiteX24" fmla="*/ 2103 w 9981"/>
              <a:gd name="connsiteY24" fmla="*/ 9562 h 10000"/>
              <a:gd name="connsiteX25" fmla="*/ 2442 w 9981"/>
              <a:gd name="connsiteY25" fmla="*/ 9328 h 10000"/>
              <a:gd name="connsiteX26" fmla="*/ 2701 w 9981"/>
              <a:gd name="connsiteY26" fmla="*/ 9114 h 10000"/>
              <a:gd name="connsiteX27" fmla="*/ 3084 w 9981"/>
              <a:gd name="connsiteY27" fmla="*/ 8715 h 10000"/>
              <a:gd name="connsiteX28" fmla="*/ 3387 w 9981"/>
              <a:gd name="connsiteY28" fmla="*/ 8315 h 10000"/>
              <a:gd name="connsiteX29" fmla="*/ 3681 w 9981"/>
              <a:gd name="connsiteY29" fmla="*/ 7848 h 10000"/>
              <a:gd name="connsiteX30" fmla="*/ 3957 w 9981"/>
              <a:gd name="connsiteY30" fmla="*/ 7313 h 10000"/>
              <a:gd name="connsiteX31" fmla="*/ 4367 w 9981"/>
              <a:gd name="connsiteY31" fmla="*/ 6426 h 10000"/>
              <a:gd name="connsiteX32" fmla="*/ 4777 w 9981"/>
              <a:gd name="connsiteY32" fmla="*/ 5258 h 10000"/>
              <a:gd name="connsiteX0" fmla="*/ 4786 w 9492"/>
              <a:gd name="connsiteY0" fmla="*/ 5258 h 10000"/>
              <a:gd name="connsiteX1" fmla="*/ 5046 w 9492"/>
              <a:gd name="connsiteY1" fmla="*/ 4576 h 10000"/>
              <a:gd name="connsiteX2" fmla="*/ 5277 w 9492"/>
              <a:gd name="connsiteY2" fmla="*/ 3866 h 10000"/>
              <a:gd name="connsiteX3" fmla="*/ 5537 w 9492"/>
              <a:gd name="connsiteY3" fmla="*/ 3106 h 10000"/>
              <a:gd name="connsiteX4" fmla="*/ 5849 w 9492"/>
              <a:gd name="connsiteY4" fmla="*/ 2337 h 10000"/>
              <a:gd name="connsiteX5" fmla="*/ 6108 w 9492"/>
              <a:gd name="connsiteY5" fmla="*/ 1685 h 10000"/>
              <a:gd name="connsiteX6" fmla="*/ 6358 w 9492"/>
              <a:gd name="connsiteY6" fmla="*/ 1061 h 10000"/>
              <a:gd name="connsiteX7" fmla="*/ 6644 w 9492"/>
              <a:gd name="connsiteY7" fmla="*/ 574 h 10000"/>
              <a:gd name="connsiteX8" fmla="*/ 6876 w 9492"/>
              <a:gd name="connsiteY8" fmla="*/ 263 h 10000"/>
              <a:gd name="connsiteX9" fmla="*/ 7162 w 9492"/>
              <a:gd name="connsiteY9" fmla="*/ 39 h 10000"/>
              <a:gd name="connsiteX10" fmla="*/ 7358 w 9492"/>
              <a:gd name="connsiteY10" fmla="*/ 0 h 10000"/>
              <a:gd name="connsiteX11" fmla="*/ 7590 w 9492"/>
              <a:gd name="connsiteY11" fmla="*/ 0 h 10000"/>
              <a:gd name="connsiteX12" fmla="*/ 7787 w 9492"/>
              <a:gd name="connsiteY12" fmla="*/ 156 h 10000"/>
              <a:gd name="connsiteX13" fmla="*/ 8072 w 9492"/>
              <a:gd name="connsiteY13" fmla="*/ 438 h 10000"/>
              <a:gd name="connsiteX14" fmla="*/ 8394 w 9492"/>
              <a:gd name="connsiteY14" fmla="*/ 935 h 10000"/>
              <a:gd name="connsiteX15" fmla="*/ 8643 w 9492"/>
              <a:gd name="connsiteY15" fmla="*/ 1597 h 10000"/>
              <a:gd name="connsiteX16" fmla="*/ 8903 w 9492"/>
              <a:gd name="connsiteY16" fmla="*/ 2240 h 10000"/>
              <a:gd name="connsiteX17" fmla="*/ 9243 w 9492"/>
              <a:gd name="connsiteY17" fmla="*/ 3145 h 10000"/>
              <a:gd name="connsiteX18" fmla="*/ 9492 w 9492"/>
              <a:gd name="connsiteY18" fmla="*/ 3866 h 10000"/>
              <a:gd name="connsiteX19" fmla="*/ 9050 w 9492"/>
              <a:gd name="connsiteY19" fmla="*/ 9965 h 10000"/>
              <a:gd name="connsiteX20" fmla="*/ 0 w 9492"/>
              <a:gd name="connsiteY20" fmla="*/ 10000 h 10000"/>
              <a:gd name="connsiteX21" fmla="*/ 1116 w 9492"/>
              <a:gd name="connsiteY21" fmla="*/ 9864 h 10000"/>
              <a:gd name="connsiteX22" fmla="*/ 1679 w 9492"/>
              <a:gd name="connsiteY22" fmla="*/ 9698 h 10000"/>
              <a:gd name="connsiteX23" fmla="*/ 2107 w 9492"/>
              <a:gd name="connsiteY23" fmla="*/ 9562 h 10000"/>
              <a:gd name="connsiteX24" fmla="*/ 2447 w 9492"/>
              <a:gd name="connsiteY24" fmla="*/ 9328 h 10000"/>
              <a:gd name="connsiteX25" fmla="*/ 2706 w 9492"/>
              <a:gd name="connsiteY25" fmla="*/ 9114 h 10000"/>
              <a:gd name="connsiteX26" fmla="*/ 3090 w 9492"/>
              <a:gd name="connsiteY26" fmla="*/ 8715 h 10000"/>
              <a:gd name="connsiteX27" fmla="*/ 3393 w 9492"/>
              <a:gd name="connsiteY27" fmla="*/ 8315 h 10000"/>
              <a:gd name="connsiteX28" fmla="*/ 3688 w 9492"/>
              <a:gd name="connsiteY28" fmla="*/ 7848 h 10000"/>
              <a:gd name="connsiteX29" fmla="*/ 3965 w 9492"/>
              <a:gd name="connsiteY29" fmla="*/ 7313 h 10000"/>
              <a:gd name="connsiteX30" fmla="*/ 4375 w 9492"/>
              <a:gd name="connsiteY30" fmla="*/ 6426 h 10000"/>
              <a:gd name="connsiteX31" fmla="*/ 4786 w 9492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972 w 10000"/>
              <a:gd name="connsiteY19" fmla="*/ 9990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5042" y="5258"/>
                </a:moveTo>
                <a:cubicBezTo>
                  <a:pt x="5134" y="5031"/>
                  <a:pt x="5224" y="4803"/>
                  <a:pt x="5316" y="4576"/>
                </a:cubicBezTo>
                <a:lnTo>
                  <a:pt x="5559" y="3866"/>
                </a:lnTo>
                <a:cubicBezTo>
                  <a:pt x="5651" y="3613"/>
                  <a:pt x="5742" y="3359"/>
                  <a:pt x="5833" y="3106"/>
                </a:cubicBezTo>
                <a:cubicBezTo>
                  <a:pt x="5943" y="2850"/>
                  <a:pt x="6052" y="2593"/>
                  <a:pt x="6162" y="2337"/>
                </a:cubicBezTo>
                <a:lnTo>
                  <a:pt x="6435" y="1685"/>
                </a:lnTo>
                <a:cubicBezTo>
                  <a:pt x="6522" y="1477"/>
                  <a:pt x="6611" y="1269"/>
                  <a:pt x="6698" y="1061"/>
                </a:cubicBezTo>
                <a:lnTo>
                  <a:pt x="7000" y="574"/>
                </a:lnTo>
                <a:lnTo>
                  <a:pt x="7244" y="263"/>
                </a:lnTo>
                <a:lnTo>
                  <a:pt x="7545" y="39"/>
                </a:lnTo>
                <a:lnTo>
                  <a:pt x="7752" y="0"/>
                </a:lnTo>
                <a:lnTo>
                  <a:pt x="7996" y="0"/>
                </a:lnTo>
                <a:lnTo>
                  <a:pt x="8204" y="156"/>
                </a:lnTo>
                <a:lnTo>
                  <a:pt x="8504" y="438"/>
                </a:lnTo>
                <a:lnTo>
                  <a:pt x="8843" y="935"/>
                </a:lnTo>
                <a:lnTo>
                  <a:pt x="9106" y="1597"/>
                </a:lnTo>
                <a:lnTo>
                  <a:pt x="9379" y="2240"/>
                </a:lnTo>
                <a:lnTo>
                  <a:pt x="9738" y="3145"/>
                </a:lnTo>
                <a:lnTo>
                  <a:pt x="10000" y="3866"/>
                </a:lnTo>
                <a:cubicBezTo>
                  <a:pt x="9991" y="5907"/>
                  <a:pt x="9981" y="7949"/>
                  <a:pt x="9972" y="9990"/>
                </a:cubicBezTo>
                <a:lnTo>
                  <a:pt x="0" y="10000"/>
                </a:lnTo>
                <a:lnTo>
                  <a:pt x="1176" y="9864"/>
                </a:lnTo>
                <a:lnTo>
                  <a:pt x="1769" y="9698"/>
                </a:lnTo>
                <a:lnTo>
                  <a:pt x="2220" y="9562"/>
                </a:lnTo>
                <a:lnTo>
                  <a:pt x="2578" y="9328"/>
                </a:lnTo>
                <a:lnTo>
                  <a:pt x="2851" y="9114"/>
                </a:lnTo>
                <a:lnTo>
                  <a:pt x="3255" y="8715"/>
                </a:lnTo>
                <a:lnTo>
                  <a:pt x="3575" y="8315"/>
                </a:lnTo>
                <a:lnTo>
                  <a:pt x="3885" y="7848"/>
                </a:lnTo>
                <a:lnTo>
                  <a:pt x="4177" y="7313"/>
                </a:lnTo>
                <a:lnTo>
                  <a:pt x="4609" y="6426"/>
                </a:lnTo>
                <a:lnTo>
                  <a:pt x="5042" y="52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 flipV="1">
            <a:off x="7137400" y="3603625"/>
            <a:ext cx="2397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9" name="CaixaDeTexto 30"/>
          <p:cNvSpPr txBox="1">
            <a:spLocks noChangeArrowheads="1"/>
          </p:cNvSpPr>
          <p:nvPr/>
        </p:nvSpPr>
        <p:spPr bwMode="auto">
          <a:xfrm>
            <a:off x="6224588" y="3322638"/>
            <a:ext cx="561975" cy="3381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95%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1071563" y="5576888"/>
            <a:ext cx="5233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</a:t>
            </a:r>
            <a:r>
              <a:rPr lang="pt-BR" altLang="pt-BR" sz="1600" i="1">
                <a:latin typeface="Times New Roman" charset="0"/>
              </a:rPr>
              <a:t>z</a:t>
            </a:r>
            <a:r>
              <a:rPr lang="pt-BR" altLang="pt-BR" sz="1600">
                <a:latin typeface="Times New Roman" charset="0"/>
              </a:rPr>
              <a:t> &lt; 1,645</a:t>
            </a:r>
            <a:endParaRPr lang="pt-BR" altLang="pt-BR" sz="1600" baseline="-2500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caso contrário</a:t>
            </a:r>
            <a:endParaRPr lang="pt-BR" altLang="pt-BR" sz="1600" i="1">
              <a:sym typeface="Symbol" pitchFamily="18" charset="2"/>
            </a:endParaRPr>
          </a:p>
        </p:txBody>
      </p: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6565677" y="4122738"/>
            <a:ext cx="382587" cy="1393825"/>
            <a:chOff x="3007" y="2572"/>
            <a:chExt cx="241" cy="878"/>
          </a:xfrm>
        </p:grpSpPr>
        <p:sp>
          <p:nvSpPr>
            <p:cNvPr id="10275" name="Line 85"/>
            <p:cNvSpPr>
              <a:spLocks noChangeShapeType="1"/>
            </p:cNvSpPr>
            <p:nvPr/>
          </p:nvSpPr>
          <p:spPr bwMode="auto">
            <a:xfrm flipV="1">
              <a:off x="3130" y="2572"/>
              <a:ext cx="0" cy="7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Text Box 86"/>
            <p:cNvSpPr txBox="1">
              <a:spLocks noChangeArrowheads="1"/>
            </p:cNvSpPr>
            <p:nvPr/>
          </p:nvSpPr>
          <p:spPr bwMode="auto">
            <a:xfrm>
              <a:off x="3007" y="3276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1,625</a:t>
              </a:r>
            </a:p>
          </p:txBody>
        </p:sp>
      </p:grpSp>
      <p:grpSp>
        <p:nvGrpSpPr>
          <p:cNvPr id="10263" name="Group 51"/>
          <p:cNvGrpSpPr>
            <a:grpSpLocks/>
          </p:cNvGrpSpPr>
          <p:nvPr/>
        </p:nvGrpSpPr>
        <p:grpSpPr bwMode="auto">
          <a:xfrm>
            <a:off x="4951414" y="4364035"/>
            <a:ext cx="1881188" cy="720725"/>
            <a:chOff x="3119" y="2426"/>
            <a:chExt cx="1185" cy="454"/>
          </a:xfrm>
        </p:grpSpPr>
        <p:sp>
          <p:nvSpPr>
            <p:cNvPr id="10273" name="AutoShape 38"/>
            <p:cNvSpPr>
              <a:spLocks/>
            </p:cNvSpPr>
            <p:nvPr/>
          </p:nvSpPr>
          <p:spPr bwMode="auto">
            <a:xfrm rot="5400000">
              <a:off x="3664" y="1881"/>
              <a:ext cx="96" cy="1185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4" name="Text Box 39"/>
            <p:cNvSpPr txBox="1">
              <a:spLocks noChangeArrowheads="1"/>
            </p:cNvSpPr>
            <p:nvPr/>
          </p:nvSpPr>
          <p:spPr bwMode="auto">
            <a:xfrm>
              <a:off x="3409" y="2514"/>
              <a:ext cx="6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</a:t>
              </a:r>
            </a:p>
          </p:txBody>
        </p:sp>
      </p:grpSp>
      <p:grpSp>
        <p:nvGrpSpPr>
          <p:cNvPr id="10264" name="Group 44"/>
          <p:cNvGrpSpPr>
            <a:grpSpLocks/>
          </p:cNvGrpSpPr>
          <p:nvPr/>
        </p:nvGrpSpPr>
        <p:grpSpPr bwMode="auto">
          <a:xfrm>
            <a:off x="6834188" y="4362450"/>
            <a:ext cx="1117600" cy="722313"/>
            <a:chOff x="1456" y="3264"/>
            <a:chExt cx="704" cy="455"/>
          </a:xfrm>
        </p:grpSpPr>
        <p:sp>
          <p:nvSpPr>
            <p:cNvPr id="10271" name="AutoShape 45"/>
            <p:cNvSpPr>
              <a:spLocks/>
            </p:cNvSpPr>
            <p:nvPr/>
          </p:nvSpPr>
          <p:spPr bwMode="auto">
            <a:xfrm rot="5400000">
              <a:off x="1760" y="2960"/>
              <a:ext cx="96" cy="70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2" name="Text Box 46"/>
            <p:cNvSpPr txBox="1">
              <a:spLocks noChangeArrowheads="1"/>
            </p:cNvSpPr>
            <p:nvPr/>
          </p:nvSpPr>
          <p:spPr bwMode="auto">
            <a:xfrm>
              <a:off x="1545" y="3353"/>
              <a:ext cx="6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</a:t>
              </a:r>
            </a:p>
          </p:txBody>
        </p:sp>
      </p:grpSp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2960688" y="4398963"/>
          <a:ext cx="1847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295400" imgH="584200" progId="Equation.DSMT4">
                  <p:embed/>
                </p:oleObj>
              </mc:Choice>
              <mc:Fallback>
                <p:oleObj name="Equation" r:id="rId14" imgW="1295400" imgH="584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398963"/>
                        <a:ext cx="18478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EBEA5-8449-46E1-9CAB-61B7EDE744E0}" type="slidenum">
              <a:rPr lang="pt-BR"/>
              <a:pPr>
                <a:defRPr/>
              </a:pPr>
              <a:t>9</a:t>
            </a:fld>
            <a:endParaRPr lang="pt-BR"/>
          </a:p>
        </p:txBody>
      </p:sp>
      <p:grpSp>
        <p:nvGrpSpPr>
          <p:cNvPr id="10267" name="Group 3"/>
          <p:cNvGrpSpPr>
            <a:grpSpLocks/>
          </p:cNvGrpSpPr>
          <p:nvPr/>
        </p:nvGrpSpPr>
        <p:grpSpPr bwMode="auto">
          <a:xfrm>
            <a:off x="250825" y="1412875"/>
            <a:ext cx="8664575" cy="831850"/>
            <a:chOff x="158" y="952"/>
            <a:chExt cx="5458" cy="524"/>
          </a:xfrm>
        </p:grpSpPr>
        <p:graphicFrame>
          <p:nvGraphicFramePr>
            <p:cNvPr id="10269" name="Object 5"/>
            <p:cNvGraphicFramePr>
              <a:graphicFrameLocks noChangeAspect="1"/>
            </p:cNvGraphicFramePr>
            <p:nvPr/>
          </p:nvGraphicFramePr>
          <p:xfrm>
            <a:off x="4700" y="952"/>
            <a:ext cx="160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16" imgW="177646" imgH="190335" progId="Equation.DSMT4">
                    <p:embed/>
                  </p:oleObj>
                </mc:Choice>
                <mc:Fallback>
                  <p:oleObj name="Equation" r:id="rId16" imgW="177646" imgH="1903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952"/>
                          <a:ext cx="160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0" name="Text Box 4"/>
            <p:cNvSpPr txBox="1">
              <a:spLocks noChangeArrowheads="1"/>
            </p:cNvSpPr>
            <p:nvPr/>
          </p:nvSpPr>
          <p:spPr bwMode="auto">
            <a:xfrm>
              <a:off x="158" y="953"/>
              <a:ext cx="54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Uma amostra de 25 valores foi selecionada, chegando a uma média amostral     igual a 11,3. Poderia esta média amostral ter sido obtida de uma população com média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= 10</a:t>
              </a:r>
              <a:r>
                <a:rPr lang="pt-BR" altLang="pt-BR" sz="1600" dirty="0"/>
                <a:t>? Por simplificação, consideremos que </a:t>
              </a:r>
              <a:r>
                <a:rPr lang="pt-BR" altLang="pt-BR" sz="1600" i="1" dirty="0">
                  <a:latin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</a:rPr>
                <a:t>2</a:t>
              </a:r>
              <a:r>
                <a:rPr lang="pt-BR" altLang="pt-BR" sz="1600" dirty="0"/>
                <a:t> = </a:t>
              </a:r>
              <a:r>
                <a:rPr lang="pt-BR" altLang="pt-BR" sz="1600" dirty="0">
                  <a:latin typeface="Times New Roman" charset="0"/>
                </a:rPr>
                <a:t>16</a:t>
              </a:r>
              <a:r>
                <a:rPr lang="pt-BR" altLang="pt-BR" sz="1600" dirty="0"/>
                <a:t>. Adote </a:t>
              </a:r>
              <a:r>
                <a:rPr lang="pt-BR" altLang="pt-BR" sz="1600" i="1" dirty="0">
                  <a:sym typeface="Symbol"/>
                </a:rPr>
                <a:t>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  <a:r>
                <a:rPr lang="pt-BR" altLang="pt-BR" sz="1600" dirty="0"/>
                <a:t>.</a:t>
              </a:r>
            </a:p>
          </p:txBody>
        </p:sp>
      </p:grpSp>
      <p:sp>
        <p:nvSpPr>
          <p:cNvPr id="10268" name="CaixaDeTexto 31"/>
          <p:cNvSpPr txBox="1">
            <a:spLocks noChangeArrowheads="1"/>
          </p:cNvSpPr>
          <p:nvPr/>
        </p:nvSpPr>
        <p:spPr bwMode="auto">
          <a:xfrm>
            <a:off x="7391400" y="335280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39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7366</Words>
  <Application>Microsoft Office PowerPoint</Application>
  <PresentationFormat>Apresentação na tela (4:3)</PresentationFormat>
  <Paragraphs>1795</Paragraphs>
  <Slides>62</Slides>
  <Notes>50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Estrutura padrão</vt:lpstr>
      <vt:lpstr>Equation</vt:lpstr>
      <vt:lpstr>Estatística: Aplicação ao Sensoriamento Remoto  SER 204 - ANO  2023  Teste de Hipótese</vt:lpstr>
      <vt:lpstr>Estimação de Parâmetros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Testes uni ou bilaterais?</vt:lpstr>
      <vt:lpstr>Teste de Hipótese para 2</vt:lpstr>
      <vt:lpstr>Teste de Hipótese para 2</vt:lpstr>
      <vt:lpstr>Teste de Hipótese para  com 2 desconhecida</vt:lpstr>
      <vt:lpstr>Teste de Hipótese para  com 2 desconhecida</vt:lpstr>
      <vt:lpstr>Teste de Hipótese para p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Erro tipo II (erro )</vt:lpstr>
      <vt:lpstr>Cálculo do erro tipo II (erro )</vt:lpstr>
      <vt:lpstr>Cálculo do erro tipo II (erro )</vt:lpstr>
      <vt:lpstr>Cálculo do erro tipo II (erro )</vt:lpstr>
      <vt:lpstr>Cálculo do erro tipo II (erro )</vt:lpstr>
      <vt:lpstr>Cálculo do erro tipo II (erro )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Inferência entre parâmetros de duas populações</vt:lpstr>
      <vt:lpstr>Teste de Hipótese para 1 = 2</vt:lpstr>
      <vt:lpstr>Teste de Hipótese para 1 = 2</vt:lpstr>
      <vt:lpstr>Teste de Hipótese para 1 = 2</vt:lpstr>
      <vt:lpstr>Teste de Hipótese para 1 = 2</vt:lpstr>
      <vt:lpstr>Apresentação do PowerPoint</vt:lpstr>
      <vt:lpstr>Apresentação do PowerPoint</vt:lpstr>
      <vt:lpstr>Teste de Hipótese para p1 = p2</vt:lpstr>
      <vt:lpstr>Teste de Hipótese (resumo)</vt:lpstr>
      <vt:lpstr>Teste de Hipótese (resumo)</vt:lpstr>
      <vt:lpstr>Comparando médias em imagens...</vt:lpstr>
      <vt:lpstr>Comparando médias em imagens...</vt:lpstr>
      <vt:lpstr>Comparando médias em imagens...</vt:lpstr>
      <vt:lpstr>Teste t pareado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R</vt:lpstr>
      <vt:lpstr>Pressuposição de Normalidade dos Dados</vt:lpstr>
      <vt:lpstr>Testes de Hipótese para  e 2</vt:lpstr>
      <vt:lpstr>Testes de Hipótese para  e 2</vt:lpstr>
      <vt:lpstr>Testes de Hipótese para  e 2</vt:lpstr>
      <vt:lpstr>Testes de Hipótese para  e 2</vt:lpstr>
      <vt:lpstr>Tamanho da Amostra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Hipóetese</dc:title>
  <dc:creator>Camilo Daleles Rennó, DPI/INPE</dc:creator>
  <cp:lastModifiedBy>Camilo</cp:lastModifiedBy>
  <cp:revision>692</cp:revision>
  <dcterms:created xsi:type="dcterms:W3CDTF">2003-03-18T00:57:51Z</dcterms:created>
  <dcterms:modified xsi:type="dcterms:W3CDTF">2023-07-10T18:57:11Z</dcterms:modified>
</cp:coreProperties>
</file>